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9" r:id="rId4"/>
    <p:sldId id="260" r:id="rId5"/>
    <p:sldId id="261" r:id="rId6"/>
    <p:sldId id="262" r:id="rId7"/>
    <p:sldId id="270" r:id="rId8"/>
    <p:sldId id="263" r:id="rId9"/>
    <p:sldId id="269" r:id="rId10"/>
    <p:sldId id="264" r:id="rId11"/>
    <p:sldId id="265" r:id="rId12"/>
    <p:sldId id="266" r:id="rId13"/>
    <p:sldId id="267" r:id="rId14"/>
    <p:sldId id="268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94660"/>
  </p:normalViewPr>
  <p:slideViewPr>
    <p:cSldViewPr>
      <p:cViewPr varScale="1">
        <p:scale>
          <a:sx n="78" d="100"/>
          <a:sy n="78" d="100"/>
        </p:scale>
        <p:origin x="-78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r>
            <a:rPr lang="cs-CZ" dirty="0" smtClean="0"/>
            <a:t>Název : VY_32_INOVACE_12C_20_Rakousko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Mgr. Kuchtová Květoslava 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: VY_32_INOVACE_12C_20_Rakousko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</a:t>
          </a:r>
          <a:r>
            <a:rPr lang="cs-CZ" sz="1500" kern="1200" dirty="0" smtClean="0"/>
            <a:t>Zeměpis 7.ročník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C7D567-03ED-4857-A192-B0FE4AEBC82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85505-6E98-47BE-81C3-203BC3C98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791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06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5428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944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395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940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117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266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302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4197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258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49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58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8796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1856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209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66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85505-6E98-47BE-81C3-203BC3C9840C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975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e/Austria_states_blank.png/400px-Austria_states_blank.png" TargetMode="External"/><Relationship Id="rId3" Type="http://schemas.openxmlformats.org/officeDocument/2006/relationships/hyperlink" Target="http://www.youtube.com/watch?feature=player_detailpage&amp;v=cTnN6_izoWQ" TargetMode="External"/><Relationship Id="rId7" Type="http://schemas.openxmlformats.org/officeDocument/2006/relationships/hyperlink" Target="http://vseorakousku.cz/images/orlice.png" TargetMode="External"/><Relationship Id="rId12" Type="http://schemas.openxmlformats.org/officeDocument/2006/relationships/hyperlink" Target="http://www.math.tuwien.ac.at/~ewa/SDIDE08/karlskirche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lajky-statu.luksoft.cz/nahled-velky/vlajka_rakouska.jpg" TargetMode="External"/><Relationship Id="rId11" Type="http://schemas.openxmlformats.org/officeDocument/2006/relationships/hyperlink" Target="http://www.rakousko.info/media/pictures/23.jpg" TargetMode="External"/><Relationship Id="rId5" Type="http://schemas.openxmlformats.org/officeDocument/2006/relationships/hyperlink" Target="http://www.oilempire.us/oil-jpg/Euro_coins.jpg" TargetMode="External"/><Relationship Id="rId10" Type="http://schemas.openxmlformats.org/officeDocument/2006/relationships/hyperlink" Target="http://img.ceskyseznam.cz/foto/1146441/t_4f5d039573fd4.jpg" TargetMode="External"/><Relationship Id="rId4" Type="http://schemas.openxmlformats.org/officeDocument/2006/relationships/hyperlink" Target="http://im.novinky.cz/386/183862-top_foto1-ckgip.jpg" TargetMode="External"/><Relationship Id="rId9" Type="http://schemas.openxmlformats.org/officeDocument/2006/relationships/hyperlink" Target="http://www.treking.cz/mapy/rakousko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kouskoweb.cz/wp-content/gallery/salzburg/salzburg-1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.idnes.cz/09/012/gal/TOM287c16_InnsbruckMAU_0390571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637544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Anotace</a:t>
            </a:r>
            <a:endParaRPr lang="cs-CZ" sz="6600" dirty="0">
              <a:solidFill>
                <a:schemeClr val="accent2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</a:t>
            </a:r>
            <a:r>
              <a:rPr lang="cs-CZ" dirty="0" smtClean="0"/>
              <a:t>tříd s pomocí interaktivní tabule.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35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Něco o Rakousku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125112" cy="405143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Vídeň</a:t>
            </a:r>
          </a:p>
          <a:p>
            <a:r>
              <a:rPr lang="cs-CZ" sz="2800" dirty="0" smtClean="0"/>
              <a:t>Rozloha: 83 871km²</a:t>
            </a:r>
          </a:p>
          <a:p>
            <a:r>
              <a:rPr lang="cs-CZ" sz="2800" dirty="0" smtClean="0"/>
              <a:t>Počet obyvatel: 8 260 000</a:t>
            </a:r>
          </a:p>
          <a:p>
            <a:r>
              <a:rPr lang="cs-CZ" sz="2800" dirty="0" smtClean="0"/>
              <a:t>Jazyk: Němčina</a:t>
            </a:r>
          </a:p>
          <a:p>
            <a:r>
              <a:rPr lang="cs-CZ" sz="2800" dirty="0" smtClean="0"/>
              <a:t>Prezident: Heinz </a:t>
            </a:r>
            <a:r>
              <a:rPr lang="cs-CZ" sz="2800" dirty="0" err="1" smtClean="0"/>
              <a:t>Fisher</a:t>
            </a:r>
            <a:endParaRPr lang="cs-CZ" sz="2800" dirty="0" smtClean="0"/>
          </a:p>
          <a:p>
            <a:r>
              <a:rPr lang="cs-CZ" sz="2800" dirty="0" smtClean="0"/>
              <a:t>Měna: Euro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869160"/>
            <a:ext cx="2466975" cy="18478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772816"/>
            <a:ext cx="2357561" cy="3300585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41365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5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6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9000"/>
                            </p:stCondLst>
                            <p:childTnLst>
                              <p:par>
                                <p:cTn id="5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3350466" cy="223224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1127" y="3068960"/>
            <a:ext cx="3420418" cy="361949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229137" y="1953109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Vlajka Rakouska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4932721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Znak Rakouska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548680"/>
            <a:ext cx="55395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Symboly Rakouska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9758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500"/>
                            </p:stCondLst>
                            <p:childTnLst>
                              <p:par>
                                <p:cTn id="30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Sousední státy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Rakousko sousedí s Německem, Lichtenštejnskem, Švýcarskem, Itálií, Slovinskem, Maďarskem, Slovenskem a ČR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020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rakmap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52320" y="10668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03850" y="1019306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97091" y="400506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3174" y="6524827"/>
            <a:ext cx="648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602128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54" y="6062291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71685" y="363573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380000"/>
            <a:ext cx="344517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Mezinárodní označení států: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CH – Švýcarsko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 – Německo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SLO – Slovinsko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 – Maďarsko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SK – Slovensko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CZ – Česko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  - Itálie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03542" y="3912731"/>
            <a:ext cx="3665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Pokus se </a:t>
            </a:r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rčit sousední státy.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Ověř kliknutím pera na tabuli.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Začni klikat, až zmizí text.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5373216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93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1000" fill="hold"/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1000" fill="hold"/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1000" fill="hold"/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102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2" presetID="2" presetClass="entr" presetSubtype="4" fill="hold" grpId="0" nodeType="afterEffect" p14:presetBounceEnd="30000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0000">
                                          <p:cBhvr additive="base">
                                            <p:cTn id="14" dur="5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0000">
                                          <p:cBhvr additive="base">
                                            <p:cTn id="15" dur="5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set>
                                          <p:cBhvr override="childStyle">
                                            <p:cTn dur="1" fill="hold" display="0" masterRel="nextClick" afterEffect="1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6" fill="hold">
                                <p:stCondLst>
                                  <p:cond delay="7100"/>
                                </p:stCondLst>
                                <p:childTnLst>
                                  <p:par>
                                    <p:cTn id="17" presetID="22" presetClass="entr" presetSubtype="4" fill="hold" grpId="0" nodeType="afterEffect">
                                      <p:stCondLst>
                                        <p:cond delay="50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19" dur="20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4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6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7" dur="10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8" fill="hold">
                          <p:stCondLst>
                            <p:cond delay="indefinite"/>
                          </p:stCondLst>
                          <p:childTnLst>
                            <p:par>
                              <p:cTn id="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0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2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3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4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35" dur="10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6" fill="hold">
                          <p:stCondLst>
                            <p:cond delay="indefinite"/>
                          </p:stCondLst>
                          <p:childTnLst>
                            <p:par>
                              <p:cTn id="3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8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0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1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2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3" dur="1000"/>
                                            <p:tgtEl>
                                              <p:spTgt spid="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4" fill="hold">
                          <p:stCondLst>
                            <p:cond delay="indefinite"/>
                          </p:stCondLst>
                          <p:childTnLst>
                            <p:par>
                              <p:cTn id="4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6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8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9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0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1" dur="1000"/>
                                            <p:tgtEl>
                                              <p:spTgt spid="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2" fill="hold">
                          <p:stCondLst>
                            <p:cond delay="indefinite"/>
                          </p:stCondLst>
                          <p:childTnLst>
                            <p:par>
                              <p:cTn id="5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4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5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6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7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8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9" dur="10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0" fill="hold">
                          <p:stCondLst>
                            <p:cond delay="indefinite"/>
                          </p:stCondLst>
                          <p:childTnLst>
                            <p:par>
                              <p:cTn id="6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2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4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5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6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7" dur="10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8" fill="hold">
                          <p:stCondLst>
                            <p:cond delay="indefinite"/>
                          </p:stCondLst>
                          <p:childTnLst>
                            <p:par>
                              <p:cTn id="6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0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7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2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3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4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75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6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77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9" dur="1000" fill="hold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0" dur="1000" fill="hold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1" dur="1000" fill="hold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2" dur="1000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83" fill="hold">
                                <p:stCondLst>
                                  <p:cond delay="4000"/>
                                </p:stCondLst>
                                <p:childTnLst>
                                  <p:par>
                                    <p:cTn id="84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8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6" dur="1000" fill="hold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7" dur="1000" fill="hold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8" dur="1000" fill="hold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9" dur="1000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0" fill="hold">
                                <p:stCondLst>
                                  <p:cond delay="6000"/>
                                </p:stCondLst>
                                <p:childTnLst>
                                  <p:par>
                                    <p:cTn id="91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93" dur="1000" fill="hold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4" dur="1000" fill="hold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5" dur="1000" fill="hold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6" dur="1000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7" fill="hold">
                                <p:stCondLst>
                                  <p:cond delay="8000"/>
                                </p:stCondLst>
                                <p:childTnLst>
                                  <p:par>
                                    <p:cTn id="98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0" dur="1000" fill="hold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1" dur="1000" fill="hold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2" dur="1000" fill="hold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3" dur="1000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04" fill="hold">
                                <p:stCondLst>
                                  <p:cond delay="10000"/>
                                </p:stCondLst>
                                <p:childTnLst>
                                  <p:par>
                                    <p:cTn id="105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7" dur="1000" fill="hold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8" dur="1000" fill="hold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9" dur="1000" fill="hold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0" dur="1000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1" fill="hold">
                                <p:stCondLst>
                                  <p:cond delay="12000"/>
                                </p:stCondLst>
                                <p:childTnLst>
                                  <p:par>
                                    <p:cTn id="112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14" dur="1000" fill="hold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5" dur="1000" fill="hold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6" dur="1000" fill="hold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7" dur="1000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8" fill="hold">
                                <p:stCondLst>
                                  <p:cond delay="14000"/>
                                </p:stCondLst>
                                <p:childTnLst>
                                  <p:par>
                                    <p:cTn id="119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21" dur="1000" fill="hold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2" dur="1000" fill="hold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3" dur="1000" fill="hold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24" dur="1000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25" fill="hold">
                                <p:stCondLst>
                                  <p:cond delay="16000"/>
                                </p:stCondLst>
                                <p:childTnLst>
                                  <p:par>
                                    <p:cTn id="126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28" dur="1000" fill="hold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9" dur="1000" fill="hold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0" dur="1000" fill="hold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31" dur="1000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  <p:bldP spid="3" grpId="0"/>
          <p:bldP spid="4" grpId="0"/>
          <p:bldP spid="5" grpId="0"/>
          <p:bldP spid="6" grpId="0"/>
          <p:bldP spid="7" grpId="0"/>
          <p:bldP spid="9" grpId="0"/>
          <p:bldP spid="12" grpId="0"/>
          <p:bldP spid="13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1000" fill="hold"/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1000" fill="hold"/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1000" fill="hold"/>
                                            <p:tgtEl>
                                              <p:spTgt spid="102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102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2" presetID="2" presetClass="entr" presetSubtype="4" fill="hold" grpId="0" nodeType="after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4" dur="5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5" dur="5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set>
                                          <p:cBhvr override="childStyle">
                                            <p:cTn dur="1" fill="hold" display="0" masterRel="nextClick" afterEffect="1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6" fill="hold">
                                <p:stCondLst>
                                  <p:cond delay="7100"/>
                                </p:stCondLst>
                                <p:childTnLst>
                                  <p:par>
                                    <p:cTn id="17" presetID="22" presetClass="entr" presetSubtype="4" fill="hold" grpId="0" nodeType="afterEffect">
                                      <p:stCondLst>
                                        <p:cond delay="50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19" dur="2000"/>
                                            <p:tgtEl>
                                              <p:spTgt spid="1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24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6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7" dur="10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8" fill="hold">
                          <p:stCondLst>
                            <p:cond delay="indefinite"/>
                          </p:stCondLst>
                          <p:childTnLst>
                            <p:par>
                              <p:cTn id="2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0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2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3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4" dur="10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35" dur="1000"/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6" fill="hold">
                          <p:stCondLst>
                            <p:cond delay="indefinite"/>
                          </p:stCondLst>
                          <p:childTnLst>
                            <p:par>
                              <p:cTn id="3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8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0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1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2" dur="1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3" dur="1000"/>
                                            <p:tgtEl>
                                              <p:spTgt spid="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4" fill="hold">
                          <p:stCondLst>
                            <p:cond delay="indefinite"/>
                          </p:stCondLst>
                          <p:childTnLst>
                            <p:par>
                              <p:cTn id="4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6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8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9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0" dur="1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1" dur="1000"/>
                                            <p:tgtEl>
                                              <p:spTgt spid="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2" fill="hold">
                          <p:stCondLst>
                            <p:cond delay="indefinite"/>
                          </p:stCondLst>
                          <p:childTnLst>
                            <p:par>
                              <p:cTn id="5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4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5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6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7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8" dur="10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9" dur="1000"/>
                                            <p:tgtEl>
                                              <p:spTgt spid="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0" fill="hold">
                          <p:stCondLst>
                            <p:cond delay="indefinite"/>
                          </p:stCondLst>
                          <p:childTnLst>
                            <p:par>
                              <p:cTn id="6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2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4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5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6" dur="1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7" dur="10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8" fill="hold">
                          <p:stCondLst>
                            <p:cond delay="indefinite"/>
                          </p:stCondLst>
                          <p:childTnLst>
                            <p:par>
                              <p:cTn id="6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0" presetID="31" presetClass="entr" presetSubtype="0" fill="hold" grpId="0" nodeType="click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7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2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3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4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75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76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77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9" dur="1000" fill="hold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0" dur="1000" fill="hold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1" dur="1000" fill="hold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2" dur="1000"/>
                                            <p:tgtEl>
                                              <p:spTgt spid="10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83" fill="hold">
                                <p:stCondLst>
                                  <p:cond delay="4000"/>
                                </p:stCondLst>
                                <p:childTnLst>
                                  <p:par>
                                    <p:cTn id="84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8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6" dur="1000" fill="hold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7" dur="1000" fill="hold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8" dur="1000" fill="hold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9" dur="1000"/>
                                            <p:tgtEl>
                                              <p:spTgt spid="10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0" fill="hold">
                                <p:stCondLst>
                                  <p:cond delay="6000"/>
                                </p:stCondLst>
                                <p:childTnLst>
                                  <p:par>
                                    <p:cTn id="91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93" dur="1000" fill="hold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4" dur="1000" fill="hold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5" dur="1000" fill="hold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6" dur="1000"/>
                                            <p:tgtEl>
                                              <p:spTgt spid="10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7" fill="hold">
                                <p:stCondLst>
                                  <p:cond delay="8000"/>
                                </p:stCondLst>
                                <p:childTnLst>
                                  <p:par>
                                    <p:cTn id="98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0" dur="1000" fill="hold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1" dur="1000" fill="hold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2" dur="1000" fill="hold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3" dur="1000"/>
                                            <p:tgtEl>
                                              <p:spTgt spid="10">
                                                <p:txEl>
                                                  <p:pRg st="4" end="4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04" fill="hold">
                                <p:stCondLst>
                                  <p:cond delay="10000"/>
                                </p:stCondLst>
                                <p:childTnLst>
                                  <p:par>
                                    <p:cTn id="105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7" dur="1000" fill="hold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8" dur="1000" fill="hold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9" dur="1000" fill="hold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0" dur="1000"/>
                                            <p:tgtEl>
                                              <p:spTgt spid="10">
                                                <p:txEl>
                                                  <p:pRg st="5" end="5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1" fill="hold">
                                <p:stCondLst>
                                  <p:cond delay="12000"/>
                                </p:stCondLst>
                                <p:childTnLst>
                                  <p:par>
                                    <p:cTn id="112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14" dur="1000" fill="hold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5" dur="1000" fill="hold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6" dur="1000" fill="hold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7" dur="1000"/>
                                            <p:tgtEl>
                                              <p:spTgt spid="10">
                                                <p:txEl>
                                                  <p:pRg st="6" end="6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8" fill="hold">
                                <p:stCondLst>
                                  <p:cond delay="14000"/>
                                </p:stCondLst>
                                <p:childTnLst>
                                  <p:par>
                                    <p:cTn id="119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21" dur="1000" fill="hold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2" dur="1000" fill="hold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3" dur="1000" fill="hold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24" dur="1000"/>
                                            <p:tgtEl>
                                              <p:spTgt spid="10">
                                                <p:txEl>
                                                  <p:pRg st="7" end="7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25" fill="hold">
                                <p:stCondLst>
                                  <p:cond delay="16000"/>
                                </p:stCondLst>
                                <p:childTnLst>
                                  <p:par>
                                    <p:cTn id="126" presetID="31" presetClass="entr" presetSubtype="0" fill="hold" nodeType="after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28" dur="1000" fill="hold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9" dur="1000" fill="hold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30" dur="1000" fill="hold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31" dur="1000"/>
                                            <p:tgtEl>
                                              <p:spTgt spid="10">
                                                <p:txEl>
                                                  <p:pRg st="8" end="8"/>
                                                </p:txEl>
                                              </p:spTgt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  <p:bldP spid="3" grpId="0"/>
          <p:bldP spid="4" grpId="0"/>
          <p:bldP spid="5" grpId="0"/>
          <p:bldP spid="6" grpId="0"/>
          <p:bldP spid="7" grpId="0"/>
          <p:bldP spid="9" grpId="0"/>
          <p:bldP spid="12" grpId="0"/>
          <p:bldP spid="13" grpId="0"/>
        </p:bldLst>
      </p:timing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Členění Rakouska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692696"/>
            <a:ext cx="7125112" cy="405143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Je rozděleno do 9 spolkových zemí, největší jsou Dolní Rakousy, Štýrsko, Tyrolsko, Horní Rakousy. Vídeň je zcela obklopena Dolními Rakousy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990" y="3158235"/>
            <a:ext cx="7049386" cy="368330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796136" y="35730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Dolní Rakousy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429309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Horní Rakousy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52292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Štýrsko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54510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Tyrolsko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07213" y="4123440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Vídeň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662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5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5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5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8" grpId="0"/>
      <p:bldP spid="9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7125113" cy="924475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Hospodářství Rakouska</a:t>
            </a:r>
            <a:endParaRPr lang="cs-CZ" sz="44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Rakousko je rozvinutý průmyslový stát, který je bohatý na nerostné suroviny:</a:t>
            </a:r>
          </a:p>
          <a:p>
            <a:r>
              <a:rPr lang="cs-CZ" dirty="0" smtClean="0"/>
              <a:t>Magnezit / světový producent /, železná ruda, kaolín, sůl kamenná, wolfram, železná ruda, grafit, ve Vídeňské pánvi se těží ropa a zemní plyn.</a:t>
            </a:r>
          </a:p>
          <a:p>
            <a:r>
              <a:rPr lang="cs-CZ" dirty="0" smtClean="0"/>
              <a:t>Nejdůležitějším odvětvím průmyslu je hutnictví železa, významné je strojírenství /stavební stroje, důlní zařízení, optika, elektronika /, chemický průmysl / hnojiva umělá vlákna, plasty /, papírenský, potravinářský a dřevozpracující průmysl.</a:t>
            </a:r>
          </a:p>
          <a:p>
            <a:r>
              <a:rPr lang="cs-CZ" dirty="0" smtClean="0"/>
              <a:t>Zemědělství : obilniny, brambory, víno.  V Alpách na horských pastvinách chov ovcí a skotu.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3" descr="C:\Users\Honza\Desktop\96637124946911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716" y="-226946"/>
            <a:ext cx="1925638" cy="192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09U5P7ZX\MC9003458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28666"/>
            <a:ext cx="1782762" cy="168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NNJURUC5\MC900192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013176"/>
            <a:ext cx="2335794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50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1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1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88640"/>
            <a:ext cx="7125113" cy="924475"/>
          </a:xfrm>
        </p:spPr>
        <p:txBody>
          <a:bodyPr/>
          <a:lstStyle/>
          <a:p>
            <a:r>
              <a:rPr lang="cs-CZ" sz="6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Povrch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-99392"/>
            <a:ext cx="7125112" cy="448348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Přibližně 60% Rakouska zabírají Alpy, Vysoké Taury, Nízké Taury a Vídeňský les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východních hranicích leží Malé Karpaty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Nížiny se nacházejí východně podél Dunaje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705678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83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3619" y="116632"/>
            <a:ext cx="7125113" cy="924475"/>
          </a:xfrm>
        </p:spPr>
        <p:txBody>
          <a:bodyPr/>
          <a:lstStyle/>
          <a:p>
            <a:r>
              <a:rPr lang="cs-CZ" sz="6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Vodstvo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125112" cy="4051437"/>
          </a:xfrm>
        </p:spPr>
        <p:txBody>
          <a:bodyPr/>
          <a:lstStyle/>
          <a:p>
            <a:r>
              <a:rPr lang="cs-CZ" dirty="0" smtClean="0"/>
              <a:t>Rakousko odvodňuje Dunaj do Černého moře, velké přítoky Dunaje jsou: Lech, Inn, </a:t>
            </a:r>
            <a:r>
              <a:rPr lang="cs-CZ" dirty="0" err="1" smtClean="0"/>
              <a:t>Enns</a:t>
            </a:r>
            <a:r>
              <a:rPr lang="cs-CZ" dirty="0" smtClean="0"/>
              <a:t>, </a:t>
            </a:r>
            <a:r>
              <a:rPr lang="cs-CZ" dirty="0" err="1" smtClean="0"/>
              <a:t>Thaya</a:t>
            </a:r>
            <a:r>
              <a:rPr lang="cs-CZ" dirty="0"/>
              <a:t> </a:t>
            </a:r>
            <a:r>
              <a:rPr lang="cs-CZ" dirty="0" smtClean="0"/>
              <a:t>(Dyje), </a:t>
            </a:r>
            <a:r>
              <a:rPr lang="cs-CZ" dirty="0" err="1" smtClean="0"/>
              <a:t>March</a:t>
            </a:r>
            <a:r>
              <a:rPr lang="cs-CZ" dirty="0" smtClean="0"/>
              <a:t> (Morava)</a:t>
            </a:r>
          </a:p>
          <a:p>
            <a:r>
              <a:rPr lang="cs-CZ" dirty="0" smtClean="0"/>
              <a:t>Řeka Rýn protéká Bodamským jezerem a odvodňuje Rakousko do Severního moře</a:t>
            </a:r>
          </a:p>
          <a:p>
            <a:r>
              <a:rPr lang="cs-CZ" dirty="0" smtClean="0"/>
              <a:t>Největší rakouské jezero je jezero Neziderské, </a:t>
            </a:r>
            <a:r>
              <a:rPr lang="cs-CZ" dirty="0" err="1" smtClean="0"/>
              <a:t>Attersee</a:t>
            </a:r>
            <a:r>
              <a:rPr lang="cs-CZ" dirty="0" smtClean="0"/>
              <a:t>, </a:t>
            </a:r>
            <a:r>
              <a:rPr lang="cs-CZ" dirty="0" err="1" smtClean="0"/>
              <a:t>Traunsee</a:t>
            </a:r>
            <a:r>
              <a:rPr lang="cs-CZ" dirty="0" smtClean="0"/>
              <a:t>, velké je také Bodamské jezero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56586"/>
            <a:ext cx="9144000" cy="295232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56176" y="395658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Neziderské jezero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18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8742457" cy="924475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Turistické Zajímavosti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7125112" cy="4941168"/>
          </a:xfrm>
        </p:spPr>
        <p:txBody>
          <a:bodyPr>
            <a:normAutofit/>
          </a:bodyPr>
          <a:lstStyle/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764703"/>
            <a:ext cx="5364087" cy="30963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61048"/>
            <a:ext cx="4716016" cy="29969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88415" y="927217"/>
            <a:ext cx="685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Alpy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11688" y="4005064"/>
            <a:ext cx="24814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Vídeň - </a:t>
            </a:r>
            <a:r>
              <a:rPr lang="cs-CZ" dirty="0" err="1"/>
              <a:t>Karlskirche</a:t>
            </a:r>
            <a:r>
              <a:rPr lang="cs-CZ" dirty="0"/>
              <a:t>: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412776"/>
            <a:ext cx="30137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Tvoří povrch Rakouska </a:t>
            </a:r>
          </a:p>
          <a:p>
            <a:r>
              <a:rPr lang="cs-CZ" dirty="0" smtClean="0"/>
              <a:t>ze dvou třetin. Nejvyšší </a:t>
            </a:r>
          </a:p>
          <a:p>
            <a:r>
              <a:rPr lang="cs-CZ" dirty="0" smtClean="0"/>
              <a:t>vrchol je Grossglockner</a:t>
            </a:r>
          </a:p>
          <a:p>
            <a:r>
              <a:rPr lang="cs-CZ" dirty="0" smtClean="0"/>
              <a:t>Měří 3 798 m n.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55400" y="4620860"/>
            <a:ext cx="43343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Kostel sv. Karla </a:t>
            </a:r>
            <a:r>
              <a:rPr lang="cs-CZ" dirty="0" err="1" smtClean="0"/>
              <a:t>Boromejského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 jej postavit Karel VI. Na počest</a:t>
            </a:r>
          </a:p>
          <a:p>
            <a:r>
              <a:rPr lang="cs-CZ" dirty="0" smtClean="0"/>
              <a:t>Karla </a:t>
            </a:r>
            <a:r>
              <a:rPr lang="cs-CZ" dirty="0" err="1" smtClean="0"/>
              <a:t>Boromejského</a:t>
            </a:r>
            <a:r>
              <a:rPr lang="cs-CZ" dirty="0" smtClean="0"/>
              <a:t>, který </a:t>
            </a:r>
          </a:p>
          <a:p>
            <a:r>
              <a:rPr lang="cs-CZ" dirty="0" smtClean="0"/>
              <a:t>zasvětil život pomoci obětem moru.</a:t>
            </a:r>
          </a:p>
          <a:p>
            <a:r>
              <a:rPr lang="cs-CZ" dirty="0" smtClean="0"/>
              <a:t>Nachází se na náměstí </a:t>
            </a:r>
            <a:r>
              <a:rPr lang="cs-CZ" dirty="0" err="1" smtClean="0"/>
              <a:t>Karsplatz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61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5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5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5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Turistické atrakce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Salzburg: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Innsbruck: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556792"/>
            <a:ext cx="3906699" cy="25997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133585"/>
            <a:ext cx="4005626" cy="272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87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16632"/>
            <a:ext cx="7125113" cy="924475"/>
          </a:xfrm>
        </p:spPr>
        <p:txBody>
          <a:bodyPr/>
          <a:lstStyle/>
          <a:p>
            <a:r>
              <a:rPr lang="cs-CZ" sz="6000" dirty="0" smtClean="0">
                <a:solidFill>
                  <a:schemeClr val="accent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Opakování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7416" y="1700808"/>
            <a:ext cx="7125112" cy="405143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Barvy vlajky</a:t>
            </a:r>
          </a:p>
          <a:p>
            <a:r>
              <a:rPr lang="cs-CZ" sz="2400" dirty="0" smtClean="0"/>
              <a:t>Hlavní město</a:t>
            </a:r>
          </a:p>
          <a:p>
            <a:r>
              <a:rPr lang="cs-CZ" sz="2400" dirty="0" smtClean="0"/>
              <a:t>Sousední státy  </a:t>
            </a:r>
          </a:p>
          <a:p>
            <a:endParaRPr lang="cs-CZ" sz="2400" dirty="0" smtClean="0"/>
          </a:p>
          <a:p>
            <a:r>
              <a:rPr lang="cs-CZ" sz="2400" dirty="0" smtClean="0"/>
              <a:t>Povrch</a:t>
            </a:r>
          </a:p>
          <a:p>
            <a:endParaRPr lang="cs-CZ" sz="2400" dirty="0" smtClean="0"/>
          </a:p>
          <a:p>
            <a:r>
              <a:rPr lang="cs-CZ" sz="2400" dirty="0" smtClean="0"/>
              <a:t>Největší rakouské řeky</a:t>
            </a:r>
          </a:p>
          <a:p>
            <a:r>
              <a:rPr lang="cs-CZ" sz="2400" dirty="0" smtClean="0"/>
              <a:t>Největší rakouské jezero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228733"/>
            <a:ext cx="7496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Otázky a  správné odpovědi se dozvíš kliknutím pera na tabuli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948190"/>
            <a:ext cx="183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červená a bílá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2465701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Vídeň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7176" y="2850082"/>
            <a:ext cx="4823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Česko, Slovensko, Maďarsko, Slovinsko,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Itálie, Švýcarsko a Německo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23321" y="3645024"/>
            <a:ext cx="56037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Alpy, Vysoké Taury, Nízké Taury a Vídeňský les</a:t>
            </a:r>
          </a:p>
          <a:p>
            <a:r>
              <a:rPr lang="cs-CZ" dirty="0">
                <a:solidFill>
                  <a:srgbClr val="FFFF00"/>
                </a:solidFill>
              </a:rPr>
              <a:t>Malé </a:t>
            </a:r>
            <a:r>
              <a:rPr lang="cs-CZ" dirty="0" smtClean="0">
                <a:solidFill>
                  <a:srgbClr val="FFFF00"/>
                </a:solidFill>
              </a:rPr>
              <a:t>Karpaty, nížiny podél Dunaje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81265" y="4569098"/>
            <a:ext cx="161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Dunaj a Rýn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1489" y="5188550"/>
            <a:ext cx="3846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Neziderské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62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Rakouské Alpy</a:t>
            </a:r>
            <a:endParaRPr lang="cs-CZ" sz="4400" dirty="0"/>
          </a:p>
        </p:txBody>
      </p:sp>
      <p:pic>
        <p:nvPicPr>
          <p:cNvPr id="4" name="Rakousko 09 2010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10800000">
            <a:off x="-1908720" y="2163675"/>
            <a:ext cx="1800200" cy="1296143"/>
          </a:xfrm>
          <a:prstGeom prst="rect">
            <a:avLst/>
          </a:prstGeom>
        </p:spPr>
      </p:pic>
      <p:sp>
        <p:nvSpPr>
          <p:cNvPr id="5" name="Výbuch 1 4"/>
          <p:cNvSpPr/>
          <p:nvPr/>
        </p:nvSpPr>
        <p:spPr>
          <a:xfrm>
            <a:off x="1835695" y="2492896"/>
            <a:ext cx="7001527" cy="403244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Video</a:t>
            </a:r>
          </a:p>
          <a:p>
            <a:pPr algn="ctr"/>
            <a:r>
              <a:rPr lang="cs-CZ" sz="4000" dirty="0" smtClean="0"/>
              <a:t>Klikni</a:t>
            </a:r>
          </a:p>
          <a:p>
            <a:pPr algn="ctr"/>
            <a:r>
              <a:rPr lang="cs-CZ" sz="4000" dirty="0" smtClean="0">
                <a:sym typeface="Wingdings" pitchFamily="2" charset="2"/>
              </a:rPr>
              <a:t>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6025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419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243408"/>
            <a:ext cx="7125113" cy="924475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93303"/>
            <a:ext cx="9144000" cy="6264697"/>
          </a:xfrm>
        </p:spPr>
        <p:txBody>
          <a:bodyPr>
            <a:normAutofit fontScale="77500" lnSpcReduction="20000"/>
          </a:bodyPr>
          <a:lstStyle/>
          <a:p>
            <a:r>
              <a:rPr lang="pl-PL" dirty="0"/>
              <a:t>VOJTYK, Mr. </a:t>
            </a:r>
            <a:r>
              <a:rPr lang="pl-PL" i="1" dirty="0"/>
              <a:t>www.youtube.com</a:t>
            </a:r>
            <a:r>
              <a:rPr lang="pl-PL" dirty="0"/>
              <a:t> [online]. [cit. 25.11.2012]. Dostupný na WWW: </a:t>
            </a:r>
            <a:r>
              <a:rPr lang="pl-PL" dirty="0">
                <a:hlinkClick r:id="rId3"/>
              </a:rPr>
              <a:t>http://www.youtube.com/watch?feature=player_detailpage&amp;v=cTnN6_izoWQ</a:t>
            </a:r>
            <a:endParaRPr lang="pl-PL" dirty="0"/>
          </a:p>
          <a:p>
            <a:r>
              <a:rPr lang="cs-CZ" dirty="0"/>
              <a:t>LAZAR, Ondřej. </a:t>
            </a:r>
            <a:r>
              <a:rPr lang="cs-CZ" i="1" dirty="0"/>
              <a:t>www.novinky.cz</a:t>
            </a:r>
            <a:r>
              <a:rPr lang="cs-CZ" dirty="0"/>
              <a:t> [online]. [cit. 2.1.2013]. Dostupný na WWW: </a:t>
            </a:r>
            <a:r>
              <a:rPr lang="cs-CZ" dirty="0">
                <a:hlinkClick r:id="rId4"/>
              </a:rPr>
              <a:t>http://im.novinky.cz/386/183862-top_foto1-ckgip.jpg</a:t>
            </a:r>
            <a:endParaRPr lang="cs-CZ" dirty="0"/>
          </a:p>
          <a:p>
            <a:endParaRPr lang="cs-CZ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4"/>
              </a:rPr>
              <a:t>http://im.novinky.cz/386/183862-top_foto1-ckgip.jpg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www.oilempire.us/oil-jpg/Euro_coins.jpg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vlajky-statu.luksoft.cz/nahled-velky/vlajka_rakouska.jpg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vseorakousku.cz/images/orlice.png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vseorakousku.cz/images/orlice.png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upload.wikimedia.org/wikipedia/commons/thumb/6/6e/Austria_states_blank.png/400px-Austria_states_blank.png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www.treking.cz/mapy/rakousko.jpg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10"/>
              </a:rPr>
              <a:t>http</a:t>
            </a:r>
            <a:r>
              <a:rPr lang="pl-PL" dirty="0" smtClean="0">
                <a:hlinkClick r:id="rId10"/>
              </a:rPr>
              <a:t>://img.ceskyseznam.cz/foto/1146441/t_4f5d039573fd4.jpg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www.rakousko.info/media/pictures/23.jpg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12"/>
              </a:rPr>
              <a:t>http://www.math.tuwien.ac.at/~</a:t>
            </a:r>
            <a:r>
              <a:rPr lang="pl-PL" dirty="0" smtClean="0">
                <a:hlinkClick r:id="rId12"/>
              </a:rPr>
              <a:t>ewa/SDIDE08/karlskirche.jpg</a:t>
            </a:r>
            <a:endParaRPr lang="pl-PL" dirty="0" smtClean="0"/>
          </a:p>
          <a:p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8623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3296"/>
            <a:ext cx="7125113" cy="924475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56992"/>
            <a:ext cx="9144000" cy="2016224"/>
          </a:xfrm>
        </p:spPr>
        <p:txBody>
          <a:bodyPr/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www.rakouskoweb.cz/wp-content/gallery/salzburg/salzburg-1.jpg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i.idnes.cz/09/012/gal/TOM287c16_InnsbruckMAU_03905717.jpg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615822"/>
      </p:ext>
    </p:extLst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201</TotalTime>
  <Words>532</Words>
  <Application>Microsoft Office PowerPoint</Application>
  <PresentationFormat>Předvádění na obrazovce (4:3)</PresentationFormat>
  <Paragraphs>142</Paragraphs>
  <Slides>17</Slides>
  <Notes>17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Autumn</vt:lpstr>
      <vt:lpstr>Prezentace aplikace PowerPoint</vt:lpstr>
      <vt:lpstr>Anotace</vt:lpstr>
      <vt:lpstr>Prezentace aplikace PowerPoint</vt:lpstr>
      <vt:lpstr>Něco o Rakousku</vt:lpstr>
      <vt:lpstr>Prezentace aplikace PowerPoint</vt:lpstr>
      <vt:lpstr>Sousední státy</vt:lpstr>
      <vt:lpstr>Prezentace aplikace PowerPoint</vt:lpstr>
      <vt:lpstr>Členění Rakouska</vt:lpstr>
      <vt:lpstr>Hospodářství Rakouska</vt:lpstr>
      <vt:lpstr>Povrch</vt:lpstr>
      <vt:lpstr>Vodstvo</vt:lpstr>
      <vt:lpstr>Turistické Zajímavosti</vt:lpstr>
      <vt:lpstr>Turistické atrakce</vt:lpstr>
      <vt:lpstr>Opakování</vt:lpstr>
      <vt:lpstr>Rakouské Alpy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Honza</cp:lastModifiedBy>
  <cp:revision>39</cp:revision>
  <dcterms:created xsi:type="dcterms:W3CDTF">2011-08-21T15:31:45Z</dcterms:created>
  <dcterms:modified xsi:type="dcterms:W3CDTF">2013-02-07T18:36:17Z</dcterms:modified>
</cp:coreProperties>
</file>