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0" r:id="rId5"/>
    <p:sldId id="264" r:id="rId6"/>
    <p:sldId id="266" r:id="rId7"/>
    <p:sldId id="265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123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55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753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680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989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534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855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392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337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313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449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213F1-1A13-457D-ACAD-5CFB1A3F9F2D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A3369-AFC0-4741-8E82-5077C8CD41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429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rgbClr val="0070C0"/>
                </a:solidFill>
              </a:rPr>
              <a:t>NÁZEV ŠKOLY : ZŠ KOLÍN V., MNICHOVICKÁ 62</a:t>
            </a:r>
            <a:br>
              <a:rPr lang="cs-CZ" sz="2400" b="1" dirty="0" smtClean="0">
                <a:solidFill>
                  <a:srgbClr val="0070C0"/>
                </a:solidFill>
              </a:rPr>
            </a:br>
            <a:r>
              <a:rPr lang="cs-CZ" sz="2400" b="1" dirty="0" smtClean="0">
                <a:solidFill>
                  <a:srgbClr val="0070C0"/>
                </a:solidFill>
              </a:rPr>
              <a:t>AUTOR : Mgr. JAROSLAVA URBANCOVÁ</a:t>
            </a:r>
            <a:br>
              <a:rPr lang="cs-CZ" sz="2400" b="1" dirty="0" smtClean="0">
                <a:solidFill>
                  <a:srgbClr val="0070C0"/>
                </a:solidFill>
              </a:rPr>
            </a:br>
            <a:r>
              <a:rPr lang="cs-CZ" sz="2400" b="1" dirty="0" smtClean="0">
                <a:solidFill>
                  <a:srgbClr val="0070C0"/>
                </a:solidFill>
              </a:rPr>
              <a:t>NÁZEV:</a:t>
            </a:r>
            <a:r>
              <a:rPr lang="cs-CZ" sz="2400" b="1" baseline="0" dirty="0" smtClean="0">
                <a:solidFill>
                  <a:srgbClr val="0070C0"/>
                </a:solidFill>
              </a:rPr>
              <a:t> VY_32_INOVACE_17_M6</a:t>
            </a:r>
            <a:br>
              <a:rPr lang="cs-CZ" sz="2400" b="1" baseline="0" dirty="0" smtClean="0">
                <a:solidFill>
                  <a:srgbClr val="0070C0"/>
                </a:solidFill>
              </a:rPr>
            </a:br>
            <a:r>
              <a:rPr lang="cs-CZ" sz="2400" b="1" dirty="0" smtClean="0">
                <a:solidFill>
                  <a:srgbClr val="0070C0"/>
                </a:solidFill>
              </a:rPr>
              <a:t>TÉMA : </a:t>
            </a:r>
            <a:r>
              <a:rPr lang="cs-CZ" sz="2400" b="1" dirty="0" smtClean="0">
                <a:solidFill>
                  <a:srgbClr val="0070C0"/>
                </a:solidFill>
              </a:rPr>
              <a:t>Dělitelnost - prvočísla</a:t>
            </a:r>
            <a:r>
              <a:rPr lang="cs-CZ" sz="2400" b="1" dirty="0" smtClean="0">
                <a:solidFill>
                  <a:srgbClr val="0070C0"/>
                </a:solidFill>
              </a:rPr>
              <a:t/>
            </a:r>
            <a:br>
              <a:rPr lang="cs-CZ" sz="2400" b="1" dirty="0" smtClean="0">
                <a:solidFill>
                  <a:srgbClr val="0070C0"/>
                </a:solidFill>
              </a:rPr>
            </a:b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453752" y="125673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 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115616" y="300241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583637"/>
            <a:ext cx="7111096" cy="1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437640" y="6309320"/>
            <a:ext cx="8207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tabLst>
                <a:tab pos="6454775" algn="l"/>
              </a:tabLst>
            </a:pPr>
            <a:r>
              <a:rPr lang="cs-CZ" dirty="0"/>
              <a:t>27. 2. 2012	</a:t>
            </a:r>
            <a:r>
              <a:rPr lang="cs-CZ" dirty="0" smtClean="0"/>
              <a:t>6. </a:t>
            </a:r>
            <a:r>
              <a:rPr lang="cs-CZ" dirty="0"/>
              <a:t>třída</a:t>
            </a:r>
          </a:p>
        </p:txBody>
      </p:sp>
    </p:spTree>
    <p:extLst>
      <p:ext uri="{BB962C8B-B14F-4D97-AF65-F5344CB8AC3E}">
        <p14:creationId xmlns:p14="http://schemas.microsoft.com/office/powerpoint/2010/main" val="19840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Nejprve malá rozcvička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Kterými čísly lze dělit čísla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10,  16,  21,  33,  36,  54 ?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Kterými čísly lze dělit čísla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7,  17,  23,  29,  31,  37 ?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88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4038600" cy="506916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          DĚLITELÉ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>
                <a:solidFill>
                  <a:srgbClr val="C00000"/>
                </a:solidFill>
              </a:rPr>
              <a:t>10  </a:t>
            </a:r>
            <a:r>
              <a:rPr lang="cs-CZ" dirty="0" smtClean="0"/>
              <a:t>         1, 2, 5, 10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Font typeface="Arial" pitchFamily="34" charset="0"/>
              <a:buNone/>
            </a:pPr>
            <a:r>
              <a:rPr lang="cs-CZ" b="1" dirty="0" smtClean="0">
                <a:solidFill>
                  <a:srgbClr val="C00000"/>
                </a:solidFill>
              </a:rPr>
              <a:t>16           </a:t>
            </a:r>
            <a:r>
              <a:rPr lang="cs-CZ" dirty="0" smtClean="0"/>
              <a:t>1, 2, 4, 8, 16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>
                <a:solidFill>
                  <a:srgbClr val="C00000"/>
                </a:solidFill>
              </a:rPr>
              <a:t>21           </a:t>
            </a:r>
            <a:r>
              <a:rPr lang="cs-CZ" dirty="0" smtClean="0"/>
              <a:t>1, 3, 7, 21</a:t>
            </a:r>
            <a:r>
              <a:rPr lang="cs-CZ" b="1" dirty="0" smtClean="0"/>
              <a:t> 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>
                <a:solidFill>
                  <a:srgbClr val="C00000"/>
                </a:solidFill>
              </a:rPr>
              <a:t>33           </a:t>
            </a:r>
            <a:r>
              <a:rPr lang="cs-CZ" dirty="0" smtClean="0"/>
              <a:t>1, 3, 11, 33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36</a:t>
            </a:r>
            <a:r>
              <a:rPr lang="cs-CZ" dirty="0" smtClean="0"/>
              <a:t>           1, 2, 3, 4, 6, 9,    	      12, 18, 36           </a:t>
            </a:r>
          </a:p>
          <a:p>
            <a:pPr marL="0" indent="0">
              <a:buFont typeface="Arial" pitchFamily="34" charset="0"/>
              <a:buNone/>
            </a:pPr>
            <a:r>
              <a:rPr lang="cs-CZ" b="1" dirty="0" smtClean="0">
                <a:solidFill>
                  <a:srgbClr val="C00000"/>
                </a:solidFill>
              </a:rPr>
              <a:t>54           </a:t>
            </a:r>
            <a:r>
              <a:rPr lang="cs-CZ" dirty="0" smtClean="0"/>
              <a:t>1, 2, 3, 6, 9,    	      18, 27, 54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smtClean="0">
                <a:solidFill>
                  <a:srgbClr val="0070C0"/>
                </a:solidFill>
              </a:rPr>
              <a:t>                 DĚLITELÉ</a:t>
            </a:r>
          </a:p>
          <a:p>
            <a:pPr marL="0" indent="0">
              <a:buFont typeface="Arial" pitchFamily="34" charset="0"/>
              <a:buNone/>
            </a:pPr>
            <a:r>
              <a:rPr lang="cs-CZ" b="1" smtClean="0">
                <a:solidFill>
                  <a:srgbClr val="0070C0"/>
                </a:solidFill>
              </a:rPr>
              <a:t>7               </a:t>
            </a:r>
            <a:r>
              <a:rPr lang="cs-CZ" smtClean="0"/>
              <a:t>1, 7</a:t>
            </a:r>
          </a:p>
          <a:p>
            <a:pPr marL="0" indent="0">
              <a:buFont typeface="Arial" pitchFamily="34" charset="0"/>
              <a:buNone/>
            </a:pPr>
            <a:r>
              <a:rPr lang="cs-CZ" b="1" smtClean="0">
                <a:solidFill>
                  <a:srgbClr val="0070C0"/>
                </a:solidFill>
              </a:rPr>
              <a:t>17             </a:t>
            </a:r>
            <a:r>
              <a:rPr lang="cs-CZ" smtClean="0"/>
              <a:t>1, 17 </a:t>
            </a:r>
          </a:p>
          <a:p>
            <a:pPr marL="0" indent="0">
              <a:buFont typeface="Arial" pitchFamily="34" charset="0"/>
              <a:buNone/>
            </a:pPr>
            <a:r>
              <a:rPr lang="cs-CZ" b="1" smtClean="0">
                <a:solidFill>
                  <a:srgbClr val="0070C0"/>
                </a:solidFill>
              </a:rPr>
              <a:t>23             </a:t>
            </a:r>
            <a:r>
              <a:rPr lang="cs-CZ" smtClean="0"/>
              <a:t>1, 23</a:t>
            </a:r>
          </a:p>
          <a:p>
            <a:pPr marL="0" indent="0">
              <a:buFont typeface="Arial" pitchFamily="34" charset="0"/>
              <a:buNone/>
            </a:pPr>
            <a:r>
              <a:rPr lang="cs-CZ" b="1" smtClean="0">
                <a:solidFill>
                  <a:srgbClr val="0070C0"/>
                </a:solidFill>
              </a:rPr>
              <a:t>29             </a:t>
            </a:r>
            <a:r>
              <a:rPr lang="cs-CZ" smtClean="0"/>
              <a:t>1, 29</a:t>
            </a:r>
          </a:p>
          <a:p>
            <a:pPr marL="0" indent="0">
              <a:buFont typeface="Arial" pitchFamily="34" charset="0"/>
              <a:buNone/>
            </a:pPr>
            <a:r>
              <a:rPr lang="cs-CZ" b="1" smtClean="0">
                <a:solidFill>
                  <a:srgbClr val="0070C0"/>
                </a:solidFill>
              </a:rPr>
              <a:t>31             </a:t>
            </a:r>
            <a:r>
              <a:rPr lang="cs-CZ" smtClean="0"/>
              <a:t>1, 31</a:t>
            </a:r>
          </a:p>
          <a:p>
            <a:pPr marL="0" indent="0">
              <a:buFont typeface="Arial" pitchFamily="34" charset="0"/>
              <a:buNone/>
            </a:pPr>
            <a:r>
              <a:rPr lang="cs-CZ" b="1" smtClean="0">
                <a:solidFill>
                  <a:srgbClr val="0070C0"/>
                </a:solidFill>
              </a:rPr>
              <a:t>37             </a:t>
            </a:r>
            <a:r>
              <a:rPr lang="cs-CZ" smtClean="0"/>
              <a:t>1, 37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086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JAKÝ JE ROZDÍL MEZI OBĚMA ŘEŠENÍMI?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ČERVENÁ ČÍSLA MAJÍ VÍCE DĚLITELŮ.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MODRÁ ČÍSLA MAJÍ JEN DVA DĚLITELE. JAKÉ?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A PRÁVĚ TATO ČÍSLA SE NAZÝVAJÍ </a:t>
            </a:r>
            <a:r>
              <a:rPr lang="cs-CZ" b="1" dirty="0" smtClean="0"/>
              <a:t>PRVOČÍSLA.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3160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PRVOČÍSLA</a:t>
            </a:r>
            <a:r>
              <a:rPr lang="cs-CZ" dirty="0" smtClean="0"/>
              <a:t> JSOU PŘIROZENÁ ČÍSLA, KTERÁ MAJÍ POUZE DVA DĚLITELE – ČÍSLO JEDNA A SAMO SEBE.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JE NĚJAKÉ ČÍSLO, KTERÉ MÁ JEN JEDNOHO DĚLITELE?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5179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NAŠLI JSME ČÍSLO  1, TO LZE DĚLIT ZASE JEN ČÍSLEM 1.</a:t>
            </a:r>
          </a:p>
          <a:p>
            <a:pPr marL="0" indent="0">
              <a:buNone/>
            </a:pPr>
            <a:r>
              <a:rPr lang="cs-CZ" dirty="0" smtClean="0"/>
              <a:t>TAKŽE ČÍSLO 1 </a:t>
            </a:r>
            <a:r>
              <a:rPr lang="cs-CZ" b="1" dirty="0" smtClean="0"/>
              <a:t>NENÍ PRVOČÍSLO.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7019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 TEĎ SI OSVĚŽÍME NÁSOBILKU A ZKUSÍME VYHLEDAT PRVOČÍSLA.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600" dirty="0" smtClean="0"/>
              <a:t>14, 45, 51, 3, 72, 26, 81, 27, 1, 5, 63, 2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76436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3, </a:t>
            </a:r>
            <a:r>
              <a:rPr lang="cs-CZ" dirty="0"/>
              <a:t>5, </a:t>
            </a:r>
            <a:r>
              <a:rPr lang="cs-CZ" dirty="0" smtClean="0"/>
              <a:t>2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9624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 základě poznatků, které žáci mají (násobilka) a které si zopakují, dojdou </a:t>
            </a:r>
            <a:r>
              <a:rPr lang="cs-CZ" dirty="0"/>
              <a:t>k</a:t>
            </a:r>
            <a:r>
              <a:rPr lang="cs-CZ" dirty="0" smtClean="0"/>
              <a:t> pojmu prvočíslo. </a:t>
            </a:r>
          </a:p>
          <a:p>
            <a:pPr marL="0" indent="0">
              <a:buNone/>
            </a:pPr>
            <a:r>
              <a:rPr lang="cs-CZ" dirty="0" smtClean="0"/>
              <a:t>Následně si tuto látku procvičí a zkontrolují. </a:t>
            </a:r>
          </a:p>
          <a:p>
            <a:pPr marL="0" indent="0">
              <a:buNone/>
            </a:pPr>
            <a:r>
              <a:rPr lang="cs-CZ" dirty="0" smtClean="0"/>
              <a:t>Žáci si dokáží rozdělit čísla na prvočísla, čísla složená a zvlášť číslo jedna.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3122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287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 : ZŠ KOLÍN V., MNICHOVICKÁ 62 AUTOR : Mgr. JAROSLAVA URBANCOVÁ NÁZEV: VY_32_INOVACE_17_M6 TÉMA : Dělitelnost - prvočísla </vt:lpstr>
      <vt:lpstr>Nejprve malá rozcvička</vt:lpstr>
      <vt:lpstr>Prezentace aplikace PowerPoint</vt:lpstr>
      <vt:lpstr>JAKÝ JE ROZDÍL MEZI OBĚMA ŘEŠENÍMI?</vt:lpstr>
      <vt:lpstr>Prezentace aplikace PowerPoint</vt:lpstr>
      <vt:lpstr>Prezentace aplikace PowerPoint</vt:lpstr>
      <vt:lpstr>A TEĎ SI OSVĚŽÍME NÁSOBILKU A ZKUSÍME VYHLEDAT PRVOČÍSLA.</vt:lpstr>
      <vt:lpstr>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ZŠ KOLÍN V., MNICHOVICKÁ 62 AUTOR : Mgr. JAROSLAVA URBANCOVÁ NÁZEV: VY_32_INOVACE_10_M8_VÝRAZY TÉMA : VÝRAZY S PROMĚNNOU ČÍSLO PROJEKTU : 10</dc:title>
  <dc:creator>pc</dc:creator>
  <cp:lastModifiedBy>Aleš Polívka</cp:lastModifiedBy>
  <cp:revision>15</cp:revision>
  <dcterms:created xsi:type="dcterms:W3CDTF">2012-02-28T09:46:09Z</dcterms:created>
  <dcterms:modified xsi:type="dcterms:W3CDTF">2012-03-15T19:29:25Z</dcterms:modified>
</cp:coreProperties>
</file>