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4" r:id="rId7"/>
    <p:sldId id="261" r:id="rId8"/>
    <p:sldId id="265" r:id="rId9"/>
    <p:sldId id="262" r:id="rId10"/>
    <p:sldId id="263" r:id="rId11"/>
    <p:sldId id="266" r:id="rId12"/>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5EA47DAD-189D-4065-B7D6-F5A2E93CBC8F}" type="datetimeFigureOut">
              <a:rPr lang="cs-CZ" smtClean="0"/>
              <a:pPr/>
              <a:t>16.3.2012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0FAEC72-527C-41A3-B8C2-910ADE1EBD08}" type="slidenum">
              <a:rPr lang="cs-CZ" smtClean="0"/>
              <a:pPr/>
              <a:t>‹#›</a:t>
            </a:fld>
            <a:endParaRPr lang="cs-CZ"/>
          </a:p>
        </p:txBody>
      </p:sp>
    </p:spTree>
    <p:extLst>
      <p:ext uri="{BB962C8B-B14F-4D97-AF65-F5344CB8AC3E}">
        <p14:creationId xmlns:p14="http://schemas.microsoft.com/office/powerpoint/2010/main" xmlns="" val="37894002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EA47DAD-189D-4065-B7D6-F5A2E93CBC8F}" type="datetimeFigureOut">
              <a:rPr lang="cs-CZ" smtClean="0"/>
              <a:pPr/>
              <a:t>16.3.2012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0FAEC72-527C-41A3-B8C2-910ADE1EBD08}" type="slidenum">
              <a:rPr lang="cs-CZ" smtClean="0"/>
              <a:pPr/>
              <a:t>‹#›</a:t>
            </a:fld>
            <a:endParaRPr lang="cs-CZ"/>
          </a:p>
        </p:txBody>
      </p:sp>
    </p:spTree>
    <p:extLst>
      <p:ext uri="{BB962C8B-B14F-4D97-AF65-F5344CB8AC3E}">
        <p14:creationId xmlns:p14="http://schemas.microsoft.com/office/powerpoint/2010/main" xmlns="" val="239809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5EA47DAD-189D-4065-B7D6-F5A2E93CBC8F}" type="datetimeFigureOut">
              <a:rPr lang="cs-CZ" smtClean="0"/>
              <a:pPr/>
              <a:t>16.3.2012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0FAEC72-527C-41A3-B8C2-910ADE1EBD08}" type="slidenum">
              <a:rPr lang="cs-CZ" smtClean="0"/>
              <a:pPr/>
              <a:t>‹#›</a:t>
            </a:fld>
            <a:endParaRPr lang="cs-CZ"/>
          </a:p>
        </p:txBody>
      </p:sp>
    </p:spTree>
    <p:extLst>
      <p:ext uri="{BB962C8B-B14F-4D97-AF65-F5344CB8AC3E}">
        <p14:creationId xmlns:p14="http://schemas.microsoft.com/office/powerpoint/2010/main" xmlns="" val="1122167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5EA47DAD-189D-4065-B7D6-F5A2E93CBC8F}" type="datetimeFigureOut">
              <a:rPr lang="cs-CZ" smtClean="0"/>
              <a:pPr/>
              <a:t>16.3.2012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0FAEC72-527C-41A3-B8C2-910ADE1EBD08}" type="slidenum">
              <a:rPr lang="cs-CZ" smtClean="0"/>
              <a:pPr/>
              <a:t>‹#›</a:t>
            </a:fld>
            <a:endParaRPr lang="cs-CZ"/>
          </a:p>
        </p:txBody>
      </p:sp>
    </p:spTree>
    <p:extLst>
      <p:ext uri="{BB962C8B-B14F-4D97-AF65-F5344CB8AC3E}">
        <p14:creationId xmlns:p14="http://schemas.microsoft.com/office/powerpoint/2010/main" xmlns="" val="3329937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5EA47DAD-189D-4065-B7D6-F5A2E93CBC8F}" type="datetimeFigureOut">
              <a:rPr lang="cs-CZ" smtClean="0"/>
              <a:pPr/>
              <a:t>16.3.2012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50FAEC72-527C-41A3-B8C2-910ADE1EBD08}" type="slidenum">
              <a:rPr lang="cs-CZ" smtClean="0"/>
              <a:pPr/>
              <a:t>‹#›</a:t>
            </a:fld>
            <a:endParaRPr lang="cs-CZ"/>
          </a:p>
        </p:txBody>
      </p:sp>
    </p:spTree>
    <p:extLst>
      <p:ext uri="{BB962C8B-B14F-4D97-AF65-F5344CB8AC3E}">
        <p14:creationId xmlns:p14="http://schemas.microsoft.com/office/powerpoint/2010/main" xmlns="" val="3847280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5EA47DAD-189D-4065-B7D6-F5A2E93CBC8F}" type="datetimeFigureOut">
              <a:rPr lang="cs-CZ" smtClean="0"/>
              <a:pPr/>
              <a:t>16.3.2012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50FAEC72-527C-41A3-B8C2-910ADE1EBD08}" type="slidenum">
              <a:rPr lang="cs-CZ" smtClean="0"/>
              <a:pPr/>
              <a:t>‹#›</a:t>
            </a:fld>
            <a:endParaRPr lang="cs-CZ"/>
          </a:p>
        </p:txBody>
      </p:sp>
    </p:spTree>
    <p:extLst>
      <p:ext uri="{BB962C8B-B14F-4D97-AF65-F5344CB8AC3E}">
        <p14:creationId xmlns:p14="http://schemas.microsoft.com/office/powerpoint/2010/main" xmlns="" val="41094318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5EA47DAD-189D-4065-B7D6-F5A2E93CBC8F}" type="datetimeFigureOut">
              <a:rPr lang="cs-CZ" smtClean="0"/>
              <a:pPr/>
              <a:t>16.3.2012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50FAEC72-527C-41A3-B8C2-910ADE1EBD08}" type="slidenum">
              <a:rPr lang="cs-CZ" smtClean="0"/>
              <a:pPr/>
              <a:t>‹#›</a:t>
            </a:fld>
            <a:endParaRPr lang="cs-CZ"/>
          </a:p>
        </p:txBody>
      </p:sp>
    </p:spTree>
    <p:extLst>
      <p:ext uri="{BB962C8B-B14F-4D97-AF65-F5344CB8AC3E}">
        <p14:creationId xmlns:p14="http://schemas.microsoft.com/office/powerpoint/2010/main" xmlns="" val="136419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5EA47DAD-189D-4065-B7D6-F5A2E93CBC8F}" type="datetimeFigureOut">
              <a:rPr lang="cs-CZ" smtClean="0"/>
              <a:pPr/>
              <a:t>16.3.2012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0FAEC72-527C-41A3-B8C2-910ADE1EBD08}" type="slidenum">
              <a:rPr lang="cs-CZ" smtClean="0"/>
              <a:pPr/>
              <a:t>‹#›</a:t>
            </a:fld>
            <a:endParaRPr lang="cs-CZ"/>
          </a:p>
        </p:txBody>
      </p:sp>
    </p:spTree>
    <p:extLst>
      <p:ext uri="{BB962C8B-B14F-4D97-AF65-F5344CB8AC3E}">
        <p14:creationId xmlns:p14="http://schemas.microsoft.com/office/powerpoint/2010/main" xmlns="" val="162375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5EA47DAD-189D-4065-B7D6-F5A2E93CBC8F}" type="datetimeFigureOut">
              <a:rPr lang="cs-CZ" smtClean="0"/>
              <a:pPr/>
              <a:t>16.3.2012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0FAEC72-527C-41A3-B8C2-910ADE1EBD08}" type="slidenum">
              <a:rPr lang="cs-CZ" smtClean="0"/>
              <a:pPr/>
              <a:t>‹#›</a:t>
            </a:fld>
            <a:endParaRPr lang="cs-CZ"/>
          </a:p>
        </p:txBody>
      </p:sp>
    </p:spTree>
    <p:extLst>
      <p:ext uri="{BB962C8B-B14F-4D97-AF65-F5344CB8AC3E}">
        <p14:creationId xmlns:p14="http://schemas.microsoft.com/office/powerpoint/2010/main" xmlns="" val="4141535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EA47DAD-189D-4065-B7D6-F5A2E93CBC8F}" type="datetimeFigureOut">
              <a:rPr lang="cs-CZ" smtClean="0"/>
              <a:pPr/>
              <a:t>16.3.2012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0FAEC72-527C-41A3-B8C2-910ADE1EBD08}" type="slidenum">
              <a:rPr lang="cs-CZ" smtClean="0"/>
              <a:pPr/>
              <a:t>‹#›</a:t>
            </a:fld>
            <a:endParaRPr lang="cs-CZ"/>
          </a:p>
        </p:txBody>
      </p:sp>
    </p:spTree>
    <p:extLst>
      <p:ext uri="{BB962C8B-B14F-4D97-AF65-F5344CB8AC3E}">
        <p14:creationId xmlns:p14="http://schemas.microsoft.com/office/powerpoint/2010/main" xmlns="" val="305854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EA47DAD-189D-4065-B7D6-F5A2E93CBC8F}" type="datetimeFigureOut">
              <a:rPr lang="cs-CZ" smtClean="0"/>
              <a:pPr/>
              <a:t>16.3.2012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0FAEC72-527C-41A3-B8C2-910ADE1EBD08}" type="slidenum">
              <a:rPr lang="cs-CZ" smtClean="0"/>
              <a:pPr/>
              <a:t>‹#›</a:t>
            </a:fld>
            <a:endParaRPr lang="cs-CZ"/>
          </a:p>
        </p:txBody>
      </p:sp>
    </p:spTree>
    <p:extLst>
      <p:ext uri="{BB962C8B-B14F-4D97-AF65-F5344CB8AC3E}">
        <p14:creationId xmlns:p14="http://schemas.microsoft.com/office/powerpoint/2010/main" xmlns="" val="4135902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A47DAD-189D-4065-B7D6-F5A2E93CBC8F}" type="datetimeFigureOut">
              <a:rPr lang="cs-CZ" smtClean="0"/>
              <a:pPr/>
              <a:t>16.3.2012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FAEC72-527C-41A3-B8C2-910ADE1EBD08}" type="slidenum">
              <a:rPr lang="cs-CZ" smtClean="0"/>
              <a:pPr/>
              <a:t>‹#›</a:t>
            </a:fld>
            <a:endParaRPr lang="cs-CZ"/>
          </a:p>
        </p:txBody>
      </p:sp>
    </p:spTree>
    <p:extLst>
      <p:ext uri="{BB962C8B-B14F-4D97-AF65-F5344CB8AC3E}">
        <p14:creationId xmlns:p14="http://schemas.microsoft.com/office/powerpoint/2010/main" xmlns="" val="14496966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office.microsoft.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Autofit/>
          </a:bodyPr>
          <a:lstStyle/>
          <a:p>
            <a:pPr algn="l"/>
            <a:r>
              <a:rPr lang="cs-CZ" sz="2800" b="1" dirty="0" smtClean="0"/>
              <a:t>NÁZEV ŠKOLY : ZŠ KOLÍN V., MNICHOVICKÁ 62</a:t>
            </a:r>
            <a:br>
              <a:rPr lang="cs-CZ" sz="2800" b="1" dirty="0" smtClean="0"/>
            </a:br>
            <a:r>
              <a:rPr lang="cs-CZ" sz="2800" b="1" dirty="0" smtClean="0"/>
              <a:t>AUTOR : Mgr. JAROSLAVA URBANCOVÁ</a:t>
            </a:r>
            <a:br>
              <a:rPr lang="cs-CZ" sz="2800" b="1" dirty="0" smtClean="0"/>
            </a:br>
            <a:r>
              <a:rPr lang="cs-CZ" sz="2800" b="1" dirty="0" smtClean="0"/>
              <a:t>NÁZEV: VY_32_INOVACE_16_M8</a:t>
            </a:r>
            <a:br>
              <a:rPr lang="cs-CZ" sz="2800" b="1" dirty="0" smtClean="0"/>
            </a:br>
            <a:r>
              <a:rPr lang="cs-CZ" sz="2800" b="1" dirty="0" smtClean="0"/>
              <a:t>TÉMA : Rovnice</a:t>
            </a:r>
            <a:r>
              <a:rPr lang="cs-CZ" sz="2800" dirty="0" smtClean="0"/>
              <a:t/>
            </a:r>
            <a:br>
              <a:rPr lang="cs-CZ" sz="2800" dirty="0" smtClean="0"/>
            </a:br>
            <a:r>
              <a:rPr lang="cs-CZ" sz="3600" dirty="0" smtClean="0"/>
              <a:t/>
            </a:r>
            <a:br>
              <a:rPr lang="cs-CZ" sz="3600" dirty="0" smtClean="0"/>
            </a:br>
            <a:endParaRPr lang="cs-CZ" sz="3200" dirty="0"/>
          </a:p>
        </p:txBody>
      </p:sp>
      <p:sp>
        <p:nvSpPr>
          <p:cNvPr id="4" name="Nadpis 1"/>
          <p:cNvSpPr txBox="1">
            <a:spLocks/>
          </p:cNvSpPr>
          <p:nvPr/>
        </p:nvSpPr>
        <p:spPr>
          <a:xfrm>
            <a:off x="685800" y="2130425"/>
            <a:ext cx="7772400" cy="147002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cs-CZ" sz="3200" dirty="0" smtClean="0"/>
              <a:t/>
            </a:r>
            <a:br>
              <a:rPr lang="cs-CZ" sz="3200" dirty="0" smtClean="0"/>
            </a:br>
            <a:endParaRPr lang="cs-CZ" sz="3200" dirty="0"/>
          </a:p>
        </p:txBody>
      </p:sp>
      <p:pic>
        <p:nvPicPr>
          <p:cNvPr id="7" name="Obrázek 6"/>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347104" y="4221088"/>
            <a:ext cx="7111096" cy="13758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TextovéPole 2"/>
          <p:cNvSpPr txBox="1">
            <a:spLocks noChangeArrowheads="1"/>
          </p:cNvSpPr>
          <p:nvPr/>
        </p:nvSpPr>
        <p:spPr bwMode="auto">
          <a:xfrm>
            <a:off x="468312" y="6237312"/>
            <a:ext cx="8207375" cy="369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tabLst>
                <a:tab pos="6810375" algn="l"/>
              </a:tabLst>
            </a:pPr>
            <a:r>
              <a:rPr lang="cs-CZ" dirty="0"/>
              <a:t>27. 2. 2012</a:t>
            </a:r>
            <a:r>
              <a:rPr lang="cs-CZ"/>
              <a:t>	</a:t>
            </a:r>
            <a:r>
              <a:rPr lang="cs-CZ" smtClean="0"/>
              <a:t>8. </a:t>
            </a:r>
            <a:r>
              <a:rPr lang="cs-CZ" dirty="0"/>
              <a:t>třída</a:t>
            </a:r>
          </a:p>
        </p:txBody>
      </p:sp>
    </p:spTree>
    <p:extLst>
      <p:ext uri="{BB962C8B-B14F-4D97-AF65-F5344CB8AC3E}">
        <p14:creationId xmlns:p14="http://schemas.microsoft.com/office/powerpoint/2010/main" xmlns="" val="155340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l"/>
            <a:r>
              <a:rPr lang="cs-CZ" sz="3200" dirty="0" smtClean="0"/>
              <a:t>Co je to vlastně rovnice?</a:t>
            </a:r>
            <a:endParaRPr lang="cs-CZ" sz="3200" dirty="0"/>
          </a:p>
        </p:txBody>
      </p:sp>
      <p:sp>
        <p:nvSpPr>
          <p:cNvPr id="3" name="Zástupný symbol pro obsah 2"/>
          <p:cNvSpPr>
            <a:spLocks noGrp="1"/>
          </p:cNvSpPr>
          <p:nvPr>
            <p:ph idx="1"/>
          </p:nvPr>
        </p:nvSpPr>
        <p:spPr/>
        <p:txBody>
          <a:bodyPr/>
          <a:lstStyle/>
          <a:p>
            <a:pPr marL="0" indent="0">
              <a:buNone/>
            </a:pPr>
            <a:r>
              <a:rPr lang="cs-CZ" dirty="0" smtClean="0"/>
              <a:t>Všem nám název </a:t>
            </a:r>
            <a:r>
              <a:rPr lang="cs-CZ" dirty="0" smtClean="0"/>
              <a:t>napovídá, že </a:t>
            </a:r>
            <a:r>
              <a:rPr lang="cs-CZ" dirty="0" smtClean="0"/>
              <a:t>se musí něco něčemu rovnat. Můžeme tuto situaci přirovnat </a:t>
            </a:r>
            <a:r>
              <a:rPr lang="cs-CZ" dirty="0" smtClean="0"/>
              <a:t> k </a:t>
            </a:r>
            <a:r>
              <a:rPr lang="cs-CZ" dirty="0" smtClean="0"/>
              <a:t>vahám, kde </a:t>
            </a:r>
            <a:r>
              <a:rPr lang="cs-CZ" dirty="0" smtClean="0"/>
              <a:t>to, </a:t>
            </a:r>
            <a:r>
              <a:rPr lang="cs-CZ" dirty="0" smtClean="0"/>
              <a:t>co vážíme na jedné misce, musí být vyváženo závažím na druhé.  </a:t>
            </a:r>
          </a:p>
          <a:p>
            <a:pPr marL="0" indent="0" algn="ctr">
              <a:buNone/>
            </a:pPr>
            <a:endParaRPr lang="cs-CZ" dirty="0"/>
          </a:p>
        </p:txBody>
      </p:sp>
      <p:pic>
        <p:nvPicPr>
          <p:cNvPr id="1031" name="Picture 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338512" y="4149080"/>
            <a:ext cx="2466975" cy="18478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22373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l"/>
            <a:r>
              <a:rPr lang="cs-CZ" sz="3200" dirty="0" smtClean="0"/>
              <a:t>A co malá matematická hádanka?</a:t>
            </a:r>
            <a:endParaRPr lang="cs-CZ" sz="3200" dirty="0"/>
          </a:p>
        </p:txBody>
      </p:sp>
      <p:sp>
        <p:nvSpPr>
          <p:cNvPr id="3" name="Zástupný symbol pro obsah 2"/>
          <p:cNvSpPr>
            <a:spLocks noGrp="1"/>
          </p:cNvSpPr>
          <p:nvPr>
            <p:ph idx="1"/>
          </p:nvPr>
        </p:nvSpPr>
        <p:spPr/>
        <p:txBody>
          <a:bodyPr/>
          <a:lstStyle/>
          <a:p>
            <a:pPr marL="0" indent="0">
              <a:buNone/>
            </a:pPr>
            <a:r>
              <a:rPr lang="cs-CZ" dirty="0" smtClean="0">
                <a:solidFill>
                  <a:srgbClr val="FF0000"/>
                </a:solidFill>
              </a:rPr>
              <a:t>Myslím si číslo, když ho vynásobím dvěma a odečtu šest, dostanu dvanáct.  Které číslo si myslím?</a:t>
            </a:r>
          </a:p>
          <a:p>
            <a:pPr marL="0" indent="0">
              <a:buNone/>
            </a:pPr>
            <a:endParaRPr lang="cs-CZ" dirty="0">
              <a:solidFill>
                <a:srgbClr val="FF0000"/>
              </a:solidFill>
            </a:endParaRPr>
          </a:p>
          <a:p>
            <a:pPr marL="0" indent="0">
              <a:buNone/>
            </a:pPr>
            <a:r>
              <a:rPr lang="cs-CZ" dirty="0" smtClean="0">
                <a:solidFill>
                  <a:srgbClr val="0070C0"/>
                </a:solidFill>
              </a:rPr>
              <a:t>Myslím si číslo, přičtu k němu pět a výsledek vydělím třemi, vyjde mi deset. Které číslo si myslím?</a:t>
            </a:r>
            <a:endParaRPr lang="cs-CZ" dirty="0">
              <a:solidFill>
                <a:srgbClr val="0070C0"/>
              </a:solidFill>
            </a:endParaRPr>
          </a:p>
        </p:txBody>
      </p:sp>
    </p:spTree>
    <p:extLst>
      <p:ext uri="{BB962C8B-B14F-4D97-AF65-F5344CB8AC3E}">
        <p14:creationId xmlns:p14="http://schemas.microsoft.com/office/powerpoint/2010/main" xmlns="" val="37660523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l"/>
            <a:r>
              <a:rPr lang="cs-CZ" sz="3200" dirty="0" smtClean="0"/>
              <a:t>A teď bychom si mohli připomenout rovnice, které dávno známe.</a:t>
            </a:r>
            <a:endParaRPr lang="cs-CZ" sz="3200" dirty="0"/>
          </a:p>
        </p:txBody>
      </p:sp>
      <p:sp>
        <p:nvSpPr>
          <p:cNvPr id="3" name="Zástupný symbol pro obsah 2"/>
          <p:cNvSpPr>
            <a:spLocks noGrp="1"/>
          </p:cNvSpPr>
          <p:nvPr>
            <p:ph idx="1"/>
          </p:nvPr>
        </p:nvSpPr>
        <p:spPr/>
        <p:txBody>
          <a:bodyPr>
            <a:normAutofit fontScale="92500" lnSpcReduction="10000"/>
          </a:bodyPr>
          <a:lstStyle/>
          <a:p>
            <a:pPr marL="0" indent="0">
              <a:buNone/>
            </a:pPr>
            <a:r>
              <a:rPr lang="cs-CZ" dirty="0" smtClean="0"/>
              <a:t>5 -☺ = 8                                </a:t>
            </a:r>
          </a:p>
          <a:p>
            <a:pPr marL="0" indent="0">
              <a:buNone/>
            </a:pPr>
            <a:r>
              <a:rPr lang="cs-CZ" dirty="0" smtClean="0"/>
              <a:t>☺+ 2 = 9</a:t>
            </a:r>
          </a:p>
          <a:p>
            <a:pPr marL="0" indent="0">
              <a:buNone/>
            </a:pPr>
            <a:r>
              <a:rPr lang="cs-CZ" dirty="0"/>
              <a:t> </a:t>
            </a:r>
          </a:p>
          <a:p>
            <a:pPr marL="0" indent="0">
              <a:buNone/>
            </a:pPr>
            <a:r>
              <a:rPr lang="cs-CZ" dirty="0" smtClean="0"/>
              <a:t>x  +  15 = 28</a:t>
            </a:r>
          </a:p>
          <a:p>
            <a:pPr marL="0" indent="0">
              <a:buNone/>
            </a:pPr>
            <a:r>
              <a:rPr lang="cs-CZ" dirty="0" smtClean="0"/>
              <a:t>3.a = 9</a:t>
            </a:r>
          </a:p>
          <a:p>
            <a:pPr marL="0" indent="0">
              <a:buNone/>
            </a:pPr>
            <a:endParaRPr lang="cs-CZ" dirty="0" smtClean="0"/>
          </a:p>
          <a:p>
            <a:pPr marL="0" indent="0">
              <a:buNone/>
            </a:pPr>
            <a:r>
              <a:rPr lang="cs-CZ" dirty="0" smtClean="0"/>
              <a:t>Vzpomínáte už, jak jste řešili tyto jednoduché rovnice? Pokud si uvědomíte několik jednoduchých zásad, řešení rovnic bude hračkou.</a:t>
            </a:r>
            <a:endParaRPr lang="cs-CZ"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283968" y="1412776"/>
            <a:ext cx="4248472" cy="32403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377086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l"/>
            <a:r>
              <a:rPr lang="cs-CZ" sz="3200" dirty="0" smtClean="0"/>
              <a:t>Příklady</a:t>
            </a:r>
            <a:endParaRPr lang="cs-CZ" sz="3200" dirty="0"/>
          </a:p>
        </p:txBody>
      </p:sp>
      <p:sp>
        <p:nvSpPr>
          <p:cNvPr id="3" name="Zástupný symbol pro obsah 2"/>
          <p:cNvSpPr>
            <a:spLocks noGrp="1"/>
          </p:cNvSpPr>
          <p:nvPr>
            <p:ph idx="1"/>
          </p:nvPr>
        </p:nvSpPr>
        <p:spPr/>
        <p:txBody>
          <a:bodyPr>
            <a:noAutofit/>
          </a:bodyPr>
          <a:lstStyle/>
          <a:p>
            <a:pPr marL="0" indent="0">
              <a:buNone/>
            </a:pPr>
            <a:r>
              <a:rPr lang="cs-CZ" dirty="0" smtClean="0"/>
              <a:t> </a:t>
            </a:r>
            <a:r>
              <a:rPr lang="cs-CZ" dirty="0" smtClean="0">
                <a:solidFill>
                  <a:srgbClr val="FF0000"/>
                </a:solidFill>
              </a:rPr>
              <a:t>x + 4 = 15 / - 4</a:t>
            </a:r>
          </a:p>
          <a:p>
            <a:pPr marL="0" indent="0">
              <a:buNone/>
            </a:pPr>
            <a:r>
              <a:rPr lang="cs-CZ" dirty="0">
                <a:solidFill>
                  <a:srgbClr val="FF0000"/>
                </a:solidFill>
              </a:rPr>
              <a:t> </a:t>
            </a:r>
            <a:r>
              <a:rPr lang="cs-CZ" dirty="0" smtClean="0">
                <a:solidFill>
                  <a:srgbClr val="FF0000"/>
                </a:solidFill>
              </a:rPr>
              <a:t>      x = 15 – 4</a:t>
            </a:r>
          </a:p>
          <a:p>
            <a:pPr marL="0" indent="0">
              <a:buNone/>
            </a:pPr>
            <a:r>
              <a:rPr lang="cs-CZ" dirty="0">
                <a:solidFill>
                  <a:srgbClr val="FF0000"/>
                </a:solidFill>
              </a:rPr>
              <a:t> </a:t>
            </a:r>
            <a:r>
              <a:rPr lang="cs-CZ" dirty="0" smtClean="0">
                <a:solidFill>
                  <a:srgbClr val="FF0000"/>
                </a:solidFill>
              </a:rPr>
              <a:t>      x = 11</a:t>
            </a:r>
          </a:p>
          <a:p>
            <a:pPr marL="0" indent="0">
              <a:buNone/>
            </a:pPr>
            <a:r>
              <a:rPr lang="cs-CZ" dirty="0" smtClean="0"/>
              <a:t>Číslo 4 jsme prostě ,,vzali“ z jedné i druhé misky vah.</a:t>
            </a:r>
          </a:p>
          <a:p>
            <a:pPr marL="0" indent="0">
              <a:buNone/>
            </a:pPr>
            <a:r>
              <a:rPr lang="cs-CZ" dirty="0"/>
              <a:t> </a:t>
            </a:r>
            <a:r>
              <a:rPr lang="cs-CZ" dirty="0" smtClean="0">
                <a:solidFill>
                  <a:srgbClr val="0070C0"/>
                </a:solidFill>
              </a:rPr>
              <a:t>y – 3 = 9 / + 3</a:t>
            </a:r>
          </a:p>
          <a:p>
            <a:pPr marL="0" indent="0">
              <a:buNone/>
            </a:pPr>
            <a:r>
              <a:rPr lang="cs-CZ" dirty="0">
                <a:solidFill>
                  <a:srgbClr val="0070C0"/>
                </a:solidFill>
              </a:rPr>
              <a:t>  </a:t>
            </a:r>
            <a:r>
              <a:rPr lang="cs-CZ" dirty="0" smtClean="0">
                <a:solidFill>
                  <a:srgbClr val="0070C0"/>
                </a:solidFill>
              </a:rPr>
              <a:t>      y = 9 + 3</a:t>
            </a:r>
          </a:p>
          <a:p>
            <a:pPr marL="0" indent="0">
              <a:buNone/>
            </a:pPr>
            <a:r>
              <a:rPr lang="cs-CZ" dirty="0">
                <a:solidFill>
                  <a:srgbClr val="0070C0"/>
                </a:solidFill>
              </a:rPr>
              <a:t> </a:t>
            </a:r>
            <a:r>
              <a:rPr lang="cs-CZ" dirty="0" smtClean="0">
                <a:solidFill>
                  <a:srgbClr val="0070C0"/>
                </a:solidFill>
              </a:rPr>
              <a:t>       y = 12</a:t>
            </a:r>
          </a:p>
          <a:p>
            <a:pPr marL="0" indent="0">
              <a:buNone/>
            </a:pPr>
            <a:endParaRPr lang="cs-CZ" dirty="0" smtClean="0"/>
          </a:p>
          <a:p>
            <a:pPr marL="0" indent="0">
              <a:buNone/>
            </a:pPr>
            <a:r>
              <a:rPr lang="cs-CZ" dirty="0" smtClean="0"/>
              <a:t> </a:t>
            </a:r>
          </a:p>
          <a:p>
            <a:pPr marL="0" indent="0">
              <a:buNone/>
            </a:pPr>
            <a:r>
              <a:rPr lang="cs-CZ" dirty="0"/>
              <a:t> </a:t>
            </a:r>
          </a:p>
        </p:txBody>
      </p:sp>
    </p:spTree>
    <p:extLst>
      <p:ext uri="{BB962C8B-B14F-4D97-AF65-F5344CB8AC3E}">
        <p14:creationId xmlns:p14="http://schemas.microsoft.com/office/powerpoint/2010/main" xmlns="" val="36415830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l"/>
            <a:r>
              <a:rPr lang="cs-CZ" sz="3200" dirty="0" smtClean="0"/>
              <a:t>Ke každé rovnici patří zkouška, kořen rovnice dosadíme do původní rovnice.</a:t>
            </a:r>
            <a:endParaRPr lang="cs-CZ" sz="3200" dirty="0"/>
          </a:p>
        </p:txBody>
      </p:sp>
      <p:sp>
        <p:nvSpPr>
          <p:cNvPr id="3" name="Zástupný symbol pro obsah 2"/>
          <p:cNvSpPr>
            <a:spLocks noGrp="1"/>
          </p:cNvSpPr>
          <p:nvPr>
            <p:ph idx="1"/>
          </p:nvPr>
        </p:nvSpPr>
        <p:spPr/>
        <p:txBody>
          <a:bodyPr/>
          <a:lstStyle/>
          <a:p>
            <a:pPr marL="0" indent="0">
              <a:buNone/>
            </a:pPr>
            <a:r>
              <a:rPr lang="cs-CZ" dirty="0" smtClean="0">
                <a:solidFill>
                  <a:srgbClr val="FF0000"/>
                </a:solidFill>
              </a:rPr>
              <a:t>L = 11 + 4 = 15</a:t>
            </a:r>
          </a:p>
          <a:p>
            <a:pPr marL="0" indent="0">
              <a:buNone/>
            </a:pPr>
            <a:r>
              <a:rPr lang="cs-CZ" dirty="0" smtClean="0">
                <a:solidFill>
                  <a:srgbClr val="FF0000"/>
                </a:solidFill>
              </a:rPr>
              <a:t>P = 15</a:t>
            </a:r>
          </a:p>
          <a:p>
            <a:pPr marL="0" indent="0">
              <a:buNone/>
            </a:pPr>
            <a:r>
              <a:rPr lang="cs-CZ" dirty="0" smtClean="0">
                <a:solidFill>
                  <a:srgbClr val="FF0000"/>
                </a:solidFill>
              </a:rPr>
              <a:t>L = P</a:t>
            </a:r>
          </a:p>
          <a:p>
            <a:pPr marL="0" indent="0">
              <a:buNone/>
            </a:pPr>
            <a:endParaRPr lang="cs-CZ" dirty="0" smtClean="0"/>
          </a:p>
          <a:p>
            <a:pPr marL="0" indent="0">
              <a:buNone/>
            </a:pPr>
            <a:r>
              <a:rPr lang="cs-CZ" dirty="0" smtClean="0">
                <a:solidFill>
                  <a:srgbClr val="0070C0"/>
                </a:solidFill>
              </a:rPr>
              <a:t>L = 12 – 3 = 9</a:t>
            </a:r>
          </a:p>
          <a:p>
            <a:pPr marL="0" indent="0">
              <a:buNone/>
            </a:pPr>
            <a:r>
              <a:rPr lang="cs-CZ" dirty="0" smtClean="0">
                <a:solidFill>
                  <a:srgbClr val="0070C0"/>
                </a:solidFill>
              </a:rPr>
              <a:t>P = 9</a:t>
            </a:r>
          </a:p>
          <a:p>
            <a:pPr marL="0" indent="0">
              <a:buNone/>
            </a:pPr>
            <a:r>
              <a:rPr lang="cs-CZ" dirty="0" smtClean="0">
                <a:solidFill>
                  <a:srgbClr val="0070C0"/>
                </a:solidFill>
              </a:rPr>
              <a:t>L = P</a:t>
            </a:r>
            <a:endParaRPr lang="cs-CZ" dirty="0">
              <a:solidFill>
                <a:srgbClr val="0070C0"/>
              </a:solidFill>
            </a:endParaRPr>
          </a:p>
          <a:p>
            <a:pPr marL="0" indent="0">
              <a:buNone/>
            </a:pPr>
            <a:endParaRPr lang="cs-CZ" dirty="0"/>
          </a:p>
        </p:txBody>
      </p:sp>
    </p:spTree>
    <p:extLst>
      <p:ext uri="{BB962C8B-B14F-4D97-AF65-F5344CB8AC3E}">
        <p14:creationId xmlns:p14="http://schemas.microsoft.com/office/powerpoint/2010/main" xmlns="" val="19977447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l"/>
            <a:r>
              <a:rPr lang="cs-CZ" sz="3200" dirty="0" smtClean="0"/>
              <a:t>Rovnice s násobením</a:t>
            </a:r>
            <a:endParaRPr lang="cs-CZ" sz="3200" dirty="0"/>
          </a:p>
        </p:txBody>
      </p:sp>
      <p:sp>
        <p:nvSpPr>
          <p:cNvPr id="3" name="Zástupný symbol pro obsah 2"/>
          <p:cNvSpPr>
            <a:spLocks noGrp="1"/>
          </p:cNvSpPr>
          <p:nvPr>
            <p:ph idx="1"/>
          </p:nvPr>
        </p:nvSpPr>
        <p:spPr/>
        <p:txBody>
          <a:bodyPr/>
          <a:lstStyle/>
          <a:p>
            <a:pPr marL="0" indent="0">
              <a:buNone/>
            </a:pPr>
            <a:r>
              <a:rPr lang="cs-CZ" dirty="0" smtClean="0"/>
              <a:t>3x = 18 / : 3</a:t>
            </a:r>
          </a:p>
          <a:p>
            <a:pPr marL="0" indent="0">
              <a:buNone/>
            </a:pPr>
            <a:r>
              <a:rPr lang="cs-CZ" dirty="0"/>
              <a:t> </a:t>
            </a:r>
            <a:r>
              <a:rPr lang="cs-CZ" dirty="0" smtClean="0"/>
              <a:t> x = 18 : 3</a:t>
            </a:r>
          </a:p>
          <a:p>
            <a:pPr marL="0" indent="0">
              <a:buNone/>
            </a:pPr>
            <a:r>
              <a:rPr lang="cs-CZ" dirty="0"/>
              <a:t> </a:t>
            </a:r>
            <a:r>
              <a:rPr lang="cs-CZ" dirty="0" smtClean="0"/>
              <a:t> x = 6</a:t>
            </a:r>
          </a:p>
          <a:p>
            <a:pPr marL="0" indent="0">
              <a:buNone/>
            </a:pPr>
            <a:r>
              <a:rPr lang="cs-CZ" dirty="0" smtClean="0"/>
              <a:t>Opět je to tak, že pokud jsme vydělili levou stranu (abychom dostali pouze jedno x), musíme vydělit i pravou.</a:t>
            </a:r>
            <a:endParaRPr lang="cs-CZ" dirty="0"/>
          </a:p>
        </p:txBody>
      </p:sp>
    </p:spTree>
    <p:extLst>
      <p:ext uri="{BB962C8B-B14F-4D97-AF65-F5344CB8AC3E}">
        <p14:creationId xmlns:p14="http://schemas.microsoft.com/office/powerpoint/2010/main" xmlns="" val="20436644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l"/>
            <a:r>
              <a:rPr lang="cs-CZ" sz="3200" dirty="0" smtClean="0"/>
              <a:t>Zkouška</a:t>
            </a:r>
            <a:endParaRPr lang="cs-CZ" sz="3200" dirty="0"/>
          </a:p>
        </p:txBody>
      </p:sp>
      <p:sp>
        <p:nvSpPr>
          <p:cNvPr id="3" name="Zástupný symbol pro obsah 2"/>
          <p:cNvSpPr>
            <a:spLocks noGrp="1"/>
          </p:cNvSpPr>
          <p:nvPr>
            <p:ph idx="1"/>
          </p:nvPr>
        </p:nvSpPr>
        <p:spPr/>
        <p:txBody>
          <a:bodyPr/>
          <a:lstStyle/>
          <a:p>
            <a:pPr marL="0" indent="0">
              <a:buNone/>
            </a:pPr>
            <a:r>
              <a:rPr lang="cs-CZ" dirty="0" smtClean="0"/>
              <a:t>L = 3 . 6 = 18</a:t>
            </a:r>
          </a:p>
          <a:p>
            <a:pPr marL="0" indent="0">
              <a:buNone/>
            </a:pPr>
            <a:r>
              <a:rPr lang="cs-CZ" dirty="0" smtClean="0"/>
              <a:t>P = 18</a:t>
            </a:r>
          </a:p>
          <a:p>
            <a:pPr marL="0" indent="0">
              <a:buNone/>
            </a:pPr>
            <a:r>
              <a:rPr lang="cs-CZ" dirty="0" smtClean="0"/>
              <a:t>L = P</a:t>
            </a:r>
            <a:endParaRPr lang="cs-CZ" dirty="0"/>
          </a:p>
        </p:txBody>
      </p:sp>
    </p:spTree>
    <p:extLst>
      <p:ext uri="{BB962C8B-B14F-4D97-AF65-F5344CB8AC3E}">
        <p14:creationId xmlns:p14="http://schemas.microsoft.com/office/powerpoint/2010/main" xmlns="" val="20613061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l"/>
            <a:r>
              <a:rPr lang="cs-CZ" sz="3200" dirty="0" smtClean="0"/>
              <a:t>Příklady</a:t>
            </a:r>
            <a:endParaRPr lang="cs-CZ" sz="3200" dirty="0"/>
          </a:p>
        </p:txBody>
      </p:sp>
      <p:sp>
        <p:nvSpPr>
          <p:cNvPr id="3" name="Zástupný symbol pro obsah 2"/>
          <p:cNvSpPr>
            <a:spLocks noGrp="1"/>
          </p:cNvSpPr>
          <p:nvPr>
            <p:ph idx="1"/>
          </p:nvPr>
        </p:nvSpPr>
        <p:spPr/>
        <p:txBody>
          <a:bodyPr/>
          <a:lstStyle/>
          <a:p>
            <a:pPr marL="514350" indent="-514350">
              <a:buAutoNum type="arabicParenR"/>
            </a:pPr>
            <a:r>
              <a:rPr lang="cs-CZ" dirty="0" smtClean="0"/>
              <a:t>6y = 36</a:t>
            </a:r>
          </a:p>
          <a:p>
            <a:pPr marL="514350" indent="-514350">
              <a:buAutoNum type="arabicParenR"/>
            </a:pPr>
            <a:r>
              <a:rPr lang="cs-CZ" dirty="0" smtClean="0"/>
              <a:t>2x + 8 = 30</a:t>
            </a:r>
          </a:p>
          <a:p>
            <a:pPr marL="514350" indent="-514350">
              <a:buAutoNum type="arabicParenR"/>
            </a:pPr>
            <a:r>
              <a:rPr lang="cs-CZ" dirty="0" smtClean="0"/>
              <a:t>a – 7 = 11</a:t>
            </a:r>
          </a:p>
          <a:p>
            <a:pPr marL="514350" indent="-514350">
              <a:buAutoNum type="arabicParenR"/>
            </a:pPr>
            <a:r>
              <a:rPr lang="cs-CZ" dirty="0" smtClean="0"/>
              <a:t>x + 9 = 25</a:t>
            </a:r>
          </a:p>
          <a:p>
            <a:pPr marL="514350" indent="-514350">
              <a:buAutoNum type="arabicParenR"/>
            </a:pPr>
            <a:r>
              <a:rPr lang="cs-CZ" dirty="0" smtClean="0"/>
              <a:t>3x – 8 = 7</a:t>
            </a:r>
          </a:p>
          <a:p>
            <a:pPr marL="514350" indent="-514350">
              <a:buAutoNum type="arabicParenR"/>
            </a:pPr>
            <a:r>
              <a:rPr lang="cs-CZ" dirty="0"/>
              <a:t>6</a:t>
            </a:r>
            <a:r>
              <a:rPr lang="cs-CZ" dirty="0" smtClean="0"/>
              <a:t>x + 7 = 3x + 16 </a:t>
            </a:r>
            <a:endParaRPr lang="cs-CZ" dirty="0"/>
          </a:p>
        </p:txBody>
      </p:sp>
    </p:spTree>
    <p:extLst>
      <p:ext uri="{BB962C8B-B14F-4D97-AF65-F5344CB8AC3E}">
        <p14:creationId xmlns:p14="http://schemas.microsoft.com/office/powerpoint/2010/main" xmlns="" val="42454157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l"/>
            <a:r>
              <a:rPr lang="cs-CZ" sz="3200" dirty="0" smtClean="0"/>
              <a:t>O správnosti </a:t>
            </a:r>
            <a:r>
              <a:rPr lang="cs-CZ" sz="3200" dirty="0" smtClean="0"/>
              <a:t>řešení rovnice </a:t>
            </a:r>
            <a:r>
              <a:rPr lang="cs-CZ" sz="3200" dirty="0" smtClean="0"/>
              <a:t>se přesvědčíme </a:t>
            </a:r>
            <a:r>
              <a:rPr lang="cs-CZ" sz="3200" dirty="0" smtClean="0"/>
              <a:t>zkouškou, zde je správné řešení.</a:t>
            </a:r>
            <a:endParaRPr lang="cs-CZ" sz="3200" dirty="0"/>
          </a:p>
        </p:txBody>
      </p:sp>
      <p:sp>
        <p:nvSpPr>
          <p:cNvPr id="3" name="Zástupný symbol pro obsah 2"/>
          <p:cNvSpPr>
            <a:spLocks noGrp="1"/>
          </p:cNvSpPr>
          <p:nvPr>
            <p:ph idx="1"/>
          </p:nvPr>
        </p:nvSpPr>
        <p:spPr/>
        <p:txBody>
          <a:bodyPr/>
          <a:lstStyle/>
          <a:p>
            <a:pPr marL="514350" indent="-514350">
              <a:buAutoNum type="arabicParenR"/>
            </a:pPr>
            <a:r>
              <a:rPr lang="cs-CZ" dirty="0" smtClean="0"/>
              <a:t>y </a:t>
            </a:r>
            <a:r>
              <a:rPr lang="cs-CZ" dirty="0"/>
              <a:t>= </a:t>
            </a:r>
            <a:r>
              <a:rPr lang="cs-CZ" dirty="0" smtClean="0"/>
              <a:t>6</a:t>
            </a:r>
            <a:endParaRPr lang="cs-CZ" dirty="0"/>
          </a:p>
          <a:p>
            <a:pPr marL="514350" indent="-514350">
              <a:buAutoNum type="arabicParenR"/>
            </a:pPr>
            <a:r>
              <a:rPr lang="cs-CZ" dirty="0" smtClean="0"/>
              <a:t>x = 11</a:t>
            </a:r>
            <a:endParaRPr lang="cs-CZ" dirty="0"/>
          </a:p>
          <a:p>
            <a:pPr marL="514350" indent="-514350">
              <a:buAutoNum type="arabicParenR"/>
            </a:pPr>
            <a:r>
              <a:rPr lang="cs-CZ" dirty="0" smtClean="0"/>
              <a:t>a </a:t>
            </a:r>
            <a:r>
              <a:rPr lang="cs-CZ" dirty="0"/>
              <a:t>= </a:t>
            </a:r>
            <a:r>
              <a:rPr lang="cs-CZ" dirty="0" smtClean="0"/>
              <a:t>18</a:t>
            </a:r>
            <a:endParaRPr lang="cs-CZ" dirty="0"/>
          </a:p>
          <a:p>
            <a:pPr marL="514350" indent="-514350">
              <a:buAutoNum type="arabicParenR"/>
            </a:pPr>
            <a:r>
              <a:rPr lang="cs-CZ" dirty="0"/>
              <a:t>x </a:t>
            </a:r>
            <a:r>
              <a:rPr lang="cs-CZ" dirty="0" smtClean="0"/>
              <a:t>= 16</a:t>
            </a:r>
            <a:endParaRPr lang="cs-CZ" dirty="0"/>
          </a:p>
          <a:p>
            <a:pPr marL="514350" indent="-514350">
              <a:buAutoNum type="arabicParenR"/>
            </a:pPr>
            <a:r>
              <a:rPr lang="cs-CZ" dirty="0" smtClean="0"/>
              <a:t>x = 5</a:t>
            </a:r>
            <a:endParaRPr lang="cs-CZ" dirty="0"/>
          </a:p>
          <a:p>
            <a:pPr marL="514350" indent="-514350">
              <a:buAutoNum type="arabicParenR"/>
            </a:pPr>
            <a:r>
              <a:rPr lang="cs-CZ" dirty="0" smtClean="0"/>
              <a:t>x = 3 </a:t>
            </a:r>
            <a:endParaRPr lang="cs-CZ" dirty="0"/>
          </a:p>
          <a:p>
            <a:pPr marL="0" indent="0">
              <a:buNone/>
            </a:pPr>
            <a:endParaRPr lang="cs-CZ" dirty="0"/>
          </a:p>
        </p:txBody>
      </p:sp>
    </p:spTree>
    <p:extLst>
      <p:ext uri="{BB962C8B-B14F-4D97-AF65-F5344CB8AC3E}">
        <p14:creationId xmlns:p14="http://schemas.microsoft.com/office/powerpoint/2010/main" xmlns="" val="14176270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l"/>
            <a:r>
              <a:rPr lang="cs-CZ" sz="3200" dirty="0" smtClean="0"/>
              <a:t>ANOTACE</a:t>
            </a:r>
            <a:endParaRPr lang="cs-CZ" sz="3200" dirty="0"/>
          </a:p>
        </p:txBody>
      </p:sp>
      <p:sp>
        <p:nvSpPr>
          <p:cNvPr id="3" name="Zástupný symbol pro obsah 2"/>
          <p:cNvSpPr>
            <a:spLocks noGrp="1"/>
          </p:cNvSpPr>
          <p:nvPr>
            <p:ph idx="1"/>
          </p:nvPr>
        </p:nvSpPr>
        <p:spPr/>
        <p:txBody>
          <a:bodyPr/>
          <a:lstStyle/>
          <a:p>
            <a:pPr marL="0" indent="0">
              <a:buNone/>
            </a:pPr>
            <a:r>
              <a:rPr lang="cs-CZ" dirty="0" smtClean="0"/>
              <a:t>Tento materiál slouží k motivování žáků v úvodu kapitoly ROVNICE. Pokračuje názornou </a:t>
            </a:r>
            <a:r>
              <a:rPr lang="cs-CZ" dirty="0"/>
              <a:t>u</a:t>
            </a:r>
            <a:r>
              <a:rPr lang="cs-CZ" dirty="0" smtClean="0"/>
              <a:t>kázkou několika jednoduchých rovnic. Ty jsou už dávno žákům známy, takže jsou pro ně určitým zpestřením. Při tomto opakování by měli přijít na postup řešení rovnic. Pak si některé lehčí zkusí sami. </a:t>
            </a:r>
          </a:p>
          <a:p>
            <a:pPr marL="0" indent="0">
              <a:buNone/>
            </a:pPr>
            <a:r>
              <a:rPr lang="cs-CZ" dirty="0" smtClean="0"/>
              <a:t>Citace : obrázky z </a:t>
            </a:r>
            <a:r>
              <a:rPr lang="cs-CZ" dirty="0" smtClean="0">
                <a:hlinkClick r:id="rId2"/>
              </a:rPr>
              <a:t>www.office.microsoft.com</a:t>
            </a:r>
            <a:r>
              <a:rPr lang="cs-CZ" dirty="0" smtClean="0"/>
              <a:t> </a:t>
            </a:r>
            <a:endParaRPr lang="cs-CZ" dirty="0"/>
          </a:p>
          <a:p>
            <a:pPr marL="0" indent="0">
              <a:buNone/>
            </a:pPr>
            <a:endParaRPr lang="cs-CZ" dirty="0"/>
          </a:p>
        </p:txBody>
      </p:sp>
    </p:spTree>
    <p:extLst>
      <p:ext uri="{BB962C8B-B14F-4D97-AF65-F5344CB8AC3E}">
        <p14:creationId xmlns:p14="http://schemas.microsoft.com/office/powerpoint/2010/main" xmlns="" val="3040241754"/>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154</TotalTime>
  <Words>424</Words>
  <Application>Microsoft Office PowerPoint</Application>
  <PresentationFormat>Předvádění na obrazovce (4:3)</PresentationFormat>
  <Paragraphs>62</Paragraphs>
  <Slides>11</Slides>
  <Notes>0</Notes>
  <HiddenSlides>0</HiddenSlides>
  <MMClips>0</MMClips>
  <ScaleCrop>false</ScaleCrop>
  <HeadingPairs>
    <vt:vector size="4" baseType="variant">
      <vt:variant>
        <vt:lpstr>Motiv</vt:lpstr>
      </vt:variant>
      <vt:variant>
        <vt:i4>1</vt:i4>
      </vt:variant>
      <vt:variant>
        <vt:lpstr>Nadpisy snímků</vt:lpstr>
      </vt:variant>
      <vt:variant>
        <vt:i4>11</vt:i4>
      </vt:variant>
    </vt:vector>
  </HeadingPairs>
  <TitlesOfParts>
    <vt:vector size="12" baseType="lpstr">
      <vt:lpstr>Motiv systému Office</vt:lpstr>
      <vt:lpstr>NÁZEV ŠKOLY : ZŠ KOLÍN V., MNICHOVICKÁ 62 AUTOR : Mgr. JAROSLAVA URBANCOVÁ NÁZEV: VY_32_INOVACE_16_M8 TÉMA : Rovnice  </vt:lpstr>
      <vt:lpstr>Co je to vlastně rovnice?</vt:lpstr>
      <vt:lpstr>A co malá matematická hádanka?</vt:lpstr>
      <vt:lpstr>A teď bychom si mohli připomenout rovnice, které dávno známe.</vt:lpstr>
      <vt:lpstr>Příklady</vt:lpstr>
      <vt:lpstr>Ke každé rovnici patří zkouška, kořen rovnice dosadíme do původní rovnice.</vt:lpstr>
      <vt:lpstr>Rovnice s násobením</vt:lpstr>
      <vt:lpstr>Zkouška</vt:lpstr>
      <vt:lpstr>Příklady</vt:lpstr>
      <vt:lpstr>O správnosti řešení rovnice se přesvědčíme zkouškou, zde je správné řešení.</vt:lpstr>
      <vt:lpstr>ANOTACE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NÁZEV ŠKOLY : ZŠ KOLÍN V., MNICHOVICKÁ 62 AUTOR : Mgr. JAROSLAVA URBANCOVÁ NÁZEV: VY_32_INOVACE_16_M8_ROVNICE TÉMA : ROVNICE ČÍSLO PROJEKTU : 16</dc:title>
  <dc:creator>pc</dc:creator>
  <cp:lastModifiedBy>Dum</cp:lastModifiedBy>
  <cp:revision>18</cp:revision>
  <dcterms:created xsi:type="dcterms:W3CDTF">2012-02-28T21:50:08Z</dcterms:created>
  <dcterms:modified xsi:type="dcterms:W3CDTF">2012-03-16T12:13:21Z</dcterms:modified>
</cp:coreProperties>
</file>