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300" r:id="rId5"/>
    <p:sldId id="286" r:id="rId6"/>
    <p:sldId id="287" r:id="rId7"/>
    <p:sldId id="288" r:id="rId8"/>
    <p:sldId id="289" r:id="rId9"/>
    <p:sldId id="290" r:id="rId10"/>
    <p:sldId id="291" r:id="rId11"/>
    <p:sldId id="292" r:id="rId12"/>
    <p:sldId id="293" r:id="rId13"/>
    <p:sldId id="294" r:id="rId14"/>
    <p:sldId id="295" r:id="rId15"/>
    <p:sldId id="296" r:id="rId16"/>
    <p:sldId id="297" r:id="rId17"/>
    <p:sldId id="298" r:id="rId18"/>
    <p:sldId id="299" r:id="rId19"/>
    <p:sldId id="276" r:id="rId20"/>
    <p:sldId id="303" r:id="rId21"/>
    <p:sldId id="304" r:id="rId22"/>
    <p:sldId id="305" r:id="rId23"/>
    <p:sldId id="306" r:id="rId24"/>
    <p:sldId id="307" r:id="rId25"/>
    <p:sldId id="308" r:id="rId26"/>
    <p:sldId id="309" r:id="rId27"/>
    <p:sldId id="310" r:id="rId28"/>
    <p:sldId id="283" r:id="rId29"/>
    <p:sldId id="284" r:id="rId30"/>
    <p:sldId id="311" r:id="rId31"/>
    <p:sldId id="285" r:id="rId3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1" autoAdjust="0"/>
    <p:restoredTop sz="94660"/>
  </p:normalViewPr>
  <p:slideViewPr>
    <p:cSldViewPr>
      <p:cViewPr varScale="1">
        <p:scale>
          <a:sx n="73" d="100"/>
          <a:sy n="73" d="100"/>
        </p:scale>
        <p:origin x="-10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E196CBE-B955-4C61-91C9-21DD994867FD}" type="datetimeFigureOut">
              <a:rPr lang="cs-CZ" smtClean="0"/>
              <a:t>26.7.2013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0D196B6-780D-44C0-80E4-E2FE7A249403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1.png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5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19.png"/><Relationship Id="rId4" Type="http://schemas.openxmlformats.org/officeDocument/2006/relationships/slide" Target="slide28.xml"/></Relationships>
</file>

<file path=ppt/slides/_rels/slide21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20.png"/><Relationship Id="rId4" Type="http://schemas.openxmlformats.org/officeDocument/2006/relationships/slide" Target="slide28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6.wdp"/><Relationship Id="rId5" Type="http://schemas.openxmlformats.org/officeDocument/2006/relationships/image" Target="../media/image21.png"/><Relationship Id="rId4" Type="http://schemas.openxmlformats.org/officeDocument/2006/relationships/slide" Target="slide28.xml"/></Relationships>
</file>

<file path=ppt/slides/_rels/slide23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4.wdp"/><Relationship Id="rId5" Type="http://schemas.openxmlformats.org/officeDocument/2006/relationships/image" Target="../media/image22.png"/><Relationship Id="rId4" Type="http://schemas.openxmlformats.org/officeDocument/2006/relationships/slide" Target="slide28.xml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7.wdp"/><Relationship Id="rId5" Type="http://schemas.openxmlformats.org/officeDocument/2006/relationships/image" Target="../media/image23.png"/><Relationship Id="rId4" Type="http://schemas.openxmlformats.org/officeDocument/2006/relationships/slide" Target="slide28.xml"/></Relationships>
</file>

<file path=ppt/slides/_rels/slide25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8.wdp"/><Relationship Id="rId5" Type="http://schemas.openxmlformats.org/officeDocument/2006/relationships/image" Target="../media/image24.png"/><Relationship Id="rId4" Type="http://schemas.openxmlformats.org/officeDocument/2006/relationships/slide" Target="slide28.xml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microsoft.com/office/2007/relationships/hdphoto" Target="../media/hdphoto9.wdp"/><Relationship Id="rId5" Type="http://schemas.openxmlformats.org/officeDocument/2006/relationships/image" Target="../media/image25.png"/><Relationship Id="rId4" Type="http://schemas.openxmlformats.org/officeDocument/2006/relationships/slide" Target="slide28.xml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7" Type="http://schemas.microsoft.com/office/2007/relationships/hdphoto" Target="../media/hdphoto10.wdp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6.png"/><Relationship Id="rId5" Type="http://schemas.openxmlformats.org/officeDocument/2006/relationships/slide" Target="slide29.xml"/><Relationship Id="rId4" Type="http://schemas.openxmlformats.org/officeDocument/2006/relationships/slide" Target="slide2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wm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8194340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VY_32_INOVACE_2A_17_ČR územní rozdělení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Vlastivěda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tvorby:          10.9.2012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92714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340768"/>
            <a:ext cx="8686800" cy="5256584"/>
          </a:xfrm>
        </p:spPr>
        <p:txBody>
          <a:bodyPr>
            <a:normAutofit fontScale="85000" lnSpcReduction="10000"/>
          </a:bodyPr>
          <a:lstStyle/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určený pro žáky 4. ročníku, pro výuku </a:t>
            </a:r>
            <a:r>
              <a:rPr lang="cs-CZ" dirty="0" smtClean="0"/>
              <a:t>vlastivědy- </a:t>
            </a:r>
            <a:r>
              <a:rPr lang="cs-CZ" dirty="0"/>
              <a:t>tématu </a:t>
            </a:r>
            <a:r>
              <a:rPr lang="cs-CZ" dirty="0" smtClean="0"/>
              <a:t>Česká republika, </a:t>
            </a:r>
            <a:r>
              <a:rPr lang="cs-CZ" dirty="0"/>
              <a:t>podtématu </a:t>
            </a:r>
            <a:r>
              <a:rPr lang="cs-CZ" dirty="0" smtClean="0"/>
              <a:t>územní členění.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Jedná se o prezentaci na interaktivní tabuli, možno využít i na samostatných počítačích pro samostatnou práci žáků.</a:t>
            </a:r>
          </a:p>
          <a:p>
            <a:pPr marL="274320" lvl="1" indent="-274320">
              <a:lnSpc>
                <a:spcPct val="110000"/>
              </a:lnSpc>
              <a:spcBef>
                <a:spcPts val="0"/>
              </a:spcBef>
              <a:buClr>
                <a:schemeClr val="accent3"/>
              </a:buClr>
              <a:buSzPct val="95000"/>
            </a:pPr>
            <a:r>
              <a:rPr lang="cs-CZ" sz="2600" dirty="0"/>
              <a:t>Prezentace je určena pro doplnění výkladu nového učiva nebo zopakování probrané látky</a:t>
            </a:r>
            <a:r>
              <a:rPr lang="cs-CZ" sz="2600" dirty="0" smtClean="0"/>
              <a:t>.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</a:t>
            </a:r>
            <a:r>
              <a:rPr lang="cs-CZ" dirty="0" smtClean="0"/>
              <a:t>4 </a:t>
            </a:r>
            <a:r>
              <a:rPr lang="cs-CZ" dirty="0"/>
              <a:t>je </a:t>
            </a:r>
            <a:r>
              <a:rPr lang="cs-CZ" dirty="0" smtClean="0"/>
              <a:t>úvod do tématu a 2 otázky s následnou kontrolou.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5 až 18 jsou zakresleny kraje s jejich názvy.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Na snímku </a:t>
            </a:r>
            <a:r>
              <a:rPr lang="cs-CZ" dirty="0" smtClean="0"/>
              <a:t>20 </a:t>
            </a:r>
            <a:r>
              <a:rPr lang="cs-CZ" dirty="0"/>
              <a:t>- </a:t>
            </a:r>
            <a:r>
              <a:rPr lang="cs-CZ" dirty="0" smtClean="0"/>
              <a:t>27  </a:t>
            </a:r>
            <a:r>
              <a:rPr lang="cs-CZ" dirty="0"/>
              <a:t>je opakování probrané látky pomocí</a:t>
            </a:r>
            <a:r>
              <a:rPr lang="cs-CZ" dirty="0">
                <a:latin typeface="Arial" charset="0"/>
              </a:rPr>
              <a:t> </a:t>
            </a:r>
            <a:r>
              <a:rPr lang="cs-CZ" dirty="0"/>
              <a:t>vyhledávání správného </a:t>
            </a:r>
            <a:r>
              <a:rPr lang="cs-CZ" dirty="0" smtClean="0"/>
              <a:t>názvu zobrazeného kraje, </a:t>
            </a:r>
            <a:r>
              <a:rPr lang="cs-CZ" dirty="0"/>
              <a:t>po správné odpovědi se žák dostane na další snímek, po špatné musí pokus opakovat</a:t>
            </a:r>
            <a:r>
              <a:rPr lang="cs-CZ" dirty="0" smtClean="0"/>
              <a:t>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Na snímku 30 je řešení cvičení.</a:t>
            </a:r>
            <a:endParaRPr lang="cs-CZ" dirty="0"/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 smtClean="0"/>
              <a:t>Pomůcky</a:t>
            </a:r>
            <a:r>
              <a:rPr lang="cs-CZ" dirty="0"/>
              <a:t>: interaktivní tabule, interaktivní pero.</a:t>
            </a:r>
          </a:p>
          <a:p>
            <a:pPr>
              <a:lnSpc>
                <a:spcPct val="110000"/>
              </a:lnSpc>
              <a:spcBef>
                <a:spcPts val="0"/>
              </a:spcBef>
            </a:pPr>
            <a:r>
              <a:rPr lang="cs-CZ" dirty="0"/>
              <a:t>Materiál je určen k interaktivní výuce. </a:t>
            </a:r>
          </a:p>
          <a:p>
            <a:pPr eaLnBrk="1" hangingPunct="1">
              <a:lnSpc>
                <a:spcPct val="90000"/>
              </a:lnSpc>
              <a:spcBef>
                <a:spcPts val="0"/>
              </a:spcBef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00183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cap="all" dirty="0" smtClean="0"/>
              <a:t>Česká republika</a:t>
            </a:r>
            <a:endParaRPr lang="cs-CZ" sz="6000" cap="all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8000" dirty="0"/>
              <a:t>ú</a:t>
            </a:r>
            <a:r>
              <a:rPr lang="cs-CZ" sz="8000" dirty="0" smtClean="0">
                <a:solidFill>
                  <a:schemeClr val="tx1"/>
                </a:solidFill>
              </a:rPr>
              <a:t>zemní členění</a:t>
            </a:r>
          </a:p>
          <a:p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6409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Česká republika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       </a:t>
            </a:r>
            <a:r>
              <a:rPr lang="cs-CZ" sz="3200" dirty="0" smtClean="0"/>
              <a:t>je rozdělena do 14 územních celků = krajů.</a:t>
            </a:r>
          </a:p>
          <a:p>
            <a:pPr marL="0" indent="0">
              <a:buNone/>
            </a:pPr>
            <a:r>
              <a:rPr lang="cs-CZ" sz="3200" dirty="0" smtClean="0"/>
              <a:t>Tyto kraje mají samosprávu zastupitelstva a krajské úřady. V jejich čele stojí hejtman.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r>
              <a:rPr lang="cs-CZ" sz="3200" dirty="0" smtClean="0"/>
              <a:t>Ve kterém kraji žijeme my?</a:t>
            </a:r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Jak se jmenuje náš hejtman?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4811211"/>
            <a:ext cx="33722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Středočeský kraj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83768" y="6079006"/>
            <a:ext cx="49685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/>
              <a:t>MVDr. Josef </a:t>
            </a:r>
            <a:r>
              <a:rPr lang="cs-CZ" sz="3200" b="1" dirty="0" err="1"/>
              <a:t>Ŕihák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292949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PRAHA</a:t>
            </a:r>
            <a:endParaRPr lang="cs-CZ" sz="8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4977" b="46009" l="30661" r="384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8664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7449" b="64945" l="17267" r="51071">
                        <a14:backgroundMark x1="36538" y1="40376" x2="36538" y2="403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STŘEDOČESKÝ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6886" b="100000" l="18998" r="522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JIHOČESKÝ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5368" b="83725" l="2961" r="255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472535" y="427558"/>
            <a:ext cx="8229600" cy="1143000"/>
          </a:xfrm>
          <a:prstGeom prst="rect">
            <a:avLst/>
          </a:prstGeom>
        </p:spPr>
        <p:txBody>
          <a:bodyPr vert="horz" lIns="0" rIns="0" bIns="0" anchor="ctr" anchorCtr="0">
            <a:no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PLZEŇSKÝ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1831" b="47027" l="0" r="1799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KARLOVARSKÝ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0" b="39202" l="11481" r="37813">
                        <a14:backgroundMark x1="34989" y1="17684" x2="34989" y2="17684"/>
                        <a14:backgroundMark x1="35399" y1="13224" x2="35399" y2="13224"/>
                        <a14:backgroundMark x1="37130" y1="12989" x2="37130" y2="12989"/>
                        <a14:backgroundMark x1="37403" y1="9311" x2="37403" y2="9311"/>
                        <a14:backgroundMark x1="35672" y1="21909" x2="35672" y2="21909"/>
                        <a14:backgroundMark x1="36811" y1="21909" x2="36811" y2="21909"/>
                        <a14:backgroundMark x1="37267" y1="22144" x2="37267" y2="22144"/>
                        <a14:backgroundMark x1="36538" y1="21127" x2="35399" y2="19171"/>
                        <a14:backgroundMark x1="35262" y1="19171" x2="35262" y2="19171"/>
                        <a14:backgroundMark x1="35262" y1="19171" x2="35262" y2="19171"/>
                        <a14:backgroundMark x1="35262" y1="19171" x2="35262" y2="19171"/>
                        <a14:backgroundMark x1="35262" y1="19171" x2="35262" y2="191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ÚSTECKÝ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39" b="25039" l="32938" r="5184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LIBERECKÝ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0563" b="42019" l="43964" r="66834">
                        <a14:backgroundMark x1="47107" y1="17684" x2="47107" y2="17684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4" y="260648"/>
            <a:ext cx="8671466" cy="2736304"/>
          </a:xfrm>
        </p:spPr>
        <p:txBody>
          <a:bodyPr anchor="ctr" anchorCtr="0">
            <a:no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KRÁLOVEHRADECKÝ                                  </a:t>
            </a:r>
            <a:br>
              <a:rPr lang="cs-CZ" sz="8000" dirty="0" smtClean="0">
                <a:solidFill>
                  <a:schemeClr val="tx1"/>
                </a:solidFill>
              </a:rPr>
            </a:br>
            <a:r>
              <a:rPr lang="cs-CZ" sz="8000" dirty="0">
                <a:solidFill>
                  <a:schemeClr val="tx1"/>
                </a:solidFill>
              </a:rPr>
              <a:t> </a:t>
            </a:r>
            <a:r>
              <a:rPr lang="cs-CZ" sz="8000" dirty="0" smtClean="0">
                <a:solidFill>
                  <a:schemeClr val="tx1"/>
                </a:solidFill>
              </a:rPr>
              <a:t>                          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768" b="59781" l="46515" r="712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PARDUBICKÝ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7183" b="85915" l="40137" r="64419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VYSOČINA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6260" b="98044" l="48565" r="82825">
                        <a14:backgroundMark x1="74123" y1="60094" x2="74123" y2="60094"/>
                        <a14:backgroundMark x1="70387" y1="60563" x2="70387" y2="60563"/>
                        <a14:backgroundMark x1="69248" y1="57121" x2="76674" y2="71205"/>
                        <a14:backgroundMark x1="76811" y1="65728" x2="76811" y2="65728"/>
                        <a14:backgroundMark x1="75991" y1="59311" x2="75991" y2="59311"/>
                        <a14:backgroundMark x1="70114" y1="63302" x2="70114" y2="63302"/>
                        <a14:backgroundMark x1="72847" y1="58138" x2="72847" y2="58138"/>
                        <a14:backgroundMark x1="69385" y1="57121" x2="80137" y2="65493"/>
                        <a14:backgroundMark x1="80137" y1="64789" x2="79954" y2="56103"/>
                        <a14:backgroundMark x1="81959" y1="60094" x2="81959" y2="60094"/>
                        <a14:backgroundMark x1="81276" y1="57590" x2="72984" y2="5759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79512" y="427558"/>
            <a:ext cx="8522623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JIHOMORAVSKÝ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3083" b="72144" l="66515" r="8697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OLOMOUCKÝ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59546" b="88185" l="73531" r="943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427558"/>
            <a:ext cx="8229600" cy="1143000"/>
          </a:xfrm>
        </p:spPr>
        <p:txBody>
          <a:bodyPr anchor="ctr" anchorCtr="0">
            <a:noAutofit/>
          </a:bodyPr>
          <a:lstStyle/>
          <a:p>
            <a:pPr algn="ctr"/>
            <a:r>
              <a:rPr lang="cs-CZ" sz="8000" dirty="0" smtClean="0">
                <a:solidFill>
                  <a:schemeClr val="tx1"/>
                </a:solidFill>
              </a:rPr>
              <a:t>ZLÍNSKÝ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1"/>
            <a:ext cx="9144000" cy="5300869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8013" b="66745" l="7366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335" y="1557130"/>
            <a:ext cx="9144000" cy="5300870"/>
          </a:xfrm>
          <a:prstGeom prst="rect">
            <a:avLst/>
          </a:prstGeom>
        </p:spPr>
      </p:pic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72535" y="985631"/>
            <a:ext cx="8229600" cy="1143000"/>
          </a:xfrm>
        </p:spPr>
        <p:txBody>
          <a:bodyPr anchor="ctr" anchorCtr="0">
            <a:noAutofit/>
          </a:bodyPr>
          <a:lstStyle/>
          <a:p>
            <a:r>
              <a:rPr lang="cs-CZ" sz="8000" dirty="0" smtClean="0">
                <a:solidFill>
                  <a:schemeClr val="tx1"/>
                </a:solidFill>
              </a:rPr>
              <a:t>MORAVSKOSLEZSKÝ  </a:t>
            </a:r>
            <a:br>
              <a:rPr lang="cs-CZ" sz="8000" dirty="0" smtClean="0">
                <a:solidFill>
                  <a:schemeClr val="tx1"/>
                </a:solidFill>
              </a:rPr>
            </a:br>
            <a:r>
              <a:rPr lang="cs-CZ" sz="8000" dirty="0">
                <a:solidFill>
                  <a:schemeClr val="tx1"/>
                </a:solidFill>
              </a:rPr>
              <a:t> </a:t>
            </a:r>
            <a:r>
              <a:rPr lang="cs-CZ" sz="8000" dirty="0" smtClean="0">
                <a:solidFill>
                  <a:schemeClr val="tx1"/>
                </a:solidFill>
              </a:rPr>
              <a:t>                           kraj</a:t>
            </a:r>
            <a:endParaRPr lang="cs-CZ" sz="8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202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správný kraj?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348880"/>
            <a:ext cx="8028880" cy="34506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800" dirty="0" smtClean="0"/>
              <a:t>Klikni na správný název kraje.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9681148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3" y="1406650"/>
            <a:ext cx="6325359" cy="366687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516216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Královehradecký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6516216" y="58745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Vysočina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516216" y="105827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Pardubický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16216" y="152909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Ústecký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516216" y="199992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Zlínský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516216" y="247074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Liberecký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516216" y="294156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Karlovarský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516216" y="341238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Olomoucký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6516216" y="388320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Plzeňský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6516216" y="435403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Jihomoravský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6516216" y="482485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Moravskoslezský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16216" y="529567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Jihočeský</a:t>
            </a:r>
            <a:endParaRPr lang="cs-CZ" sz="2400" dirty="0"/>
          </a:p>
        </p:txBody>
      </p:sp>
      <p:sp>
        <p:nvSpPr>
          <p:cNvPr id="19" name="Zaoblený obdélník 18">
            <a:hlinkClick r:id="" action="ppaction://hlinkshowjump?jump=nextslide"/>
          </p:cNvPr>
          <p:cNvSpPr/>
          <p:nvPr/>
        </p:nvSpPr>
        <p:spPr>
          <a:xfrm>
            <a:off x="6516216" y="576649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Středočeský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6516216" y="623731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7449" b="64945" l="17267" r="51071">
                        <a14:backgroundMark x1="36538" y1="40376" x2="36538" y2="403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281" y="1406650"/>
            <a:ext cx="6269041" cy="3634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4888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lačítko akce: Vlastní 23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3" y="1406650"/>
            <a:ext cx="6325359" cy="366687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516216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Královehradecký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6516216" y="58745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Vysočina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516216" y="105827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Pardubický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16216" y="152909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Ústecký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516216" y="199992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Zlínský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516216" y="247074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Liberecký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516216" y="294156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Karlovarský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516216" y="341238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Olomoucký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6516216" y="388320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Plzeňský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6516216" y="435403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Jihomoravský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6516216" y="482485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Moravskoslezský</a:t>
            </a:r>
            <a:endParaRPr lang="cs-CZ" sz="2400" dirty="0"/>
          </a:p>
        </p:txBody>
      </p:sp>
      <p:sp>
        <p:nvSpPr>
          <p:cNvPr id="18" name="Zaoblený obdélník 17">
            <a:hlinkClick r:id="" action="ppaction://hlinkshowjump?jump=nextslide"/>
          </p:cNvPr>
          <p:cNvSpPr/>
          <p:nvPr/>
        </p:nvSpPr>
        <p:spPr>
          <a:xfrm>
            <a:off x="6516216" y="529567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Jihočeský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6516216" y="576649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Středočeský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6516216" y="623731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6886" b="100000" l="18998" r="5221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812" y="1376144"/>
            <a:ext cx="6377980" cy="36973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13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3" y="1406650"/>
            <a:ext cx="6325359" cy="366687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516216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Královehradecký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6516216" y="58745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Vysočina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516216" y="105827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Pardubický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16216" y="152909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Ústecký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516216" y="199992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Zlínský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516216" y="247074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Liberecký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516216" y="294156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Karlovarský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516216" y="341238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Olomoucký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6516216" y="388320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Plzeňský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6516216" y="435403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Jihomoravský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6516216" y="482485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Moravskoslezský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16216" y="529567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Jihočeský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6516216" y="576649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Středočeský</a:t>
            </a:r>
            <a:endParaRPr lang="cs-CZ" sz="2400" dirty="0"/>
          </a:p>
        </p:txBody>
      </p:sp>
      <p:sp>
        <p:nvSpPr>
          <p:cNvPr id="20" name="Zaoblený obdélník 19">
            <a:hlinkClick r:id="" action="ppaction://hlinkshowjump?jump=nextslide"/>
          </p:cNvPr>
          <p:cNvSpPr/>
          <p:nvPr/>
        </p:nvSpPr>
        <p:spPr>
          <a:xfrm>
            <a:off x="6516216" y="623731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4977" b="46009" l="30661" r="38405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08520" y="1239987"/>
            <a:ext cx="7070482" cy="40988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13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3" y="1406650"/>
            <a:ext cx="6325359" cy="366687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516216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Královehradecký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6516216" y="58745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Vysočina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516216" y="105827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Pardubický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16216" y="152909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Ústecký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516216" y="199992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Zlínský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516216" y="247074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Liberecký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516216" y="294156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Karlovarský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516216" y="341238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Olomoucký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6516216" y="388320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Plzeňský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6516216" y="435403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Jihomoravský</a:t>
            </a:r>
            <a:endParaRPr lang="cs-CZ" sz="2400" dirty="0"/>
          </a:p>
        </p:txBody>
      </p:sp>
      <p:sp>
        <p:nvSpPr>
          <p:cNvPr id="17" name="Zaoblený obdélník 16">
            <a:hlinkClick r:id="" action="ppaction://hlinkshowjump?jump=nextslide"/>
          </p:cNvPr>
          <p:cNvSpPr/>
          <p:nvPr/>
        </p:nvSpPr>
        <p:spPr>
          <a:xfrm>
            <a:off x="6516216" y="482485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Moravskoslezský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16216" y="529567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Jihočeský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6516216" y="576649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Středočeský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6516216" y="623731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28013" b="66745" l="73667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790" y="1407431"/>
            <a:ext cx="6267692" cy="3633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2130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3" y="1406650"/>
            <a:ext cx="6325359" cy="366687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516216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Královehradecký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6516216" y="58745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Vysočina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516216" y="105827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Pardubický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16216" y="152909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Ústecký</a:t>
            </a:r>
            <a:endParaRPr lang="cs-CZ" sz="2400" dirty="0"/>
          </a:p>
        </p:txBody>
      </p:sp>
      <p:sp>
        <p:nvSpPr>
          <p:cNvPr id="11" name="Zaoblený obdélník 10">
            <a:hlinkClick r:id="" action="ppaction://hlinkshowjump?jump=nextslide"/>
          </p:cNvPr>
          <p:cNvSpPr/>
          <p:nvPr/>
        </p:nvSpPr>
        <p:spPr>
          <a:xfrm>
            <a:off x="6516216" y="199992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Zlínský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516216" y="247074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Liberecký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516216" y="294156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Karlovarský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516216" y="341238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Olomoucký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6516216" y="388320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Plzeňský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6516216" y="435403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Jihomoravský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6516216" y="482485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Moravskoslezský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16216" y="529567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Jihočeský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6516216" y="576649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Středočeský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6516216" y="623731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59546" b="88185" l="73531" r="94396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891" y="1343487"/>
            <a:ext cx="6513771" cy="37760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3" y="1406650"/>
            <a:ext cx="6325359" cy="366687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516216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Královehradecký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6516216" y="58745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Vysočina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516216" y="105827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Pardubický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16216" y="152909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Ústecký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516216" y="199992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Zlínský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516216" y="247074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Liberecký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516216" y="294156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Karlovarský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516216" y="341238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Olomoucký</a:t>
            </a:r>
            <a:endParaRPr lang="cs-CZ" sz="2400" dirty="0"/>
          </a:p>
        </p:txBody>
      </p:sp>
      <p:sp>
        <p:nvSpPr>
          <p:cNvPr id="15" name="Zaoblený obdélník 14">
            <a:hlinkClick r:id="" action="ppaction://hlinkshowjump?jump=nextslide"/>
          </p:cNvPr>
          <p:cNvSpPr/>
          <p:nvPr/>
        </p:nvSpPr>
        <p:spPr>
          <a:xfrm>
            <a:off x="6516216" y="388320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Plzeňský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6516216" y="435403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Jihomoravský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6516216" y="482485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Moravskoslezský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16216" y="529567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Jihočeský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6516216" y="576649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Středočeský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6516216" y="623731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5368" b="83725" l="2961" r="2551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3" y="1370156"/>
            <a:ext cx="6451260" cy="37398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3" y="1406650"/>
            <a:ext cx="6325359" cy="366687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516216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Královehradecký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6516216" y="58745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Vysočina</a:t>
            </a:r>
            <a:endParaRPr lang="cs-CZ" sz="2400" dirty="0"/>
          </a:p>
        </p:txBody>
      </p:sp>
      <p:sp>
        <p:nvSpPr>
          <p:cNvPr id="9" name="Zaoblený obdélník 8">
            <a:hlinkClick r:id="" action="ppaction://hlinkshowjump?jump=nextslide"/>
          </p:cNvPr>
          <p:cNvSpPr/>
          <p:nvPr/>
        </p:nvSpPr>
        <p:spPr>
          <a:xfrm>
            <a:off x="6516216" y="105827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Pardubický</a:t>
            </a:r>
            <a:endParaRPr lang="cs-CZ" sz="2400" dirty="0"/>
          </a:p>
        </p:txBody>
      </p:sp>
      <p:sp>
        <p:nvSpPr>
          <p:cNvPr id="10" name="Zaoblený obdélník 9">
            <a:hlinkClick r:id="rId4" action="ppaction://hlinksldjump"/>
          </p:cNvPr>
          <p:cNvSpPr/>
          <p:nvPr/>
        </p:nvSpPr>
        <p:spPr>
          <a:xfrm>
            <a:off x="6516216" y="152909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Ústecký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516216" y="199992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Zlínský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516216" y="247074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Liberecký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516216" y="294156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Karlovarský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516216" y="341238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Olomoucký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6516216" y="388320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Plzeňský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6516216" y="435403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Jihomoravský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6516216" y="482485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Moravskoslezský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16216" y="529567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Jihočeský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6516216" y="576649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Středočeský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6516216" y="623731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31768" b="59781" l="46515" r="71253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46" y="1405050"/>
            <a:ext cx="6408712" cy="37151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lačítko akce: Vlastní 21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93" b="99372" l="137" r="99909">
                        <a14:backgroundMark x1="547" y1="27023" x2="547" y2="27023"/>
                        <a14:backgroundMark x1="2688" y1="27494" x2="2688" y2="27494"/>
                        <a14:backgroundMark x1="36811" y1="1335" x2="36811" y2="1335"/>
                        <a14:backgroundMark x1="41959" y1="5813" x2="41959" y2="5813"/>
                        <a14:backgroundMark x1="47836" y1="2828" x2="47836" y2="2828"/>
                        <a14:backgroundMark x1="49977" y1="9505" x2="49977" y2="950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6123" y="1406650"/>
            <a:ext cx="6325359" cy="3666874"/>
          </a:xfrm>
          <a:prstGeom prst="rect">
            <a:avLst/>
          </a:prstGeom>
        </p:spPr>
      </p:pic>
      <p:sp>
        <p:nvSpPr>
          <p:cNvPr id="3" name="Zaoblený obdélník 2">
            <a:hlinkClick r:id="rId4" action="ppaction://hlinksldjump"/>
          </p:cNvPr>
          <p:cNvSpPr/>
          <p:nvPr/>
        </p:nvSpPr>
        <p:spPr>
          <a:xfrm>
            <a:off x="6516216" y="11663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Královehradecký</a:t>
            </a:r>
            <a:endParaRPr lang="cs-CZ" sz="2400" dirty="0"/>
          </a:p>
        </p:txBody>
      </p:sp>
      <p:sp>
        <p:nvSpPr>
          <p:cNvPr id="8" name="Zaoblený obdélník 7">
            <a:hlinkClick r:id="rId4" action="ppaction://hlinksldjump"/>
          </p:cNvPr>
          <p:cNvSpPr/>
          <p:nvPr/>
        </p:nvSpPr>
        <p:spPr>
          <a:xfrm>
            <a:off x="6516216" y="58745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Vysočina</a:t>
            </a:r>
            <a:endParaRPr lang="cs-CZ" sz="2400" dirty="0"/>
          </a:p>
        </p:txBody>
      </p:sp>
      <p:sp>
        <p:nvSpPr>
          <p:cNvPr id="9" name="Zaoblený obdélník 8">
            <a:hlinkClick r:id="rId4" action="ppaction://hlinksldjump"/>
          </p:cNvPr>
          <p:cNvSpPr/>
          <p:nvPr/>
        </p:nvSpPr>
        <p:spPr>
          <a:xfrm>
            <a:off x="6516216" y="105827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Pardubický</a:t>
            </a:r>
            <a:endParaRPr lang="cs-CZ" sz="2400" dirty="0"/>
          </a:p>
        </p:txBody>
      </p:sp>
      <p:sp>
        <p:nvSpPr>
          <p:cNvPr id="10" name="Zaoblený obdélník 9">
            <a:hlinkClick r:id="rId5" action="ppaction://hlinksldjump"/>
          </p:cNvPr>
          <p:cNvSpPr/>
          <p:nvPr/>
        </p:nvSpPr>
        <p:spPr>
          <a:xfrm>
            <a:off x="6516216" y="152909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Ústecký</a:t>
            </a:r>
            <a:endParaRPr lang="cs-CZ" sz="2400" dirty="0"/>
          </a:p>
        </p:txBody>
      </p:sp>
      <p:sp>
        <p:nvSpPr>
          <p:cNvPr id="11" name="Zaoblený obdélník 10">
            <a:hlinkClick r:id="rId4" action="ppaction://hlinksldjump"/>
          </p:cNvPr>
          <p:cNvSpPr/>
          <p:nvPr/>
        </p:nvSpPr>
        <p:spPr>
          <a:xfrm>
            <a:off x="6516216" y="199992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Zlínský</a:t>
            </a:r>
            <a:endParaRPr lang="cs-CZ" sz="2400" dirty="0"/>
          </a:p>
        </p:txBody>
      </p:sp>
      <p:sp>
        <p:nvSpPr>
          <p:cNvPr id="12" name="Zaoblený obdélník 11">
            <a:hlinkClick r:id="rId4" action="ppaction://hlinksldjump"/>
          </p:cNvPr>
          <p:cNvSpPr/>
          <p:nvPr/>
        </p:nvSpPr>
        <p:spPr>
          <a:xfrm>
            <a:off x="6516216" y="247074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Liberecký</a:t>
            </a:r>
            <a:endParaRPr lang="cs-CZ" sz="2400" dirty="0"/>
          </a:p>
        </p:txBody>
      </p:sp>
      <p:sp>
        <p:nvSpPr>
          <p:cNvPr id="13" name="Zaoblený obdélník 12">
            <a:hlinkClick r:id="rId4" action="ppaction://hlinksldjump"/>
          </p:cNvPr>
          <p:cNvSpPr/>
          <p:nvPr/>
        </p:nvSpPr>
        <p:spPr>
          <a:xfrm>
            <a:off x="6516216" y="294156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Karlovarský</a:t>
            </a:r>
            <a:endParaRPr lang="cs-CZ" sz="2400" dirty="0"/>
          </a:p>
        </p:txBody>
      </p:sp>
      <p:sp>
        <p:nvSpPr>
          <p:cNvPr id="14" name="Zaoblený obdélník 13">
            <a:hlinkClick r:id="rId4" action="ppaction://hlinksldjump"/>
          </p:cNvPr>
          <p:cNvSpPr/>
          <p:nvPr/>
        </p:nvSpPr>
        <p:spPr>
          <a:xfrm>
            <a:off x="6516216" y="341238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Olomoucký</a:t>
            </a:r>
            <a:endParaRPr lang="cs-CZ" sz="2400" dirty="0"/>
          </a:p>
        </p:txBody>
      </p:sp>
      <p:sp>
        <p:nvSpPr>
          <p:cNvPr id="15" name="Zaoblený obdélník 14">
            <a:hlinkClick r:id="rId4" action="ppaction://hlinksldjump"/>
          </p:cNvPr>
          <p:cNvSpPr/>
          <p:nvPr/>
        </p:nvSpPr>
        <p:spPr>
          <a:xfrm>
            <a:off x="6516216" y="3883208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Plzeňský</a:t>
            </a:r>
            <a:endParaRPr lang="cs-CZ" sz="2400" dirty="0"/>
          </a:p>
        </p:txBody>
      </p:sp>
      <p:sp>
        <p:nvSpPr>
          <p:cNvPr id="16" name="Zaoblený obdélník 15">
            <a:hlinkClick r:id="rId4" action="ppaction://hlinksldjump"/>
          </p:cNvPr>
          <p:cNvSpPr/>
          <p:nvPr/>
        </p:nvSpPr>
        <p:spPr>
          <a:xfrm>
            <a:off x="6516216" y="4354030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Jihomoravský</a:t>
            </a:r>
            <a:endParaRPr lang="cs-CZ" sz="2400" dirty="0"/>
          </a:p>
        </p:txBody>
      </p:sp>
      <p:sp>
        <p:nvSpPr>
          <p:cNvPr id="17" name="Zaoblený obdélník 16">
            <a:hlinkClick r:id="rId4" action="ppaction://hlinksldjump"/>
          </p:cNvPr>
          <p:cNvSpPr/>
          <p:nvPr/>
        </p:nvSpPr>
        <p:spPr>
          <a:xfrm>
            <a:off x="6516216" y="482485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Moravskoslezský</a:t>
            </a:r>
            <a:endParaRPr lang="cs-CZ" sz="2400" dirty="0"/>
          </a:p>
        </p:txBody>
      </p:sp>
      <p:sp>
        <p:nvSpPr>
          <p:cNvPr id="18" name="Zaoblený obdélník 17">
            <a:hlinkClick r:id="rId4" action="ppaction://hlinksldjump"/>
          </p:cNvPr>
          <p:cNvSpPr/>
          <p:nvPr/>
        </p:nvSpPr>
        <p:spPr>
          <a:xfrm>
            <a:off x="6516216" y="5295674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Jihočeský</a:t>
            </a:r>
            <a:endParaRPr lang="cs-CZ" sz="2400" dirty="0"/>
          </a:p>
        </p:txBody>
      </p:sp>
      <p:sp>
        <p:nvSpPr>
          <p:cNvPr id="19" name="Zaoblený obdélník 18">
            <a:hlinkClick r:id="rId4" action="ppaction://hlinksldjump"/>
          </p:cNvPr>
          <p:cNvSpPr/>
          <p:nvPr/>
        </p:nvSpPr>
        <p:spPr>
          <a:xfrm>
            <a:off x="6516216" y="5766496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Středočeský</a:t>
            </a:r>
            <a:endParaRPr lang="cs-CZ" sz="2400" dirty="0"/>
          </a:p>
        </p:txBody>
      </p:sp>
      <p:sp>
        <p:nvSpPr>
          <p:cNvPr id="20" name="Zaoblený obdélník 19">
            <a:hlinkClick r:id="rId4" action="ppaction://hlinksldjump"/>
          </p:cNvPr>
          <p:cNvSpPr/>
          <p:nvPr/>
        </p:nvSpPr>
        <p:spPr>
          <a:xfrm>
            <a:off x="6516216" y="6237312"/>
            <a:ext cx="2520280" cy="432048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Praha</a:t>
            </a:r>
            <a:endParaRPr lang="cs-CZ" sz="2400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0" b="39202" l="11481" r="37813">
                        <a14:backgroundMark x1="34989" y1="17684" x2="34989" y2="17684"/>
                        <a14:backgroundMark x1="35399" y1="13224" x2="35399" y2="13224"/>
                        <a14:backgroundMark x1="37130" y1="12989" x2="37130" y2="12989"/>
                        <a14:backgroundMark x1="37403" y1="9311" x2="37403" y2="9311"/>
                        <a14:backgroundMark x1="35672" y1="21909" x2="35672" y2="21909"/>
                        <a14:backgroundMark x1="36811" y1="21909" x2="36811" y2="21909"/>
                        <a14:backgroundMark x1="37267" y1="22144" x2="37267" y2="22144"/>
                        <a14:backgroundMark x1="36538" y1="21127" x2="35399" y2="19171"/>
                        <a14:backgroundMark x1="35262" y1="19171" x2="35262" y2="19171"/>
                        <a14:backgroundMark x1="35262" y1="19171" x2="35262" y2="19171"/>
                        <a14:backgroundMark x1="35262" y1="19171" x2="35262" y2="19171"/>
                        <a14:backgroundMark x1="35262" y1="19171" x2="35262" y2="191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618" y="1399012"/>
            <a:ext cx="6566255" cy="3806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485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lačítko akce: Vlastní 4">
            <a:hlinkClick r:id="" action="ppaction://noaction" highlightClick="1"/>
          </p:cNvPr>
          <p:cNvSpPr/>
          <p:nvPr/>
        </p:nvSpPr>
        <p:spPr>
          <a:xfrm>
            <a:off x="0" y="0"/>
            <a:ext cx="9296400" cy="70104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Vlastní 6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2376264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chemeClr val="tx1"/>
                </a:solidFill>
              </a:rPr>
              <a:t>To není ta správná odpověď,</a:t>
            </a:r>
            <a:br>
              <a:rPr lang="cs-CZ" sz="5400" dirty="0" smtClean="0">
                <a:solidFill>
                  <a:schemeClr val="tx1"/>
                </a:solidFill>
              </a:rPr>
            </a:br>
            <a:r>
              <a:rPr lang="cs-CZ" sz="5400" dirty="0" smtClean="0">
                <a:solidFill>
                  <a:schemeClr val="tx1"/>
                </a:solidFill>
              </a:rPr>
              <a:t>zkus to znovu…</a:t>
            </a:r>
            <a:endParaRPr lang="cs-CZ" sz="5400" dirty="0">
              <a:solidFill>
                <a:schemeClr val="tx1"/>
              </a:solidFill>
            </a:endParaRPr>
          </a:p>
        </p:txBody>
      </p:sp>
      <p:sp>
        <p:nvSpPr>
          <p:cNvPr id="4" name="Tlačítko akce: Zpět nebo Předchozí 3">
            <a:hlinkClick r:id="" action="ppaction://hlinkshowjump?jump=lastslideviewed" highlightClick="1"/>
          </p:cNvPr>
          <p:cNvSpPr/>
          <p:nvPr/>
        </p:nvSpPr>
        <p:spPr>
          <a:xfrm>
            <a:off x="1524013" y="2708920"/>
            <a:ext cx="5688632" cy="3384376"/>
          </a:xfrm>
          <a:prstGeom prst="actionButtonBackPrevious">
            <a:avLst/>
          </a:prstGeom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blipFill>
                <a:blip r:embed="rId2"/>
                <a:tile tx="0" ty="0" sx="100000" sy="100000" flip="none" algn="tl"/>
              </a:blipFill>
            </a:endParaRPr>
          </a:p>
        </p:txBody>
      </p:sp>
    </p:spTree>
    <p:extLst>
      <p:ext uri="{BB962C8B-B14F-4D97-AF65-F5344CB8AC3E}">
        <p14:creationId xmlns:p14="http://schemas.microsoft.com/office/powerpoint/2010/main" val="22317483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051720" y="0"/>
            <a:ext cx="4765340" cy="2010552"/>
          </a:xfrm>
        </p:spPr>
        <p:txBody>
          <a:bodyPr>
            <a:normAutofit/>
          </a:bodyPr>
          <a:lstStyle/>
          <a:p>
            <a:r>
              <a:rPr lang="cs-CZ" sz="6600" dirty="0" smtClean="0"/>
              <a:t>JSI ŠIKULA!</a:t>
            </a:r>
            <a:endParaRPr lang="cs-CZ" sz="66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51520" y="2060848"/>
            <a:ext cx="4536504" cy="4313076"/>
          </a:xfrm>
        </p:spPr>
        <p:txBody>
          <a:bodyPr>
            <a:normAutofit/>
          </a:bodyPr>
          <a:lstStyle/>
          <a:p>
            <a:r>
              <a:rPr lang="cs-CZ" sz="4400" dirty="0" smtClean="0"/>
              <a:t> Teď už se v České republice neztratíš… </a:t>
            </a:r>
          </a:p>
          <a:p>
            <a:pPr marL="0" indent="0">
              <a:buNone/>
            </a:pPr>
            <a:endParaRPr lang="cs-CZ" sz="4400" dirty="0"/>
          </a:p>
        </p:txBody>
      </p:sp>
      <p:pic>
        <p:nvPicPr>
          <p:cNvPr id="1026" name="Picture 2" descr="C:\Program Files\Microsoft Office\MEDIA\CAGCAT10\j0212957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2591700"/>
            <a:ext cx="6192688" cy="3888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95998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Snímek 20 – Středočeský kraj </a:t>
            </a:r>
          </a:p>
          <a:p>
            <a:r>
              <a:rPr lang="cs-CZ" dirty="0"/>
              <a:t>Snímek </a:t>
            </a:r>
            <a:r>
              <a:rPr lang="cs-CZ" dirty="0" smtClean="0"/>
              <a:t>21 – Jihočeský kraj</a:t>
            </a:r>
          </a:p>
          <a:p>
            <a:r>
              <a:rPr lang="cs-CZ" dirty="0"/>
              <a:t>Snímek </a:t>
            </a:r>
            <a:r>
              <a:rPr lang="cs-CZ" dirty="0" smtClean="0"/>
              <a:t>22 - Praha</a:t>
            </a:r>
          </a:p>
          <a:p>
            <a:r>
              <a:rPr lang="cs-CZ" dirty="0"/>
              <a:t>Snímek </a:t>
            </a:r>
            <a:r>
              <a:rPr lang="cs-CZ" dirty="0" smtClean="0"/>
              <a:t>23 – Moravskoslezský kraj</a:t>
            </a:r>
          </a:p>
          <a:p>
            <a:r>
              <a:rPr lang="cs-CZ" dirty="0"/>
              <a:t>Snímek </a:t>
            </a:r>
            <a:r>
              <a:rPr lang="cs-CZ" dirty="0" smtClean="0"/>
              <a:t>24 – Zlínský kraj</a:t>
            </a:r>
          </a:p>
          <a:p>
            <a:r>
              <a:rPr lang="cs-CZ" dirty="0"/>
              <a:t>Snímek </a:t>
            </a:r>
            <a:r>
              <a:rPr lang="cs-CZ" dirty="0" smtClean="0"/>
              <a:t>25 – Plzeňský kraj</a:t>
            </a:r>
          </a:p>
          <a:p>
            <a:r>
              <a:rPr lang="cs-CZ" dirty="0"/>
              <a:t>Snímek </a:t>
            </a:r>
            <a:r>
              <a:rPr lang="cs-CZ" dirty="0" smtClean="0"/>
              <a:t>26 – Pardubický kraj</a:t>
            </a:r>
          </a:p>
          <a:p>
            <a:r>
              <a:rPr lang="cs-CZ" dirty="0"/>
              <a:t>Snímek </a:t>
            </a:r>
            <a:r>
              <a:rPr lang="cs-CZ" dirty="0" smtClean="0"/>
              <a:t>27 – Ústecký kraj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1762687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Snímek 29 - Ilustrace </a:t>
            </a:r>
            <a:r>
              <a:rPr lang="cs-CZ" sz="2000" dirty="0" smtClean="0">
                <a:hlinkClick r:id="rId2"/>
              </a:rPr>
              <a:t>www.office.microsoft.com</a:t>
            </a:r>
            <a:endParaRPr lang="cs-CZ" sz="2000" dirty="0" smtClean="0"/>
          </a:p>
          <a:p>
            <a:r>
              <a:rPr lang="cs-CZ" sz="2000" dirty="0" smtClean="0"/>
              <a:t>Mapa ČR a kraje – vlastní tvorba</a:t>
            </a:r>
            <a:endParaRPr lang="cs-CZ" sz="2000" dirty="0"/>
          </a:p>
          <a:p>
            <a:pPr eaLnBrk="1" hangingPunct="1"/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2302121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160</TotalTime>
  <Words>433</Words>
  <Application>Microsoft Office PowerPoint</Application>
  <PresentationFormat>Předvádění na obrazovce (4:3)</PresentationFormat>
  <Paragraphs>170</Paragraphs>
  <Slides>31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Tok</vt:lpstr>
      <vt:lpstr>Prezentace aplikace PowerPoint</vt:lpstr>
      <vt:lpstr>Anotace:</vt:lpstr>
      <vt:lpstr>Česká republika</vt:lpstr>
      <vt:lpstr>Česká republika</vt:lpstr>
      <vt:lpstr>PRAHA</vt:lpstr>
      <vt:lpstr>STŘEDOČESKÝ kraj</vt:lpstr>
      <vt:lpstr>JIHOČESKÝ kraj</vt:lpstr>
      <vt:lpstr>Prezentace aplikace PowerPoint</vt:lpstr>
      <vt:lpstr>KARLOVARSKÝ kraj</vt:lpstr>
      <vt:lpstr>ÚSTECKÝ kraj</vt:lpstr>
      <vt:lpstr>LIBERECKÝ kraj</vt:lpstr>
      <vt:lpstr>KRÁLOVEHRADECKÝ                                                               kraj</vt:lpstr>
      <vt:lpstr>PARDUBICKÝ kraj</vt:lpstr>
      <vt:lpstr>VYSOČINA</vt:lpstr>
      <vt:lpstr>JIHOMORAVSKÝ kraj</vt:lpstr>
      <vt:lpstr>OLOMOUCKÝ kraj</vt:lpstr>
      <vt:lpstr>ZLÍNSKÝ kraj</vt:lpstr>
      <vt:lpstr>MORAVSKOSLEZSKÝ                               kraj</vt:lpstr>
      <vt:lpstr>Poznáš správný kraj?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To není ta správná odpověď, zkus to znovu…</vt:lpstr>
      <vt:lpstr>JSI ŠIKULA!</vt:lpstr>
      <vt:lpstr>Řešení: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01</dc:title>
  <dc:creator>ucitel</dc:creator>
  <cp:lastModifiedBy>jaja</cp:lastModifiedBy>
  <cp:revision>28</cp:revision>
  <dcterms:created xsi:type="dcterms:W3CDTF">2012-08-31T08:13:47Z</dcterms:created>
  <dcterms:modified xsi:type="dcterms:W3CDTF">2013-07-26T10:37:12Z</dcterms:modified>
</cp:coreProperties>
</file>