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2" r:id="rId5"/>
    <p:sldId id="318" r:id="rId6"/>
    <p:sldId id="319" r:id="rId7"/>
    <p:sldId id="320" r:id="rId8"/>
    <p:sldId id="322" r:id="rId9"/>
    <p:sldId id="323" r:id="rId10"/>
    <p:sldId id="324" r:id="rId11"/>
    <p:sldId id="325" r:id="rId12"/>
    <p:sldId id="326" r:id="rId13"/>
    <p:sldId id="327" r:id="rId14"/>
    <p:sldId id="328" r:id="rId15"/>
    <p:sldId id="329" r:id="rId16"/>
    <p:sldId id="306" r:id="rId17"/>
    <p:sldId id="330" r:id="rId18"/>
    <p:sldId id="331" r:id="rId19"/>
    <p:sldId id="332" r:id="rId20"/>
    <p:sldId id="333" r:id="rId21"/>
    <p:sldId id="334" r:id="rId22"/>
    <p:sldId id="335" r:id="rId23"/>
    <p:sldId id="315" r:id="rId24"/>
    <p:sldId id="316" r:id="rId25"/>
    <p:sldId id="336" r:id="rId26"/>
    <p:sldId id="31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microsoft.com/office/2007/relationships/hdphoto" Target="../media/hdphoto3.wdp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microsoft.com/office/2007/relationships/hdphoto" Target="../media/hdphoto3.wdp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2.png"/><Relationship Id="rId4" Type="http://schemas.openxmlformats.org/officeDocument/2006/relationships/slide" Target="slide23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7.png"/><Relationship Id="rId4" Type="http://schemas.openxmlformats.org/officeDocument/2006/relationships/slide" Target="slide23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openxmlformats.org/officeDocument/2006/relationships/slide" Target="slide23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slide" Target="slide23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1.png"/><Relationship Id="rId4" Type="http://schemas.openxmlformats.org/officeDocument/2006/relationships/slide" Target="slide23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slide" Target="slide24.xml"/><Relationship Id="rId4" Type="http://schemas.openxmlformats.org/officeDocument/2006/relationships/slide" Target="slide2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313053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VY_32_INOVACE_2A_19_ČR pohoří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8.10.2012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94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686800" cy="489855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400" dirty="0"/>
              <a:t>Materiál je určený pro žáky 4. ročníku, pro výuku vlastivědy- tématu Česká republika, podtématu </a:t>
            </a:r>
            <a:r>
              <a:rPr lang="cs-CZ" sz="2400" dirty="0" smtClean="0"/>
              <a:t>pohoří.</a:t>
            </a:r>
            <a:endParaRPr lang="cs-CZ" sz="24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400" dirty="0"/>
              <a:t>Jedná se o prezentaci na interaktivní tabuli, možno využít i na samostatných počítačích pro samostatnou práci žáků.</a:t>
            </a:r>
          </a:p>
          <a:p>
            <a:pPr marL="274320" lvl="1" indent="-27432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SzPct val="95000"/>
            </a:pPr>
            <a:r>
              <a:rPr lang="cs-CZ" dirty="0"/>
              <a:t>Prezentace je určena pro doplnění výkladu nového učiva nebo zopakování probrané látky.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400" dirty="0" smtClean="0"/>
              <a:t>Na </a:t>
            </a:r>
            <a:r>
              <a:rPr lang="cs-CZ" sz="2400" dirty="0"/>
              <a:t>snímku </a:t>
            </a:r>
            <a:r>
              <a:rPr lang="cs-CZ" sz="2400" dirty="0" smtClean="0"/>
              <a:t>4 </a:t>
            </a:r>
            <a:r>
              <a:rPr lang="cs-CZ" sz="2400" dirty="0"/>
              <a:t>až </a:t>
            </a:r>
            <a:r>
              <a:rPr lang="cs-CZ" sz="2400" dirty="0" smtClean="0"/>
              <a:t>15 </a:t>
            </a:r>
            <a:r>
              <a:rPr lang="cs-CZ" sz="2400" dirty="0"/>
              <a:t>jsou zakresleny </a:t>
            </a:r>
            <a:r>
              <a:rPr lang="cs-CZ" sz="2400" dirty="0" smtClean="0"/>
              <a:t>pohoří </a:t>
            </a:r>
            <a:r>
              <a:rPr lang="cs-CZ" sz="2400" dirty="0"/>
              <a:t>s jejich názvy.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400" dirty="0"/>
              <a:t>Na snímku </a:t>
            </a:r>
            <a:r>
              <a:rPr lang="cs-CZ" sz="2400" dirty="0" smtClean="0"/>
              <a:t>17 </a:t>
            </a:r>
            <a:r>
              <a:rPr lang="cs-CZ" sz="2400" dirty="0"/>
              <a:t>- </a:t>
            </a:r>
            <a:r>
              <a:rPr lang="cs-CZ" sz="2400" dirty="0" smtClean="0"/>
              <a:t>22  </a:t>
            </a:r>
            <a:r>
              <a:rPr lang="cs-CZ" sz="2400" dirty="0"/>
              <a:t>je opakování probrané látky pomocí</a:t>
            </a:r>
            <a:r>
              <a:rPr lang="cs-CZ" sz="2400" dirty="0">
                <a:latin typeface="Arial" charset="0"/>
              </a:rPr>
              <a:t> </a:t>
            </a:r>
            <a:r>
              <a:rPr lang="cs-CZ" sz="2400" dirty="0"/>
              <a:t>vyhledávání správného názvu zobrazeného </a:t>
            </a:r>
            <a:r>
              <a:rPr lang="cs-CZ" sz="2400" dirty="0" smtClean="0"/>
              <a:t>pohoří, </a:t>
            </a:r>
            <a:r>
              <a:rPr lang="cs-CZ" sz="2400" dirty="0"/>
              <a:t>po správné odpovědi se žák dostane na další snímek, po špatné musí pokus opakovat</a:t>
            </a:r>
            <a:r>
              <a:rPr lang="cs-CZ" sz="2400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400" dirty="0"/>
              <a:t>Na snímku </a:t>
            </a:r>
            <a:r>
              <a:rPr lang="cs-CZ" sz="2400" dirty="0" smtClean="0"/>
              <a:t>25 </a:t>
            </a:r>
            <a:r>
              <a:rPr lang="cs-CZ" sz="2400" dirty="0"/>
              <a:t>je řešení cvičení</a:t>
            </a:r>
            <a:r>
              <a:rPr lang="cs-CZ" sz="2400" dirty="0" smtClean="0"/>
              <a:t>.</a:t>
            </a:r>
            <a:endParaRPr lang="cs-CZ" sz="24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400" dirty="0"/>
              <a:t>Pomůcky: interaktivní tabule, interaktivní pero.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400" dirty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3779226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cap="all" dirty="0" smtClean="0"/>
              <a:t>Česká republika</a:t>
            </a:r>
            <a:endParaRPr lang="cs-CZ" sz="6000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pohoří</a:t>
            </a:r>
            <a:endParaRPr lang="cs-CZ" sz="8000" dirty="0" smtClean="0">
              <a:solidFill>
                <a:schemeClr val="tx1"/>
              </a:solidFill>
            </a:endParaRPr>
          </a:p>
          <a:p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39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KRKONOŠE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49" b="27244" l="41098" r="61364">
                        <a14:backgroundMark x1="47348" y1="21154" x2="47348" y2="21154"/>
                        <a14:backgroundMark x1="53409" y1="22756" x2="53409" y2="22756"/>
                        <a14:backgroundMark x1="44508" y1="12179" x2="44508" y2="12179"/>
                        <a14:backgroundMark x1="58523" y1="24359" x2="58523" y2="24359"/>
                        <a14:backgroundMark x1="56061" y1="25000" x2="56061" y2="2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0504"/>
            <a:ext cx="8136904" cy="4803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13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000" dirty="0" smtClean="0"/>
              <a:t>ORLICKÉ</a:t>
            </a:r>
            <a:r>
              <a:rPr lang="cs-CZ" dirty="0" smtClean="0"/>
              <a:t> </a:t>
            </a:r>
            <a:r>
              <a:rPr lang="cs-CZ" sz="8900" dirty="0" smtClean="0"/>
              <a:t>HORY</a:t>
            </a:r>
            <a:endParaRPr lang="cs-CZ" sz="89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718" b="40705" l="57955" r="668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84784"/>
            <a:ext cx="8740924" cy="5159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JESENÍKY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077" b="56731" l="67803" r="85417">
                        <a14:backgroundMark x1="72727" y1="48077" x2="72727" y2="48077"/>
                        <a14:backgroundMark x1="74432" y1="50000" x2="74432" y2="50000"/>
                        <a14:backgroundMark x1="71023" y1="43269" x2="71023" y2="43269"/>
                        <a14:backgroundMark x1="71402" y1="40385" x2="71402" y2="40385"/>
                        <a14:backgroundMark x1="72159" y1="27244" x2="72159" y2="27244"/>
                        <a14:backgroundMark x1="71780" y1="25321" x2="71780" y2="25321"/>
                        <a14:backgroundMark x1="70076" y1="24679" x2="70076" y2="24679"/>
                        <a14:backgroundMark x1="74053" y1="25962" x2="74053" y2="25962"/>
                        <a14:backgroundMark x1="74432" y1="29167" x2="74432" y2="29167"/>
                        <a14:backgroundMark x1="78598" y1="31090" x2="78598" y2="31090"/>
                        <a14:backgroundMark x1="80303" y1="37500" x2="80303" y2="37500"/>
                        <a14:backgroundMark x1="81250" y1="41346" x2="81250" y2="41346"/>
                        <a14:backgroundMark x1="82576" y1="44872" x2="82576" y2="448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397" y="1635494"/>
            <a:ext cx="8158083" cy="4815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MORAVSKOSLEZSKÉ BESKYDY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0000" b="75962" l="7973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9141" y="1385392"/>
            <a:ext cx="9271242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BÍLÉ KARPATY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6603" b="95513" l="78220" r="960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8680" y="525798"/>
            <a:ext cx="10945216" cy="6460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NOVOHRADSKÉ HORY</a:t>
            </a:r>
            <a:endParaRPr lang="cs-CZ" sz="66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5962" b="100000" l="29735" r="52841">
                        <a14:backgroundMark x1="33523" y1="77885" x2="33523" y2="77885"/>
                        <a14:backgroundMark x1="34280" y1="78526" x2="34280" y2="78526"/>
                        <a14:backgroundMark x1="35038" y1="80128" x2="35038" y2="80128"/>
                        <a14:backgroundMark x1="42614" y1="88462" x2="42614" y2="88462"/>
                        <a14:backgroundMark x1="33144" y1="77564" x2="46402" y2="839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89240" y="-3738346"/>
            <a:ext cx="6589240" cy="1028614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5962" b="97436" l="34470" r="40341">
                        <a14:foregroundMark x1="37121" y1="95192" x2="37121" y2="95192"/>
                        <a14:foregroundMark x1="37121" y1="93269" x2="37121" y2="93269"/>
                        <a14:foregroundMark x1="37689" y1="92308" x2="37689" y2="92308"/>
                        <a14:foregroundMark x1="35606" y1="93910" x2="35606" y2="93910"/>
                        <a14:foregroundMark x1="37879" y1="91667" x2="37879" y2="91667"/>
                        <a14:foregroundMark x1="38258" y1="90705" x2="38258" y2="90705"/>
                        <a14:foregroundMark x1="34848" y1="92949" x2="34848" y2="92949"/>
                        <a14:foregroundMark x1="38826" y1="88462" x2="38826" y2="8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44624" y="-382924"/>
            <a:ext cx="12313368" cy="7268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ŠUMAVA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9936" b="97436" l="7386" r="39394">
                        <a14:backgroundMark x1="27841" y1="67308" x2="27841" y2="67308"/>
                        <a14:backgroundMark x1="29356" y1="70192" x2="29356" y2="70192"/>
                        <a14:backgroundMark x1="31818" y1="75000" x2="31818" y2="75000"/>
                        <a14:backgroundMark x1="28598" y1="71795" x2="28598" y2="71795"/>
                        <a14:backgroundMark x1="26894" y1="70192" x2="26894" y2="70192"/>
                        <a14:backgroundMark x1="18561" y1="63462" x2="18561" y2="63462"/>
                        <a14:backgroundMark x1="36364" y1="86218" x2="36364" y2="86218"/>
                        <a14:backgroundMark x1="36932" y1="89103" x2="36932" y2="89103"/>
                        <a14:backgroundMark x1="36742" y1="83974" x2="36742" y2="95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62" y="2132856"/>
            <a:ext cx="7729122" cy="456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ČESKÝ LES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7821" b="70513" l="0" r="12500">
                        <a14:foregroundMark x1="10227" y1="65385" x2="10227" y2="65385"/>
                        <a14:foregroundMark x1="7955" y1="61218" x2="7955" y2="61218"/>
                        <a14:foregroundMark x1="5871" y1="57692" x2="5871" y2="57692"/>
                        <a14:foregroundMark x1="4735" y1="52564" x2="4735" y2="52564"/>
                        <a14:foregroundMark x1="4167" y1="46795" x2="4167" y2="46795"/>
                        <a14:foregroundMark x1="6439" y1="44551" x2="6439" y2="44551"/>
                        <a14:foregroundMark x1="8333" y1="46474" x2="8333" y2="46474"/>
                        <a14:foregroundMark x1="9091" y1="51282" x2="9470" y2="52244"/>
                        <a14:foregroundMark x1="10227" y1="55128" x2="10417" y2="560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84784"/>
            <a:ext cx="8874144" cy="5238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KRUŠNÉ HORY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090" b="38462" l="379" r="32576">
                        <a14:backgroundMark x1="15530" y1="31731" x2="15530" y2="31731"/>
                        <a14:backgroundMark x1="23485" y1="25321" x2="23485" y2="25321"/>
                        <a14:backgroundMark x1="28409" y1="18590" x2="28409" y2="18590"/>
                        <a14:backgroundMark x1="29545" y1="16987" x2="29545" y2="16987"/>
                        <a14:backgroundMark x1="27083" y1="22115" x2="27083" y2="221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59" y="1484784"/>
            <a:ext cx="9102861" cy="53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LUŽICKÉ HORY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08" b="14744" l="33144" r="386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74654" y="1988840"/>
            <a:ext cx="7539878" cy="445062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49" b="16026" l="32576" r="38636">
                        <a14:foregroundMark x1="34280" y1="10256" x2="34280" y2="10256"/>
                        <a14:foregroundMark x1="35038" y1="9936" x2="35038" y2="9936"/>
                        <a14:foregroundMark x1="36174" y1="8654" x2="36174" y2="8654"/>
                        <a14:foregroundMark x1="36742" y1="9295" x2="36742" y2="9295"/>
                        <a14:foregroundMark x1="36742" y1="10577" x2="36742" y2="10577"/>
                        <a14:foregroundMark x1="36553" y1="11859" x2="36553" y2="11859"/>
                        <a14:foregroundMark x1="35795" y1="13141" x2="35795" y2="13141"/>
                        <a14:foregroundMark x1="34848" y1="14103" x2="34848" y2="14103"/>
                        <a14:foregroundMark x1="33902" y1="13462" x2="33902" y2="13462"/>
                        <a14:foregroundMark x1="33712" y1="12179" x2="33712" y2="121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4584" y="1340768"/>
            <a:ext cx="11287802" cy="666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JIZERSKÉ HORY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885" b="18269" l="39205" r="46402">
                        <a14:foregroundMark x1="44697" y1="9295" x2="44697" y2="9295"/>
                        <a14:foregroundMark x1="43939" y1="9936" x2="43939" y2="9936"/>
                        <a14:foregroundMark x1="43750" y1="12179" x2="43750" y2="12179"/>
                        <a14:foregroundMark x1="43750" y1="15064" x2="43750" y2="15064"/>
                        <a14:foregroundMark x1="42614" y1="15385" x2="42614" y2="15385"/>
                        <a14:foregroundMark x1="41856" y1="13462" x2="41856" y2="13462"/>
                        <a14:foregroundMark x1="41098" y1="11859" x2="41098" y2="11859"/>
                        <a14:foregroundMark x1="45455" y1="7051" x2="45455" y2="70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84784"/>
            <a:ext cx="9145016" cy="539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BRDY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8680"/>
            <a:ext cx="9900592" cy="73264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2308" b="69231" l="19697" r="31629">
                        <a14:foregroundMark x1="23106" y1="60256" x2="23106" y2="60256"/>
                        <a14:foregroundMark x1="22538" y1="58974" x2="22538" y2="58974"/>
                        <a14:foregroundMark x1="22159" y1="55449" x2="22159" y2="55449"/>
                        <a14:foregroundMark x1="22727" y1="53526" x2="22727" y2="53526"/>
                        <a14:foregroundMark x1="24053" y1="50641" x2="24053" y2="50641"/>
                        <a14:foregroundMark x1="25568" y1="49359" x2="25568" y2="49359"/>
                        <a14:foregroundMark x1="26705" y1="49679" x2="27083" y2="50321"/>
                        <a14:foregroundMark x1="28220" y1="51923" x2="28220" y2="51923"/>
                        <a14:foregroundMark x1="28788" y1="54808" x2="28788" y2="54808"/>
                        <a14:foregroundMark x1="29167" y1="57692" x2="29167" y2="57692"/>
                        <a14:foregroundMark x1="27462" y1="59295" x2="27462" y2="592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88840"/>
            <a:ext cx="7318771" cy="4320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86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správné POHOŘÍ?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348880"/>
            <a:ext cx="8028880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Klikni na správný název POHOŘÍ.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9744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76671"/>
            <a:ext cx="9900592" cy="7326438"/>
          </a:xfrm>
          <a:prstGeom prst="rect">
            <a:avLst/>
          </a:prstGeom>
        </p:spPr>
      </p:pic>
      <p:sp>
        <p:nvSpPr>
          <p:cNvPr id="4" name="Rovnoramenný trojúhelník 3">
            <a:hlinkClick r:id="rId4" action="ppaction://hlinksldjump"/>
          </p:cNvPr>
          <p:cNvSpPr/>
          <p:nvPr/>
        </p:nvSpPr>
        <p:spPr>
          <a:xfrm>
            <a:off x="0" y="678632"/>
            <a:ext cx="38519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Lužické hory</a:t>
            </a:r>
            <a:endParaRPr lang="cs-CZ" sz="2400" dirty="0"/>
          </a:p>
        </p:txBody>
      </p:sp>
      <p:sp>
        <p:nvSpPr>
          <p:cNvPr id="5" name="Rovnoramenný trojúhelník 4">
            <a:hlinkClick r:id="" action="ppaction://hlinkshowjump?jump=nextslide"/>
          </p:cNvPr>
          <p:cNvSpPr/>
          <p:nvPr/>
        </p:nvSpPr>
        <p:spPr>
          <a:xfrm>
            <a:off x="3707904" y="678632"/>
            <a:ext cx="3744416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Český les</a:t>
            </a:r>
            <a:endParaRPr lang="cs-CZ" sz="2400" dirty="0"/>
          </a:p>
        </p:txBody>
      </p:sp>
      <p:sp>
        <p:nvSpPr>
          <p:cNvPr id="11" name="Rovnoramenný trojúhelník 10">
            <a:hlinkClick r:id="rId4" action="ppaction://hlinksldjump"/>
          </p:cNvPr>
          <p:cNvSpPr/>
          <p:nvPr/>
        </p:nvSpPr>
        <p:spPr>
          <a:xfrm>
            <a:off x="2267744" y="21566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K</a:t>
            </a:r>
            <a:r>
              <a:rPr lang="cs-CZ" sz="2400" dirty="0" smtClean="0"/>
              <a:t>rkonoše</a:t>
            </a:r>
            <a:endParaRPr lang="cs-CZ" sz="2400" dirty="0"/>
          </a:p>
        </p:txBody>
      </p:sp>
      <p:sp>
        <p:nvSpPr>
          <p:cNvPr id="12" name="Rovnoramenný trojúhelník 11">
            <a:hlinkClick r:id="rId4" action="ppaction://hlinksldjump"/>
          </p:cNvPr>
          <p:cNvSpPr/>
          <p:nvPr/>
        </p:nvSpPr>
        <p:spPr>
          <a:xfrm>
            <a:off x="6156176" y="21566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jeseníky</a:t>
            </a:r>
            <a:endParaRPr lang="cs-CZ" sz="24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821" b="70513" l="0" r="12500">
                        <a14:foregroundMark x1="10227" y1="65385" x2="10227" y2="65385"/>
                        <a14:foregroundMark x1="7955" y1="61218" x2="7955" y2="61218"/>
                        <a14:foregroundMark x1="5871" y1="57692" x2="5871" y2="57692"/>
                        <a14:foregroundMark x1="4735" y1="52564" x2="4735" y2="52564"/>
                        <a14:foregroundMark x1="4167" y1="46795" x2="4167" y2="46795"/>
                        <a14:foregroundMark x1="6439" y1="44551" x2="6439" y2="44551"/>
                        <a14:foregroundMark x1="8333" y1="46474" x2="8333" y2="46474"/>
                        <a14:foregroundMark x1="9091" y1="51282" x2="9470" y2="52244"/>
                        <a14:foregroundMark x1="10227" y1="55128" x2="10417" y2="560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352" y="1437766"/>
            <a:ext cx="8874144" cy="5238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03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76671"/>
            <a:ext cx="9900592" cy="7326438"/>
          </a:xfrm>
          <a:prstGeom prst="rect">
            <a:avLst/>
          </a:prstGeom>
        </p:spPr>
      </p:pic>
      <p:sp>
        <p:nvSpPr>
          <p:cNvPr id="4" name="Rovnoramenný trojúhelník 3">
            <a:hlinkClick r:id="" action="ppaction://hlinkshowjump?jump=nextslide"/>
          </p:cNvPr>
          <p:cNvSpPr/>
          <p:nvPr/>
        </p:nvSpPr>
        <p:spPr>
          <a:xfrm>
            <a:off x="179512" y="678632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Brdy</a:t>
            </a:r>
            <a:endParaRPr lang="cs-CZ" sz="2400" dirty="0"/>
          </a:p>
        </p:txBody>
      </p:sp>
      <p:sp>
        <p:nvSpPr>
          <p:cNvPr id="5" name="Rovnoramenný trojúhelník 4">
            <a:hlinkClick r:id="rId4" action="ppaction://hlinksldjump"/>
          </p:cNvPr>
          <p:cNvSpPr/>
          <p:nvPr/>
        </p:nvSpPr>
        <p:spPr>
          <a:xfrm>
            <a:off x="3707904" y="678632"/>
            <a:ext cx="3744416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Orlické hory</a:t>
            </a:r>
            <a:endParaRPr lang="cs-CZ" sz="2400" dirty="0"/>
          </a:p>
        </p:txBody>
      </p:sp>
      <p:sp>
        <p:nvSpPr>
          <p:cNvPr id="11" name="Rovnoramenný trojúhelník 10">
            <a:hlinkClick r:id="rId4" action="ppaction://hlinksldjump"/>
          </p:cNvPr>
          <p:cNvSpPr/>
          <p:nvPr/>
        </p:nvSpPr>
        <p:spPr>
          <a:xfrm>
            <a:off x="2123728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Šumava</a:t>
            </a:r>
            <a:endParaRPr lang="cs-CZ" sz="2400" dirty="0"/>
          </a:p>
        </p:txBody>
      </p:sp>
      <p:sp>
        <p:nvSpPr>
          <p:cNvPr id="12" name="Rovnoramenný trojúhelník 11">
            <a:hlinkClick r:id="rId4" action="ppaction://hlinksldjump"/>
          </p:cNvPr>
          <p:cNvSpPr/>
          <p:nvPr/>
        </p:nvSpPr>
        <p:spPr>
          <a:xfrm>
            <a:off x="6156176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eský les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2308" b="69231" l="19697" r="31629">
                        <a14:foregroundMark x1="23106" y1="60256" x2="23106" y2="60256"/>
                        <a14:foregroundMark x1="22538" y1="58974" x2="22538" y2="58974"/>
                        <a14:foregroundMark x1="22159" y1="55449" x2="22159" y2="55449"/>
                        <a14:foregroundMark x1="22727" y1="53526" x2="22727" y2="53526"/>
                        <a14:foregroundMark x1="24053" y1="50641" x2="24053" y2="50641"/>
                        <a14:foregroundMark x1="25568" y1="49359" x2="25568" y2="49359"/>
                        <a14:foregroundMark x1="26705" y1="49679" x2="27083" y2="50321"/>
                        <a14:foregroundMark x1="28220" y1="51923" x2="28220" y2="51923"/>
                        <a14:foregroundMark x1="28788" y1="54808" x2="28788" y2="54808"/>
                        <a14:foregroundMark x1="29167" y1="57692" x2="29167" y2="57692"/>
                        <a14:foregroundMark x1="27462" y1="59295" x2="27462" y2="592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88840"/>
            <a:ext cx="7318771" cy="4320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3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76671"/>
            <a:ext cx="9900592" cy="7326438"/>
          </a:xfrm>
          <a:prstGeom prst="rect">
            <a:avLst/>
          </a:prstGeom>
        </p:spPr>
      </p:pic>
      <p:sp>
        <p:nvSpPr>
          <p:cNvPr id="4" name="Rovnoramenný trojúhelník 3">
            <a:hlinkClick r:id="rId4" action="ppaction://hlinksldjump"/>
          </p:cNvPr>
          <p:cNvSpPr/>
          <p:nvPr/>
        </p:nvSpPr>
        <p:spPr>
          <a:xfrm>
            <a:off x="179512" y="678632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Brdy</a:t>
            </a:r>
            <a:endParaRPr lang="cs-CZ" sz="2400" dirty="0"/>
          </a:p>
        </p:txBody>
      </p:sp>
      <p:sp>
        <p:nvSpPr>
          <p:cNvPr id="5" name="Rovnoramenný trojúhelník 4">
            <a:hlinkClick r:id="" action="ppaction://hlinkshowjump?jump=nextslide"/>
          </p:cNvPr>
          <p:cNvSpPr/>
          <p:nvPr/>
        </p:nvSpPr>
        <p:spPr>
          <a:xfrm>
            <a:off x="3707904" y="678632"/>
            <a:ext cx="3744416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Orlické hory</a:t>
            </a:r>
            <a:endParaRPr lang="cs-CZ" sz="2400" dirty="0"/>
          </a:p>
        </p:txBody>
      </p:sp>
      <p:sp>
        <p:nvSpPr>
          <p:cNvPr id="11" name="Rovnoramenný trojúhelník 10">
            <a:hlinkClick r:id="rId4" action="ppaction://hlinksldjump"/>
          </p:cNvPr>
          <p:cNvSpPr/>
          <p:nvPr/>
        </p:nvSpPr>
        <p:spPr>
          <a:xfrm>
            <a:off x="2123728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Šumava</a:t>
            </a:r>
            <a:endParaRPr lang="cs-CZ" sz="2400" dirty="0"/>
          </a:p>
        </p:txBody>
      </p:sp>
      <p:sp>
        <p:nvSpPr>
          <p:cNvPr id="12" name="Rovnoramenný trojúhelník 11">
            <a:hlinkClick r:id="rId4" action="ppaction://hlinksldjump"/>
          </p:cNvPr>
          <p:cNvSpPr/>
          <p:nvPr/>
        </p:nvSpPr>
        <p:spPr>
          <a:xfrm>
            <a:off x="6156176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eský les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718" b="40705" l="57955" r="668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84784"/>
            <a:ext cx="8740924" cy="5159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3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76671"/>
            <a:ext cx="9900592" cy="7326438"/>
          </a:xfrm>
          <a:prstGeom prst="rect">
            <a:avLst/>
          </a:prstGeom>
        </p:spPr>
      </p:pic>
      <p:sp>
        <p:nvSpPr>
          <p:cNvPr id="4" name="Rovnoramenný trojúhelník 3">
            <a:hlinkClick r:id="" action="ppaction://hlinkshowjump?jump=nextslide"/>
          </p:cNvPr>
          <p:cNvSpPr/>
          <p:nvPr/>
        </p:nvSpPr>
        <p:spPr>
          <a:xfrm>
            <a:off x="179512" y="678632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K</a:t>
            </a:r>
            <a:r>
              <a:rPr lang="cs-CZ" sz="2400" dirty="0" smtClean="0"/>
              <a:t>rkonoše</a:t>
            </a:r>
            <a:endParaRPr lang="cs-CZ" sz="2400" dirty="0"/>
          </a:p>
        </p:txBody>
      </p:sp>
      <p:sp>
        <p:nvSpPr>
          <p:cNvPr id="5" name="Rovnoramenný trojúhelník 4">
            <a:hlinkClick r:id="rId4" action="ppaction://hlinksldjump"/>
          </p:cNvPr>
          <p:cNvSpPr/>
          <p:nvPr/>
        </p:nvSpPr>
        <p:spPr>
          <a:xfrm>
            <a:off x="3707904" y="678632"/>
            <a:ext cx="3744416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Orlické hory</a:t>
            </a:r>
            <a:endParaRPr lang="cs-CZ" sz="2400" dirty="0"/>
          </a:p>
        </p:txBody>
      </p:sp>
      <p:sp>
        <p:nvSpPr>
          <p:cNvPr id="11" name="Rovnoramenný trojúhelník 10">
            <a:hlinkClick r:id="rId4" action="ppaction://hlinksldjump"/>
          </p:cNvPr>
          <p:cNvSpPr/>
          <p:nvPr/>
        </p:nvSpPr>
        <p:spPr>
          <a:xfrm>
            <a:off x="2123728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B</a:t>
            </a:r>
            <a:r>
              <a:rPr lang="cs-CZ" sz="2400" dirty="0" smtClean="0"/>
              <a:t>rdy</a:t>
            </a:r>
            <a:endParaRPr lang="cs-CZ" sz="2400" dirty="0"/>
          </a:p>
        </p:txBody>
      </p:sp>
      <p:sp>
        <p:nvSpPr>
          <p:cNvPr id="12" name="Rovnoramenný trojúhelník 11">
            <a:hlinkClick r:id="rId4" action="ppaction://hlinksldjump"/>
          </p:cNvPr>
          <p:cNvSpPr/>
          <p:nvPr/>
        </p:nvSpPr>
        <p:spPr>
          <a:xfrm>
            <a:off x="6156176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eský les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449" b="27244" l="41098" r="61364">
                        <a14:backgroundMark x1="47348" y1="21154" x2="47348" y2="21154"/>
                        <a14:backgroundMark x1="53409" y1="22756" x2="53409" y2="22756"/>
                        <a14:backgroundMark x1="44508" y1="12179" x2="44508" y2="12179"/>
                        <a14:backgroundMark x1="58523" y1="24359" x2="58523" y2="24359"/>
                        <a14:backgroundMark x1="56061" y1="25000" x2="56061" y2="2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8136904" cy="4803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3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76671"/>
            <a:ext cx="9900592" cy="7326438"/>
          </a:xfrm>
          <a:prstGeom prst="rect">
            <a:avLst/>
          </a:prstGeom>
        </p:spPr>
      </p:pic>
      <p:sp>
        <p:nvSpPr>
          <p:cNvPr id="4" name="Rovnoramenný trojúhelník 3">
            <a:hlinkClick r:id="rId4" action="ppaction://hlinksldjump"/>
          </p:cNvPr>
          <p:cNvSpPr/>
          <p:nvPr/>
        </p:nvSpPr>
        <p:spPr>
          <a:xfrm>
            <a:off x="179512" y="678632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Brdy</a:t>
            </a:r>
            <a:endParaRPr lang="cs-CZ" sz="2400" dirty="0"/>
          </a:p>
        </p:txBody>
      </p:sp>
      <p:sp>
        <p:nvSpPr>
          <p:cNvPr id="5" name="Rovnoramenný trojúhelník 4">
            <a:hlinkClick r:id="rId4" action="ppaction://hlinksldjump"/>
          </p:cNvPr>
          <p:cNvSpPr/>
          <p:nvPr/>
        </p:nvSpPr>
        <p:spPr>
          <a:xfrm>
            <a:off x="3707904" y="678632"/>
            <a:ext cx="3744416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Orlické hory</a:t>
            </a:r>
            <a:endParaRPr lang="cs-CZ" sz="2400" dirty="0"/>
          </a:p>
        </p:txBody>
      </p:sp>
      <p:sp>
        <p:nvSpPr>
          <p:cNvPr id="11" name="Rovnoramenný trojúhelník 10">
            <a:hlinkClick r:id="" action="ppaction://hlinkshowjump?jump=nextslide"/>
          </p:cNvPr>
          <p:cNvSpPr/>
          <p:nvPr/>
        </p:nvSpPr>
        <p:spPr>
          <a:xfrm>
            <a:off x="2123728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Šumava</a:t>
            </a:r>
            <a:endParaRPr lang="cs-CZ" sz="2400" dirty="0"/>
          </a:p>
        </p:txBody>
      </p:sp>
      <p:sp>
        <p:nvSpPr>
          <p:cNvPr id="12" name="Rovnoramenný trojúhelník 11">
            <a:hlinkClick r:id="rId4" action="ppaction://hlinksldjump"/>
          </p:cNvPr>
          <p:cNvSpPr/>
          <p:nvPr/>
        </p:nvSpPr>
        <p:spPr>
          <a:xfrm>
            <a:off x="6156176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eský les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9936" b="97436" l="7386" r="39394">
                        <a14:backgroundMark x1="27841" y1="67308" x2="27841" y2="67308"/>
                        <a14:backgroundMark x1="29356" y1="70192" x2="29356" y2="70192"/>
                        <a14:backgroundMark x1="31818" y1="75000" x2="31818" y2="75000"/>
                        <a14:backgroundMark x1="28598" y1="71795" x2="28598" y2="71795"/>
                        <a14:backgroundMark x1="26894" y1="70192" x2="26894" y2="70192"/>
                        <a14:backgroundMark x1="18561" y1="63462" x2="18561" y2="63462"/>
                        <a14:backgroundMark x1="36364" y1="86218" x2="36364" y2="86218"/>
                        <a14:backgroundMark x1="36932" y1="89103" x2="36932" y2="89103"/>
                        <a14:backgroundMark x1="36742" y1="83974" x2="36742" y2="95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62" y="2132856"/>
            <a:ext cx="7729122" cy="456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3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8" b="89862" l="2896" r="936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476671"/>
            <a:ext cx="9900592" cy="7326438"/>
          </a:xfrm>
          <a:prstGeom prst="rect">
            <a:avLst/>
          </a:prstGeom>
        </p:spPr>
      </p:pic>
      <p:sp>
        <p:nvSpPr>
          <p:cNvPr id="4" name="Rovnoramenný trojúhelník 3">
            <a:hlinkClick r:id="rId4" action="ppaction://hlinksldjump"/>
          </p:cNvPr>
          <p:cNvSpPr/>
          <p:nvPr/>
        </p:nvSpPr>
        <p:spPr>
          <a:xfrm>
            <a:off x="179512" y="678632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J</a:t>
            </a:r>
            <a:r>
              <a:rPr lang="cs-CZ" sz="2400" dirty="0" smtClean="0"/>
              <a:t>eseníky</a:t>
            </a:r>
            <a:endParaRPr lang="cs-CZ" sz="2400" dirty="0"/>
          </a:p>
        </p:txBody>
      </p:sp>
      <p:sp>
        <p:nvSpPr>
          <p:cNvPr id="5" name="Rovnoramenný trojúhelník 4">
            <a:hlinkClick r:id="rId5" action="ppaction://hlinksldjump"/>
          </p:cNvPr>
          <p:cNvSpPr/>
          <p:nvPr/>
        </p:nvSpPr>
        <p:spPr>
          <a:xfrm>
            <a:off x="3707904" y="678632"/>
            <a:ext cx="3744416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K</a:t>
            </a:r>
            <a:r>
              <a:rPr lang="cs-CZ" sz="2400" dirty="0" smtClean="0"/>
              <a:t>rušné hory</a:t>
            </a:r>
            <a:endParaRPr lang="cs-CZ" sz="2400" dirty="0"/>
          </a:p>
        </p:txBody>
      </p:sp>
      <p:sp>
        <p:nvSpPr>
          <p:cNvPr id="11" name="Rovnoramenný trojúhelník 10">
            <a:hlinkClick r:id="rId4" action="ppaction://hlinksldjump"/>
          </p:cNvPr>
          <p:cNvSpPr/>
          <p:nvPr/>
        </p:nvSpPr>
        <p:spPr>
          <a:xfrm>
            <a:off x="2123728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Šumava</a:t>
            </a:r>
            <a:endParaRPr lang="cs-CZ" sz="2400" dirty="0"/>
          </a:p>
        </p:txBody>
      </p:sp>
      <p:sp>
        <p:nvSpPr>
          <p:cNvPr id="12" name="Rovnoramenný trojúhelník 11">
            <a:hlinkClick r:id="rId4" action="ppaction://hlinksldjump"/>
          </p:cNvPr>
          <p:cNvSpPr/>
          <p:nvPr/>
        </p:nvSpPr>
        <p:spPr>
          <a:xfrm>
            <a:off x="6156176" y="116631"/>
            <a:ext cx="2880320" cy="72008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eský les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090" b="38462" l="379" r="32576">
                        <a14:backgroundMark x1="15530" y1="31731" x2="15530" y2="31731"/>
                        <a14:backgroundMark x1="23485" y1="25321" x2="23485" y2="25321"/>
                        <a14:backgroundMark x1="28409" y1="18590" x2="28409" y2="18590"/>
                        <a14:backgroundMark x1="29545" y1="16987" x2="29545" y2="16987"/>
                        <a14:backgroundMark x1="27083" y1="22115" x2="27083" y2="221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59" y="1368152"/>
            <a:ext cx="9102861" cy="53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3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96400" cy="70104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37626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To není ta správná odpověď,</a:t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smtClean="0">
                <a:solidFill>
                  <a:schemeClr val="tx1"/>
                </a:solidFill>
              </a:rPr>
              <a:t>zkus to znovu…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1524013" y="2708920"/>
            <a:ext cx="5688632" cy="3384376"/>
          </a:xfrm>
          <a:prstGeom prst="actionButtonBackPrevious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blipFill>
                <a:blip r:embed="rId2"/>
                <a:tile tx="0" ty="0" sx="100000" sy="100000" flip="none" algn="tl"/>
              </a:blipFill>
            </a:endParaRPr>
          </a:p>
        </p:txBody>
      </p:sp>
    </p:spTree>
    <p:extLst>
      <p:ext uri="{BB962C8B-B14F-4D97-AF65-F5344CB8AC3E}">
        <p14:creationId xmlns:p14="http://schemas.microsoft.com/office/powerpoint/2010/main" val="133875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9012" y="0"/>
            <a:ext cx="4765340" cy="2010552"/>
          </a:xfrm>
        </p:spPr>
        <p:txBody>
          <a:bodyPr>
            <a:normAutofit/>
          </a:bodyPr>
          <a:lstStyle/>
          <a:p>
            <a:r>
              <a:rPr lang="cs-CZ" sz="6600" dirty="0" smtClean="0"/>
              <a:t>JSI ŠIKULA!</a:t>
            </a:r>
            <a:endParaRPr lang="cs-CZ" sz="6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060848"/>
            <a:ext cx="4536504" cy="431307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A TEĎ MŮŽEŠ VYRAZIT NA HORY… </a:t>
            </a:r>
          </a:p>
          <a:p>
            <a:pPr marL="0" indent="0">
              <a:buNone/>
            </a:pPr>
            <a:endParaRPr lang="cs-CZ" sz="4400" dirty="0"/>
          </a:p>
        </p:txBody>
      </p:sp>
      <p:pic>
        <p:nvPicPr>
          <p:cNvPr id="1029" name="Picture 5" descr="C:\Users\ucitel\AppData\Local\Microsoft\Windows\Temporary Internet Files\Content.IE5\G0IKDUNK\MP9001851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1134"/>
            <a:ext cx="4299560" cy="629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313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17 – Český les</a:t>
            </a:r>
          </a:p>
          <a:p>
            <a:r>
              <a:rPr lang="cs-CZ" dirty="0"/>
              <a:t>Snímek </a:t>
            </a:r>
            <a:r>
              <a:rPr lang="cs-CZ" dirty="0" smtClean="0"/>
              <a:t>18 - Brdy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19 – Orlické hory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20 - Krkonoše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21 - Šumava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22 – Krušné hory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75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/>
              <a:t>Snímek 24 - Ilustrace </a:t>
            </a: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/>
          </a:p>
          <a:p>
            <a:r>
              <a:rPr lang="cs-CZ" sz="2400" dirty="0" smtClean="0"/>
              <a:t>Mapa ČR a pohoří – vlastní tvorba</a:t>
            </a:r>
            <a:endParaRPr lang="cs-CZ" sz="2400" dirty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71637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</TotalTime>
  <Words>277</Words>
  <Application>Microsoft Office PowerPoint</Application>
  <PresentationFormat>Předvádění na obrazovce (4:3)</PresentationFormat>
  <Paragraphs>68</Paragraphs>
  <Slides>26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Tok</vt:lpstr>
      <vt:lpstr>Prezentace aplikace PowerPoint</vt:lpstr>
      <vt:lpstr>Anotace:</vt:lpstr>
      <vt:lpstr>Česká republika</vt:lpstr>
      <vt:lpstr>KRKONOŠE</vt:lpstr>
      <vt:lpstr>ORLICKÉ HORY</vt:lpstr>
      <vt:lpstr>JESENÍKY</vt:lpstr>
      <vt:lpstr>MORAVSKOSLEZSKÉ BESKYDY</vt:lpstr>
      <vt:lpstr>BÍLÉ KARPATY</vt:lpstr>
      <vt:lpstr>NOVOHRADSKÉ HORY</vt:lpstr>
      <vt:lpstr>ŠUMAVA</vt:lpstr>
      <vt:lpstr>ČESKÝ LES</vt:lpstr>
      <vt:lpstr>KRUŠNÉ HORY</vt:lpstr>
      <vt:lpstr>LUŽICKÉ HORY</vt:lpstr>
      <vt:lpstr>JIZERSKÉ HORY</vt:lpstr>
      <vt:lpstr>BRDY</vt:lpstr>
      <vt:lpstr>Poznáš správné POHOŘÍ?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To není ta správná odpověď, zkus to znovu…</vt:lpstr>
      <vt:lpstr>JSI ŠIKULA!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01</dc:title>
  <dc:creator>ucitel</dc:creator>
  <cp:lastModifiedBy>jaja</cp:lastModifiedBy>
  <cp:revision>23</cp:revision>
  <dcterms:created xsi:type="dcterms:W3CDTF">2012-08-31T08:13:47Z</dcterms:created>
  <dcterms:modified xsi:type="dcterms:W3CDTF">2013-07-26T10:56:24Z</dcterms:modified>
</cp:coreProperties>
</file>