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56" r:id="rId4"/>
    <p:sldId id="266" r:id="rId5"/>
    <p:sldId id="257" r:id="rId6"/>
    <p:sldId id="261" r:id="rId7"/>
    <p:sldId id="258" r:id="rId8"/>
    <p:sldId id="259" r:id="rId9"/>
    <p:sldId id="260" r:id="rId10"/>
    <p:sldId id="265" r:id="rId11"/>
    <p:sldId id="267" r:id="rId12"/>
    <p:sldId id="264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5" autoAdjust="0"/>
    <p:restoredTop sz="94622" autoAdjust="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09E0F-C396-4EC9-8F26-C1658B731634}" type="datetimeFigureOut">
              <a:rPr lang="cs-CZ"/>
              <a:pPr>
                <a:defRPr/>
              </a:pPr>
              <a:t>14.10.2013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CB4AF-9828-4067-BE52-944741124E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0D747-FD1C-4E79-A39E-2FA0567BD8A4}" type="datetimeFigureOut">
              <a:rPr lang="cs-CZ"/>
              <a:pPr>
                <a:defRPr/>
              </a:pPr>
              <a:t>14.10.2013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65F09-9EF0-4290-8DD8-40068458B2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129C0-3043-412A-BC51-709C5CFFC735}" type="datetimeFigureOut">
              <a:rPr lang="cs-CZ"/>
              <a:pPr>
                <a:defRPr/>
              </a:pPr>
              <a:t>14.10.2013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21050-E474-4B31-B676-7776BD5DFD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05A64-CCCA-44B9-8E1B-BF613D0E12E8}" type="datetimeFigureOut">
              <a:rPr lang="cs-CZ"/>
              <a:pPr>
                <a:defRPr/>
              </a:pPr>
              <a:t>14.10.2013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820AF-F329-408A-9862-6FC2672C39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26684-B0BA-49CA-9BC6-A80D2B1F5087}" type="datetimeFigureOut">
              <a:rPr lang="cs-CZ"/>
              <a:pPr>
                <a:defRPr/>
              </a:pPr>
              <a:t>14.10.2013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5B473-E564-4C78-9FB2-CEF37678B0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8D793-2F67-4C03-ACE2-7659E2444719}" type="datetimeFigureOut">
              <a:rPr lang="cs-CZ"/>
              <a:pPr>
                <a:defRPr/>
              </a:pPr>
              <a:t>14.10.2013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7811E-F6F5-460A-80C9-F60C6D224A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CB9FF-E8C7-48F8-AF97-81D3792E9CA3}" type="datetimeFigureOut">
              <a:rPr lang="cs-CZ"/>
              <a:pPr>
                <a:defRPr/>
              </a:pPr>
              <a:t>14.10.2013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E456D-D33B-4C1B-ABB6-FE173E3304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D48FC-EC28-4881-9CAF-C046BFA71D27}" type="datetimeFigureOut">
              <a:rPr lang="cs-CZ"/>
              <a:pPr>
                <a:defRPr/>
              </a:pPr>
              <a:t>14.10.2013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D1803-2DC0-4EFD-ADD9-AC36F88545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F5C8D-586D-407F-A8A3-F41B006FA146}" type="datetimeFigureOut">
              <a:rPr lang="cs-CZ"/>
              <a:pPr>
                <a:defRPr/>
              </a:pPr>
              <a:t>14.10.2013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678E-11ED-4516-8377-06FF4B00D9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79520-C32A-4DF2-B89C-D24D68C2B724}" type="datetimeFigureOut">
              <a:rPr lang="cs-CZ"/>
              <a:pPr>
                <a:defRPr/>
              </a:pPr>
              <a:t>14.10.2013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25ADE-DD00-4A50-A9C5-88A57574B5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07798-15FE-4BF5-94D9-38E363711322}" type="datetimeFigureOut">
              <a:rPr lang="cs-CZ"/>
              <a:pPr>
                <a:defRPr/>
              </a:pPr>
              <a:t>14.10.2013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C1B0C-17E1-40B3-B6E2-1A691C3E7A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AEC7DA95-0471-4F7C-9E96-61082C3A75E3}" type="datetimeFigureOut">
              <a:rPr lang="cs-CZ"/>
              <a:pPr>
                <a:defRPr/>
              </a:pPr>
              <a:t>14.10.2013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F4823079-2554-4DE8-ACED-F9B88D8971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72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</p:sldLayoutIdLst>
  <p:txStyles>
    <p:titleStyle>
      <a:lvl1pPr algn="ctr" rtl="0" fontAlgn="base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5516563"/>
            <a:ext cx="5408613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27088" y="692150"/>
          <a:ext cx="7488237" cy="410368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488237"/>
              </a:tblGrid>
              <a:tr h="68394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Škola:           ZŠ </a:t>
                      </a:r>
                      <a:r>
                        <a:rPr lang="cs-CZ" sz="1800" dirty="0" err="1" smtClean="0"/>
                        <a:t>Hýskov</a:t>
                      </a:r>
                      <a:r>
                        <a:rPr lang="cs-CZ" sz="1800" dirty="0" smtClean="0"/>
                        <a:t>, Školní 112, </a:t>
                      </a:r>
                      <a:r>
                        <a:rPr lang="cs-CZ" sz="1800" dirty="0" err="1" smtClean="0"/>
                        <a:t>Hýskov</a:t>
                      </a:r>
                      <a:endParaRPr lang="cs-CZ" sz="1800" dirty="0"/>
                    </a:p>
                  </a:txBody>
                  <a:tcPr marL="91433" marR="91433" marT="45711" marB="45711" anchor="ctr"/>
                </a:tc>
              </a:tr>
              <a:tr h="68394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Autor:            Mgr. Jarmila Kolářová</a:t>
                      </a:r>
                      <a:endParaRPr lang="cs-CZ" sz="1800" dirty="0"/>
                    </a:p>
                  </a:txBody>
                  <a:tcPr marL="91433" marR="91433" marT="45711" marB="45711" anchor="ctr"/>
                </a:tc>
              </a:tr>
              <a:tr h="68394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Název:          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VY_32_INOVACE_1A_01_Houby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marL="91433" marR="91433" marT="45711" marB="45711" anchor="ctr"/>
                </a:tc>
              </a:tr>
              <a:tr h="68394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Téma:            Člověk a jeho svět</a:t>
                      </a:r>
                      <a:endParaRPr lang="cs-CZ" sz="1800" dirty="0"/>
                    </a:p>
                  </a:txBody>
                  <a:tcPr marL="91433" marR="91433" marT="45711" marB="45711" anchor="ctr"/>
                </a:tc>
              </a:tr>
              <a:tr h="68394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tvorby:          2.9.2012</a:t>
                      </a:r>
                      <a:endParaRPr lang="cs-CZ" sz="1800" dirty="0"/>
                    </a:p>
                  </a:txBody>
                  <a:tcPr marL="91433" marR="91433" marT="45711" marB="45711" anchor="ctr"/>
                </a:tc>
              </a:tr>
              <a:tr h="68394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Číslo projektu:         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CZ.1.07/1.4.00/21.2485</a:t>
                      </a:r>
                      <a:endParaRPr lang="cs-CZ" sz="1800" dirty="0"/>
                    </a:p>
                  </a:txBody>
                  <a:tcPr marL="91433" marR="91433" marT="45711" marB="45711" anchor="ctr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55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323850" y="1412875"/>
            <a:ext cx="8686800" cy="4970463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cs-CZ" smtClean="0">
                <a:solidFill>
                  <a:schemeClr val="tx1"/>
                </a:solidFill>
              </a:rPr>
              <a:t>Materiál je určený pro žáky 4. ročníku, pro výuku přírodovědy - tématu živé organizmy, podtématu houby</a:t>
            </a:r>
          </a:p>
          <a:p>
            <a:pPr>
              <a:spcBef>
                <a:spcPct val="0"/>
              </a:spcBef>
            </a:pPr>
            <a:r>
              <a:rPr lang="cs-CZ" smtClean="0">
                <a:solidFill>
                  <a:schemeClr val="tx1"/>
                </a:solidFill>
              </a:rPr>
              <a:t>Jedná se o prezentaci na interaktivní tabuli.</a:t>
            </a:r>
          </a:p>
          <a:p>
            <a:pPr>
              <a:spcBef>
                <a:spcPct val="0"/>
              </a:spcBef>
            </a:pPr>
            <a:r>
              <a:rPr lang="cs-CZ" smtClean="0">
                <a:solidFill>
                  <a:schemeClr val="tx1"/>
                </a:solidFill>
              </a:rPr>
              <a:t>Prezentace je určena pro doplnění výkladu nového učiva.</a:t>
            </a:r>
          </a:p>
          <a:p>
            <a:pPr>
              <a:spcBef>
                <a:spcPct val="0"/>
              </a:spcBef>
            </a:pPr>
            <a:r>
              <a:rPr lang="cs-CZ" smtClean="0">
                <a:solidFill>
                  <a:schemeClr val="tx1"/>
                </a:solidFill>
              </a:rPr>
              <a:t>Na snímku 3 - 9 je výklad látky.</a:t>
            </a:r>
          </a:p>
          <a:p>
            <a:pPr>
              <a:spcBef>
                <a:spcPct val="0"/>
              </a:spcBef>
            </a:pPr>
            <a:r>
              <a:rPr lang="cs-CZ" smtClean="0">
                <a:solidFill>
                  <a:schemeClr val="tx1"/>
                </a:solidFill>
              </a:rPr>
              <a:t>Na snímku 10 a 11 je opakování probrané látky pomocí doplňování a otázek. Správná odpověď se objeví po kliknutí na políčko se šipkou. Zpět na otázky se dostanete kliknutím na tlačítko v pravém dolním rohu.</a:t>
            </a:r>
          </a:p>
          <a:p>
            <a:pPr>
              <a:spcBef>
                <a:spcPct val="0"/>
              </a:spcBef>
            </a:pPr>
            <a:r>
              <a:rPr lang="cs-CZ" smtClean="0">
                <a:solidFill>
                  <a:schemeClr val="tx1"/>
                </a:solidFill>
              </a:rPr>
              <a:t>Pomůcky: interaktivní tabule, interaktivní pero</a:t>
            </a:r>
          </a:p>
          <a:p>
            <a:pPr>
              <a:spcBef>
                <a:spcPct val="0"/>
              </a:spcBef>
            </a:pPr>
            <a:r>
              <a:rPr lang="cs-CZ" smtClean="0">
                <a:solidFill>
                  <a:schemeClr val="tx1"/>
                </a:solidFill>
              </a:rPr>
              <a:t>Materiál je určen k interaktivní výuce.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772400" cy="23876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13800" dirty="0" smtClean="0"/>
              <a:t>HOUBY</a:t>
            </a:r>
            <a:endParaRPr lang="cs-CZ" sz="13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Vlastnosti hub</a:t>
            </a:r>
            <a:endParaRPr lang="cs-CZ" dirty="0"/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475"/>
            <a:ext cx="8229600" cy="3849688"/>
          </a:xfrm>
        </p:spPr>
        <p:txBody>
          <a:bodyPr/>
          <a:lstStyle/>
          <a:p>
            <a:r>
              <a:rPr lang="cs-CZ" sz="4000" smtClean="0">
                <a:solidFill>
                  <a:schemeClr val="tx1"/>
                </a:solidFill>
              </a:rPr>
              <a:t>Vyživují se ze zbytků těl rostlin a živočichů.</a:t>
            </a:r>
          </a:p>
          <a:p>
            <a:r>
              <a:rPr lang="cs-CZ" sz="4000" smtClean="0">
                <a:solidFill>
                  <a:schemeClr val="tx1"/>
                </a:solidFill>
              </a:rPr>
              <a:t>Jsou nezelené organizmy (neobsahují zeleň listovou).</a:t>
            </a:r>
          </a:p>
          <a:p>
            <a:endParaRPr lang="cs-CZ" smtClean="0"/>
          </a:p>
          <a:p>
            <a:endParaRPr lang="cs-CZ" smtClean="0"/>
          </a:p>
        </p:txBody>
      </p:sp>
      <p:sp>
        <p:nvSpPr>
          <p:cNvPr id="4" name="Zkosené hrany 3">
            <a:hlinkClick r:id="rId2" action="ppaction://hlinksldjump"/>
          </p:cNvPr>
          <p:cNvSpPr/>
          <p:nvPr/>
        </p:nvSpPr>
        <p:spPr>
          <a:xfrm>
            <a:off x="8748464" y="6495342"/>
            <a:ext cx="288032" cy="288032"/>
          </a:xfrm>
          <a:prstGeom prst="bevel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0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Stavba těla hub</a:t>
            </a:r>
            <a:endParaRPr lang="cs-CZ" dirty="0"/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152650"/>
            <a:ext cx="5400675" cy="438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27688" y="2222500"/>
            <a:ext cx="3197225" cy="424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kosené hrany 5">
            <a:hlinkClick r:id="rId4" action="ppaction://hlinksldjump"/>
          </p:cNvPr>
          <p:cNvSpPr/>
          <p:nvPr/>
        </p:nvSpPr>
        <p:spPr>
          <a:xfrm>
            <a:off x="8748464" y="6495342"/>
            <a:ext cx="288032" cy="288032"/>
          </a:xfrm>
          <a:prstGeom prst="bevel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600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Podle poživatelnosti pro člověka dělíme houby na:</a:t>
            </a:r>
            <a:endParaRPr lang="cs-CZ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>
          <a:xfrm>
            <a:off x="179388" y="2205038"/>
            <a:ext cx="8856662" cy="3921125"/>
          </a:xfrm>
        </p:spPr>
        <p:txBody>
          <a:bodyPr/>
          <a:lstStyle/>
          <a:p>
            <a:r>
              <a:rPr lang="cs-CZ" sz="6000" smtClean="0">
                <a:solidFill>
                  <a:srgbClr val="C00000"/>
                </a:solidFill>
              </a:rPr>
              <a:t>jedlé </a:t>
            </a:r>
            <a:r>
              <a:rPr lang="cs-CZ" sz="2800" smtClean="0">
                <a:solidFill>
                  <a:schemeClr val="tx1"/>
                </a:solidFill>
              </a:rPr>
              <a:t>(hřib smrkový,…)</a:t>
            </a:r>
          </a:p>
          <a:p>
            <a:r>
              <a:rPr lang="cs-CZ" sz="6000" smtClean="0">
                <a:solidFill>
                  <a:srgbClr val="C00000"/>
                </a:solidFill>
              </a:rPr>
              <a:t>nejedlé </a:t>
            </a:r>
            <a:r>
              <a:rPr lang="cs-CZ" sz="2800" smtClean="0">
                <a:solidFill>
                  <a:schemeClr val="tx1"/>
                </a:solidFill>
              </a:rPr>
              <a:t>(hřib žlučník, ...)</a:t>
            </a:r>
          </a:p>
          <a:p>
            <a:r>
              <a:rPr lang="cs-CZ" sz="6000" smtClean="0">
                <a:solidFill>
                  <a:srgbClr val="C00000"/>
                </a:solidFill>
              </a:rPr>
              <a:t>jedovaté </a:t>
            </a:r>
            <a:r>
              <a:rPr lang="cs-CZ" sz="2800" smtClean="0">
                <a:solidFill>
                  <a:schemeClr val="tx1"/>
                </a:solidFill>
              </a:rPr>
              <a:t>(mochomůrka červená, …)</a:t>
            </a:r>
          </a:p>
        </p:txBody>
      </p:sp>
      <p:sp>
        <p:nvSpPr>
          <p:cNvPr id="4" name="Zkosené hrany 3">
            <a:hlinkClick r:id="rId2" action="ppaction://hlinksldjump"/>
          </p:cNvPr>
          <p:cNvSpPr/>
          <p:nvPr/>
        </p:nvSpPr>
        <p:spPr>
          <a:xfrm>
            <a:off x="8748464" y="6495342"/>
            <a:ext cx="288032" cy="288032"/>
          </a:xfrm>
          <a:prstGeom prst="bevel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Hřib pravý</a:t>
            </a:r>
            <a:endParaRPr lang="cs-CZ" dirty="0"/>
          </a:p>
        </p:txBody>
      </p:sp>
      <p:pic>
        <p:nvPicPr>
          <p:cNvPr id="19458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20838" y="1600200"/>
            <a:ext cx="5902325" cy="4525963"/>
          </a:xfrm>
        </p:spPr>
      </p:pic>
      <p:sp>
        <p:nvSpPr>
          <p:cNvPr id="19459" name="TextovéPole 2"/>
          <p:cNvSpPr txBox="1">
            <a:spLocks noChangeArrowheads="1"/>
          </p:cNvSpPr>
          <p:nvPr/>
        </p:nvSpPr>
        <p:spPr bwMode="auto">
          <a:xfrm>
            <a:off x="6948488" y="115888"/>
            <a:ext cx="20875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000">
                <a:solidFill>
                  <a:srgbClr val="C00000"/>
                </a:solidFill>
                <a:latin typeface="Palatino Linotype" pitchFamily="18" charset="0"/>
              </a:rPr>
              <a:t>jedlá</a:t>
            </a:r>
          </a:p>
        </p:txBody>
      </p:sp>
      <p:sp>
        <p:nvSpPr>
          <p:cNvPr id="5" name="Zkosené hrany 4">
            <a:hlinkClick r:id="rId3" action="ppaction://hlinksldjump"/>
          </p:cNvPr>
          <p:cNvSpPr/>
          <p:nvPr/>
        </p:nvSpPr>
        <p:spPr>
          <a:xfrm>
            <a:off x="8748464" y="6495342"/>
            <a:ext cx="288032" cy="288032"/>
          </a:xfrm>
          <a:prstGeom prst="bevel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Muchomůrka červená</a:t>
            </a:r>
            <a:endParaRPr lang="cs-CZ" dirty="0"/>
          </a:p>
        </p:txBody>
      </p:sp>
      <p:pic>
        <p:nvPicPr>
          <p:cNvPr id="20482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20838" y="1600200"/>
            <a:ext cx="5902325" cy="4525963"/>
          </a:xfrm>
        </p:spPr>
      </p:pic>
      <p:sp>
        <p:nvSpPr>
          <p:cNvPr id="20483" name="TextovéPole 4"/>
          <p:cNvSpPr txBox="1">
            <a:spLocks noChangeArrowheads="1"/>
          </p:cNvSpPr>
          <p:nvPr/>
        </p:nvSpPr>
        <p:spPr bwMode="auto">
          <a:xfrm>
            <a:off x="6948488" y="115888"/>
            <a:ext cx="20875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000">
                <a:solidFill>
                  <a:srgbClr val="C00000"/>
                </a:solidFill>
                <a:latin typeface="Palatino Linotype" pitchFamily="18" charset="0"/>
              </a:rPr>
              <a:t>jedovatá</a:t>
            </a:r>
          </a:p>
        </p:txBody>
      </p:sp>
      <p:sp>
        <p:nvSpPr>
          <p:cNvPr id="6" name="Zkosené hrany 5">
            <a:hlinkClick r:id="rId3" action="ppaction://hlinksldjump"/>
          </p:cNvPr>
          <p:cNvSpPr/>
          <p:nvPr/>
        </p:nvSpPr>
        <p:spPr>
          <a:xfrm>
            <a:off x="8748464" y="6495342"/>
            <a:ext cx="288032" cy="288032"/>
          </a:xfrm>
          <a:prstGeom prst="bevel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Muchomůrka zelená</a:t>
            </a:r>
            <a:endParaRPr lang="cs-CZ" dirty="0"/>
          </a:p>
        </p:txBody>
      </p:sp>
      <p:pic>
        <p:nvPicPr>
          <p:cNvPr id="21506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35275" y="1601788"/>
            <a:ext cx="3473450" cy="4522787"/>
          </a:xfrm>
        </p:spPr>
      </p:pic>
      <p:sp>
        <p:nvSpPr>
          <p:cNvPr id="21507" name="TextovéPole 4"/>
          <p:cNvSpPr txBox="1">
            <a:spLocks noChangeArrowheads="1"/>
          </p:cNvSpPr>
          <p:nvPr/>
        </p:nvSpPr>
        <p:spPr bwMode="auto">
          <a:xfrm>
            <a:off x="6948488" y="115888"/>
            <a:ext cx="20875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000">
                <a:solidFill>
                  <a:srgbClr val="C00000"/>
                </a:solidFill>
                <a:latin typeface="Palatino Linotype" pitchFamily="18" charset="0"/>
              </a:rPr>
              <a:t>jedovatá</a:t>
            </a:r>
          </a:p>
        </p:txBody>
      </p:sp>
      <p:sp>
        <p:nvSpPr>
          <p:cNvPr id="6" name="Zkosené hrany 5">
            <a:hlinkClick r:id="rId3" action="ppaction://hlinksldjump"/>
          </p:cNvPr>
          <p:cNvSpPr/>
          <p:nvPr/>
        </p:nvSpPr>
        <p:spPr>
          <a:xfrm>
            <a:off x="8748464" y="6495342"/>
            <a:ext cx="288032" cy="288032"/>
          </a:xfrm>
          <a:prstGeom prst="bevel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5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Dokážeš odpovědět?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5761038"/>
          </a:xfrm>
        </p:spPr>
        <p:txBody>
          <a:bodyPr>
            <a:normAutofit/>
          </a:bodyPr>
          <a:lstStyle/>
          <a:p>
            <a:r>
              <a:rPr lang="cs-CZ" sz="3200" smtClean="0">
                <a:solidFill>
                  <a:schemeClr val="tx1"/>
                </a:solidFill>
              </a:rPr>
              <a:t>1/ Čím se živ</a:t>
            </a:r>
            <a:r>
              <a:rPr lang="cs-CZ" sz="3200" smtClean="0">
                <a:solidFill>
                  <a:schemeClr val="tx1"/>
                </a:solidFill>
                <a:latin typeface="Arial" charset="0"/>
              </a:rPr>
              <a:t>í</a:t>
            </a:r>
            <a:r>
              <a:rPr lang="cs-CZ" sz="3200" smtClean="0">
                <a:solidFill>
                  <a:schemeClr val="tx1"/>
                </a:solidFill>
              </a:rPr>
              <a:t> houby?</a:t>
            </a:r>
          </a:p>
          <a:p>
            <a:r>
              <a:rPr lang="cs-CZ" sz="3200" smtClean="0">
                <a:solidFill>
                  <a:schemeClr val="tx1"/>
                </a:solidFill>
              </a:rPr>
              <a:t>2/ Popiš stavbu těla houby:</a:t>
            </a:r>
          </a:p>
          <a:p>
            <a:pPr>
              <a:buFont typeface="Arial" charset="0"/>
              <a:buNone/>
            </a:pPr>
            <a:endParaRPr lang="cs-CZ" smtClean="0">
              <a:solidFill>
                <a:schemeClr val="tx1"/>
              </a:solidFill>
            </a:endParaRPr>
          </a:p>
          <a:p>
            <a:pPr>
              <a:buFont typeface="Arial" charset="0"/>
              <a:buNone/>
            </a:pPr>
            <a:endParaRPr lang="cs-CZ" smtClean="0">
              <a:solidFill>
                <a:schemeClr val="tx1"/>
              </a:solidFill>
            </a:endParaRPr>
          </a:p>
          <a:p>
            <a:pPr>
              <a:buFont typeface="Arial" charset="0"/>
              <a:buNone/>
            </a:pPr>
            <a:endParaRPr lang="cs-CZ" smtClean="0">
              <a:solidFill>
                <a:schemeClr val="tx1"/>
              </a:solidFill>
            </a:endParaRPr>
          </a:p>
          <a:p>
            <a:pPr>
              <a:buFont typeface="Arial" charset="0"/>
              <a:buNone/>
            </a:pPr>
            <a:endParaRPr lang="cs-CZ" smtClean="0">
              <a:solidFill>
                <a:schemeClr val="tx1"/>
              </a:solidFill>
            </a:endParaRPr>
          </a:p>
          <a:p>
            <a:pPr>
              <a:buFont typeface="Arial" charset="0"/>
              <a:buNone/>
            </a:pPr>
            <a:endParaRPr lang="cs-CZ" smtClean="0">
              <a:solidFill>
                <a:schemeClr val="tx1"/>
              </a:solidFill>
            </a:endParaRPr>
          </a:p>
          <a:p>
            <a:pPr>
              <a:buFont typeface="Arial" charset="0"/>
              <a:buNone/>
            </a:pPr>
            <a:endParaRPr lang="cs-CZ" smtClean="0">
              <a:solidFill>
                <a:schemeClr val="tx1"/>
              </a:solidFill>
            </a:endParaRPr>
          </a:p>
          <a:p>
            <a:pPr>
              <a:buFont typeface="Arial" charset="0"/>
              <a:buNone/>
            </a:pPr>
            <a:endParaRPr lang="cs-CZ" smtClean="0">
              <a:solidFill>
                <a:schemeClr val="tx1"/>
              </a:solidFill>
            </a:endParaRPr>
          </a:p>
          <a:p>
            <a:pPr>
              <a:buFont typeface="Arial" charset="0"/>
              <a:buNone/>
            </a:pPr>
            <a:endParaRPr lang="cs-CZ" smtClean="0">
              <a:solidFill>
                <a:schemeClr val="tx1"/>
              </a:solidFill>
            </a:endParaRPr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5600" y="2297113"/>
            <a:ext cx="3313113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2419350"/>
            <a:ext cx="5111750" cy="420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Šipka doprava 4">
            <a:hlinkClick r:id="rId4" action="ppaction://hlinksldjump"/>
          </p:cNvPr>
          <p:cNvSpPr/>
          <p:nvPr/>
        </p:nvSpPr>
        <p:spPr>
          <a:xfrm>
            <a:off x="5436096" y="1340768"/>
            <a:ext cx="792088" cy="36004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Šipka doprava 7">
            <a:hlinkClick r:id="rId5" action="ppaction://hlinksldjump"/>
          </p:cNvPr>
          <p:cNvSpPr/>
          <p:nvPr/>
        </p:nvSpPr>
        <p:spPr>
          <a:xfrm>
            <a:off x="6380584" y="1937358"/>
            <a:ext cx="792088" cy="36004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575"/>
            <a:ext cx="8229600" cy="406558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solidFill>
                  <a:schemeClr val="tx1"/>
                </a:solidFill>
              </a:rPr>
              <a:t>3/ Na jaké tři skupiny dělíme houby podle poživatelnosti</a:t>
            </a:r>
            <a:r>
              <a:rPr lang="cs-CZ" sz="3200" dirty="0" smtClean="0">
                <a:solidFill>
                  <a:schemeClr val="tx1"/>
                </a:solidFill>
              </a:rPr>
              <a:t>?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>
              <a:solidFill>
                <a:schemeClr val="tx1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solidFill>
                  <a:schemeClr val="tx1"/>
                </a:solidFill>
              </a:rPr>
              <a:t>4/ Ke každé skupině vyjmenuj jednoho zástupce.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Dokážeš odpovědět?</a:t>
            </a:r>
            <a:endParaRPr lang="cs-CZ" dirty="0"/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5436096" y="2636912"/>
            <a:ext cx="792088" cy="36004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3059832" y="4365104"/>
            <a:ext cx="792088" cy="36004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>POUŽITÉ ZDROJE</a:t>
            </a: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smtClean="0"/>
              <a:t>MGR.VĚRA ŠTIKOVÁ. </a:t>
            </a:r>
            <a:r>
              <a:rPr lang="cs-CZ" sz="2000" i="1" smtClean="0"/>
              <a:t>Člověk a jeho svět</a:t>
            </a:r>
            <a:r>
              <a:rPr lang="cs-CZ" sz="2000" smtClean="0"/>
              <a:t>: </a:t>
            </a:r>
            <a:r>
              <a:rPr lang="cs-CZ" sz="2000" i="1" smtClean="0"/>
              <a:t>Přírodověda pro 4.ročník</a:t>
            </a:r>
            <a:r>
              <a:rPr lang="cs-CZ" sz="2000" smtClean="0"/>
              <a:t>. třetí vydání. Nový Malín: NOVÁ ŠKOLA,s.r.o., 2011. ISBN 978-80-7289-297-6. </a:t>
            </a:r>
          </a:p>
          <a:p>
            <a:r>
              <a:rPr lang="cs-CZ" sz="2000" smtClean="0"/>
              <a:t>Obrázky jsou použité ze zakoupeného CD PRVOUKA, rok.v,.2011, Mediadida s.r.o.; společností je udělen písemný souhlas s využitím do projektu OPVK</a:t>
            </a:r>
          </a:p>
          <a:p>
            <a:r>
              <a:rPr lang="cs-CZ" sz="2000" smtClean="0"/>
              <a:t>Obrázek stavby těla: vlastní tvorba</a:t>
            </a:r>
          </a:p>
          <a:p>
            <a:endParaRPr lang="cs-CZ" sz="20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Vlastní 2">
      <a:dk1>
        <a:sysClr val="windowText" lastClr="000000"/>
      </a:dk1>
      <a:lt1>
        <a:srgbClr val="FFE6CB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41</TotalTime>
  <Words>228</Words>
  <Application>Microsoft Office PowerPoint</Application>
  <PresentationFormat>On-screen Show (4:3)</PresentationFormat>
  <Paragraphs>46</Paragraphs>
  <Slides>12</Slides>
  <Notes>0</Notes>
  <HiddenSlides>3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20" baseType="lpstr">
      <vt:lpstr>Palatino Linotype</vt:lpstr>
      <vt:lpstr>Arial</vt:lpstr>
      <vt:lpstr>Century Gothic</vt:lpstr>
      <vt:lpstr>Courier New</vt:lpstr>
      <vt:lpstr>Calibri</vt:lpstr>
      <vt:lpstr>Franklin Gothic Book</vt:lpstr>
      <vt:lpstr>Exekutivní</vt:lpstr>
      <vt:lpstr>Exekutivní</vt:lpstr>
      <vt:lpstr>Snímek 1</vt:lpstr>
      <vt:lpstr>Anotace:</vt:lpstr>
      <vt:lpstr>HOUBY</vt:lpstr>
      <vt:lpstr>Vlastnosti hub</vt:lpstr>
      <vt:lpstr>Stavba těla hub</vt:lpstr>
      <vt:lpstr>Podle poživatelnosti pro člověka dělíme houby na:</vt:lpstr>
      <vt:lpstr>Hřib pravý</vt:lpstr>
      <vt:lpstr>Muchomůrka červená</vt:lpstr>
      <vt:lpstr>Muchomůrka zelená</vt:lpstr>
      <vt:lpstr>Dokážeš odpovědět?</vt:lpstr>
      <vt:lpstr>Dokážeš odpovědět?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Jája</dc:creator>
  <cp:lastModifiedBy>DUM</cp:lastModifiedBy>
  <cp:revision>16</cp:revision>
  <dcterms:created xsi:type="dcterms:W3CDTF">2013-04-17T18:46:32Z</dcterms:created>
  <dcterms:modified xsi:type="dcterms:W3CDTF">2013-10-14T16:46:17Z</dcterms:modified>
</cp:coreProperties>
</file>