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handoutMasterIdLst>
    <p:handoutMasterId r:id="rId26"/>
  </p:handoutMasterIdLst>
  <p:sldIdLst>
    <p:sldId id="258" r:id="rId2"/>
    <p:sldId id="259" r:id="rId3"/>
    <p:sldId id="260" r:id="rId4"/>
    <p:sldId id="261" r:id="rId5"/>
    <p:sldId id="283" r:id="rId6"/>
    <p:sldId id="284" r:id="rId7"/>
    <p:sldId id="285" r:id="rId8"/>
    <p:sldId id="298" r:id="rId9"/>
    <p:sldId id="286" r:id="rId10"/>
    <p:sldId id="287" r:id="rId11"/>
    <p:sldId id="288" r:id="rId12"/>
    <p:sldId id="296" r:id="rId13"/>
    <p:sldId id="289" r:id="rId14"/>
    <p:sldId id="292" r:id="rId15"/>
    <p:sldId id="290" r:id="rId16"/>
    <p:sldId id="293" r:id="rId17"/>
    <p:sldId id="291" r:id="rId18"/>
    <p:sldId id="294" r:id="rId19"/>
    <p:sldId id="295" r:id="rId20"/>
    <p:sldId id="297" r:id="rId21"/>
    <p:sldId id="279" r:id="rId22"/>
    <p:sldId id="280" r:id="rId23"/>
    <p:sldId id="281" r:id="rId24"/>
    <p:sldId id="282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80" autoAdjust="0"/>
    <p:restoredTop sz="94660"/>
  </p:normalViewPr>
  <p:slideViewPr>
    <p:cSldViewPr>
      <p:cViewPr varScale="1">
        <p:scale>
          <a:sx n="44" d="100"/>
          <a:sy n="44" d="100"/>
        </p:scale>
        <p:origin x="-9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EDC5785-0213-4B82-A4D5-C2BA4A6DDF4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F453E8F-7CE9-41C5-868B-55B49F313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4A988-5914-4FA5-93BB-923DFAC8DDB9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A1B9-80A2-4F13-8224-BCF4241AB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C2C25-377E-4472-B0FC-4FC6372F40B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75157-FF41-4147-8203-7AB8EE895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71038-CE2E-4D66-8C24-FDBA89C3C03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D67E5-53CE-4B73-B472-FB2203EC0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225A0-9023-418E-8BB0-02A5C8DEF7E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3B3FE-C0A5-47C7-BF83-5213809F6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BFC79-E2FD-46A4-AE8D-63369100036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2AB66-52CE-421F-B475-2B6AD97FB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3C162-43C8-4925-9040-FCC5365022F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3561-8ADC-4681-9EA3-B59085A2C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E44DA-55AD-4337-B9A1-09F7F2D3655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1996A-775C-40CD-9704-BE4BB41ECE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F4772-CB1D-4395-86E4-8CDF4B7985E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6F949-DB6B-4AE0-AE79-0ADAB10E1D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E1ACC-8C90-48B0-8AB3-BB3C15F8CB4B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B15269-35BF-439D-BECB-821D53D852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7B6CC-1C04-4916-9BFF-AFB27FB25739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B9A04-5CCA-4029-96DC-28464042B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A0FA3-581F-4C43-8392-4DB014ECDD9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B2806-A712-4C04-8E10-0FE960E01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19C4EB-C0CE-4927-9A9D-B93AC97182C4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D1BB87-BED5-4C87-9C2D-072344BBE5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5" r:id="rId2"/>
    <p:sldLayoutId id="2147483757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58" r:id="rId9"/>
    <p:sldLayoutId id="2147483749" r:id="rId10"/>
    <p:sldLayoutId id="214748374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DE6C36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DE6C36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F9B63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0.png"/><Relationship Id="rId7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slide" Target="slide2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" Target="slide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7" Type="http://schemas.openxmlformats.org/officeDocument/2006/relationships/image" Target="../media/image7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" Target="slide2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" Target="slide21.xml"/><Relationship Id="rId7" Type="http://schemas.openxmlformats.org/officeDocument/2006/relationships/image" Target="../media/image6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2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/>
        </p:nvGraphicFramePr>
        <p:xfrm>
          <a:off x="827088" y="692150"/>
          <a:ext cx="7488237" cy="4105275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Franklin Gothic Book" pitchFamily="34" charset="0"/>
                        </a:rPr>
                        <a:t>:          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  <a:latin typeface="+mj-lt"/>
                        </a:rPr>
                        <a:t>VY_32_INOVACE_1A_02_Třídění odpadu</a:t>
                      </a:r>
                      <a:endParaRPr lang="cs-CZ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Franklin Gothic Book" pitchFamily="34" charset="0"/>
                        </a:rPr>
                        <a:t>:           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Člověk a jeho svět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30.8.2012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Materiál je určený pro žáky 1.- 5. ročníku, předmět prvouka a přírodověda – téma třídění odpadu.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Jedná se o prezentaci na interaktivní tabuli nebo na samostatných počítačích.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Prezentace je určena pro opakování učiva.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Na snímku 4  je zopakování a připomenutí si probrané látky.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Na snímku 5 - 20  je opakování probrané látky pomocí přiřazení do správné popelnice, po správné odpovědi se žák dostane na další snímek, po špatné musí pokus opakovat.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Pomůcky: interaktivní tabule, interaktivní pero.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cs-CZ" smtClean="0"/>
              <a:t>Materiál je určen k interaktivní výuce.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Třídění odpadu</a:t>
            </a:r>
            <a:endParaRPr lang="cs-CZ" dirty="0"/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539750" y="620713"/>
            <a:ext cx="8064500" cy="720725"/>
          </a:xfrm>
        </p:spPr>
        <p:txBody>
          <a:bodyPr/>
          <a:lstStyle/>
          <a:p>
            <a:pPr marL="44450" indent="0" algn="ctr">
              <a:buFont typeface="Wingdings 2" pitchFamily="18" charset="2"/>
              <a:buNone/>
            </a:pPr>
            <a:r>
              <a:rPr lang="cs-CZ" sz="3200" b="1" smtClean="0"/>
              <a:t>Kam správně patří odpad?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95288" y="1557338"/>
            <a:ext cx="2808287" cy="51847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fontAlgn="auto">
              <a:buFont typeface="Georgia" pitchFamily="18" charset="0"/>
              <a:buNone/>
              <a:defRPr/>
            </a:pPr>
            <a:r>
              <a:rPr lang="cs-CZ" sz="4800" b="1" dirty="0" smtClean="0">
                <a:solidFill>
                  <a:srgbClr val="00B0F0"/>
                </a:solidFill>
              </a:rPr>
              <a:t>PAPÍR</a:t>
            </a:r>
          </a:p>
          <a:p>
            <a:pPr fontAlgn="auto">
              <a:defRPr/>
            </a:pPr>
            <a:r>
              <a:rPr lang="cs-CZ" sz="2600" dirty="0" smtClean="0"/>
              <a:t>Krabice, karton, lepenka</a:t>
            </a:r>
          </a:p>
          <a:p>
            <a:pPr fontAlgn="auto">
              <a:defRPr/>
            </a:pPr>
            <a:r>
              <a:rPr lang="cs-CZ" sz="2600" dirty="0" smtClean="0"/>
              <a:t>Noviny, časopisy, reklamní letáky</a:t>
            </a:r>
          </a:p>
          <a:p>
            <a:pPr fontAlgn="auto">
              <a:defRPr/>
            </a:pPr>
            <a:r>
              <a:rPr lang="cs-CZ" sz="2600" dirty="0" smtClean="0"/>
              <a:t>Obálky i s okénkem</a:t>
            </a:r>
          </a:p>
          <a:p>
            <a:pPr fontAlgn="auto">
              <a:defRPr/>
            </a:pPr>
            <a:r>
              <a:rPr lang="cs-CZ" sz="2600" dirty="0" smtClean="0"/>
              <a:t>Kancelářský papír a sešity</a:t>
            </a:r>
          </a:p>
          <a:p>
            <a:pPr lvl="1" fontAlgn="auto">
              <a:buFontTx/>
              <a:buNone/>
              <a:defRPr/>
            </a:pPr>
            <a:endParaRPr lang="cs-CZ" dirty="0" smtClean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203575" y="1593850"/>
            <a:ext cx="2808288" cy="51847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fontAlgn="auto">
              <a:buFont typeface="Georgia" pitchFamily="18" charset="0"/>
              <a:buNone/>
              <a:defRPr/>
            </a:pPr>
            <a:r>
              <a:rPr lang="cs-CZ" sz="4800" b="1" dirty="0" smtClean="0">
                <a:solidFill>
                  <a:srgbClr val="FFFF00"/>
                </a:solidFill>
              </a:rPr>
              <a:t>PLAST</a:t>
            </a:r>
          </a:p>
          <a:p>
            <a:pPr fontAlgn="auto">
              <a:defRPr/>
            </a:pPr>
            <a:r>
              <a:rPr lang="cs-CZ" sz="2600" dirty="0" smtClean="0"/>
              <a:t>Lahve, PET lahve</a:t>
            </a:r>
          </a:p>
          <a:p>
            <a:pPr fontAlgn="auto">
              <a:defRPr/>
            </a:pPr>
            <a:r>
              <a:rPr lang="cs-CZ" sz="2600" dirty="0" smtClean="0"/>
              <a:t>Igelitové tašky, sáčky a fólie</a:t>
            </a:r>
          </a:p>
          <a:p>
            <a:pPr fontAlgn="auto">
              <a:defRPr/>
            </a:pPr>
            <a:r>
              <a:rPr lang="cs-CZ" sz="2600" dirty="0" smtClean="0"/>
              <a:t>Plastové nádoby</a:t>
            </a:r>
          </a:p>
          <a:p>
            <a:pPr fontAlgn="auto">
              <a:defRPr/>
            </a:pPr>
            <a:r>
              <a:rPr lang="cs-CZ" sz="2600" dirty="0" smtClean="0"/>
              <a:t>Kelímky, krabičky a výrobky z plastů</a:t>
            </a:r>
          </a:p>
          <a:p>
            <a:pPr lvl="1" fontAlgn="auto">
              <a:buFontTx/>
              <a:buNone/>
              <a:defRPr/>
            </a:pPr>
            <a:endParaRPr lang="cs-CZ" dirty="0" smtClean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6011863" y="1592263"/>
            <a:ext cx="2808287" cy="51847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fontAlgn="auto">
              <a:buFont typeface="Georgia" pitchFamily="18" charset="0"/>
              <a:buNone/>
              <a:defRPr/>
            </a:pPr>
            <a:r>
              <a:rPr lang="cs-CZ" sz="4800" b="1" dirty="0" smtClean="0">
                <a:solidFill>
                  <a:srgbClr val="00B050"/>
                </a:solidFill>
              </a:rPr>
              <a:t>SKLO</a:t>
            </a:r>
          </a:p>
          <a:p>
            <a:pPr fontAlgn="auto">
              <a:defRPr/>
            </a:pPr>
            <a:r>
              <a:rPr lang="cs-CZ" sz="2600" dirty="0" smtClean="0"/>
              <a:t>Skleněné lahve od nápojů</a:t>
            </a:r>
          </a:p>
          <a:p>
            <a:pPr fontAlgn="auto">
              <a:defRPr/>
            </a:pPr>
            <a:r>
              <a:rPr lang="cs-CZ" sz="2600" dirty="0" smtClean="0"/>
              <a:t>Skleněné nádoby</a:t>
            </a:r>
          </a:p>
          <a:p>
            <a:pPr fontAlgn="auto">
              <a:defRPr/>
            </a:pPr>
            <a:r>
              <a:rPr lang="cs-CZ" sz="2600" dirty="0" smtClean="0"/>
              <a:t>Tabulové sklo</a:t>
            </a:r>
          </a:p>
          <a:p>
            <a:pPr lvl="1" fontAlgn="auto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9" descr="C:\Users\jaja\AppData\Local\Microsoft\Windows\Temporary Internet Files\Content.IE5\7PE1KNI5\MC9002979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7850" y="1655763"/>
            <a:ext cx="3198813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5" name="Nadpis 1"/>
          <p:cNvSpPr>
            <a:spLocks noGrp="1"/>
          </p:cNvSpPr>
          <p:nvPr>
            <p:ph type="title"/>
          </p:nvPr>
        </p:nvSpPr>
        <p:spPr>
          <a:xfrm>
            <a:off x="468313" y="1546225"/>
            <a:ext cx="8229600" cy="1143000"/>
          </a:xfrm>
        </p:spPr>
        <p:txBody>
          <a:bodyPr/>
          <a:lstStyle/>
          <a:p>
            <a:r>
              <a:rPr lang="cs-CZ" sz="11500" smtClean="0"/>
              <a:t>noviny</a:t>
            </a:r>
            <a:endParaRPr lang="cs-CZ" sz="9600" smtClean="0"/>
          </a:p>
        </p:txBody>
      </p:sp>
      <p:pic>
        <p:nvPicPr>
          <p:cNvPr id="18436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 descr="C:\Users\jaja\AppData\Local\Microsoft\Windows\Temporary Internet Files\Content.IE5\ST9GFR7G\MC9003470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51663" y="1484313"/>
            <a:ext cx="2097087" cy="258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1975" y="1125538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0700" dirty="0" smtClean="0"/>
              <a:t>kelímek</a:t>
            </a:r>
            <a:r>
              <a:rPr lang="cs-CZ" dirty="0" smtClean="0"/>
              <a:t> od jogurtu</a:t>
            </a:r>
            <a:endParaRPr lang="cs-CZ" dirty="0"/>
          </a:p>
        </p:txBody>
      </p:sp>
      <p:pic>
        <p:nvPicPr>
          <p:cNvPr id="19460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7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Users\jaja\AppData\Local\Microsoft\Windows\Temporary Internet Files\Content.IE5\BE5YNGL7\MC90044179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0600" y="1484313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3" descr="C:\Users\jaja\AppData\Local\Microsoft\Windows\Temporary Internet Files\Content.IE5\ST9GFR7G\MC90044174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8813" y="129222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4" name="Nadpis 1"/>
          <p:cNvSpPr>
            <a:spLocks noGrp="1"/>
          </p:cNvSpPr>
          <p:nvPr>
            <p:ph type="title"/>
          </p:nvPr>
        </p:nvSpPr>
        <p:spPr>
          <a:xfrm>
            <a:off x="-387350" y="912813"/>
            <a:ext cx="8229600" cy="1143000"/>
          </a:xfrm>
        </p:spPr>
        <p:txBody>
          <a:bodyPr/>
          <a:lstStyle/>
          <a:p>
            <a:pPr algn="ctr"/>
            <a:r>
              <a:rPr lang="cs-CZ" sz="8000" smtClean="0"/>
              <a:t>skleněná</a:t>
            </a:r>
            <a:r>
              <a:rPr lang="cs-CZ" sz="9600" smtClean="0"/>
              <a:t> láhev</a:t>
            </a:r>
          </a:p>
        </p:txBody>
      </p:sp>
      <p:pic>
        <p:nvPicPr>
          <p:cNvPr id="20485" name="Picture 3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3" descr="C:\Users\jaja\AppData\Local\Microsoft\Windows\Temporary Internet Files\Content.IE5\ST9GFR7G\MC9001924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8038" y="333375"/>
            <a:ext cx="2911475" cy="356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913" y="993775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800" dirty="0" smtClean="0"/>
              <a:t>zrcadlo</a:t>
            </a:r>
            <a:endParaRPr lang="cs-CZ" dirty="0"/>
          </a:p>
        </p:txBody>
      </p:sp>
      <p:pic>
        <p:nvPicPr>
          <p:cNvPr id="21508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5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jaja\AppData\Local\Microsoft\Windows\Temporary Internet Files\Content.IE5\7PE1KNI5\MC9004154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70488" y="765175"/>
            <a:ext cx="3411537" cy="250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3050" y="1125538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800" dirty="0" smtClean="0"/>
              <a:t>sešit</a:t>
            </a:r>
            <a:endParaRPr lang="cs-CZ" dirty="0"/>
          </a:p>
        </p:txBody>
      </p:sp>
      <p:pic>
        <p:nvPicPr>
          <p:cNvPr id="22532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C:\Users\jaja\AppData\Local\Microsoft\Windows\Temporary Internet Files\Content.IE5\TBY1IBRO\MP90032111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052513"/>
            <a:ext cx="1970087" cy="276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5" name="Nadpis 1"/>
          <p:cNvSpPr>
            <a:spLocks noGrp="1"/>
          </p:cNvSpPr>
          <p:nvPr>
            <p:ph type="title"/>
          </p:nvPr>
        </p:nvSpPr>
        <p:spPr>
          <a:xfrm>
            <a:off x="514350" y="1125538"/>
            <a:ext cx="8229600" cy="1143000"/>
          </a:xfrm>
        </p:spPr>
        <p:txBody>
          <a:bodyPr/>
          <a:lstStyle/>
          <a:p>
            <a:r>
              <a:rPr lang="cs-CZ" sz="8000" smtClean="0"/>
              <a:t>PET láhev</a:t>
            </a:r>
          </a:p>
        </p:txBody>
      </p:sp>
      <p:pic>
        <p:nvPicPr>
          <p:cNvPr id="23556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7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C:\Users\jaja\AppData\Local\Microsoft\Windows\Temporary Internet Files\Content.IE5\BE5YNGL7\MP90043102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7850" y="1052513"/>
            <a:ext cx="2427288" cy="277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79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smtClean="0"/>
              <a:t>skleněné akvárium</a:t>
            </a:r>
          </a:p>
        </p:txBody>
      </p:sp>
      <p:pic>
        <p:nvPicPr>
          <p:cNvPr id="24580" name="Picture 3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C:\Users\jaja\AppData\Local\Microsoft\Windows\Temporary Internet Files\Content.IE5\TBY1IBRO\MP9004304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981075"/>
            <a:ext cx="2708275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3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sz="6000" smtClean="0"/>
              <a:t>porcelánový talíř</a:t>
            </a:r>
          </a:p>
        </p:txBody>
      </p:sp>
      <p:pic>
        <p:nvPicPr>
          <p:cNvPr id="25604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5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C:\Users\jaja\AppData\Local\Microsoft\Windows\Temporary Internet Files\Content.IE5\TBY1IBRO\MC9003711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1052513"/>
            <a:ext cx="2547938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7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sz="6600" smtClean="0"/>
              <a:t>igelitová taška</a:t>
            </a:r>
          </a:p>
        </p:txBody>
      </p:sp>
      <p:pic>
        <p:nvPicPr>
          <p:cNvPr id="26628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7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3" descr="C:\Users\jaja\AppData\Local\Microsoft\Windows\Temporary Internet Files\Content.IE5\7PE1KNI5\MP90032109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10125" y="1052513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1" name="Nadpis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/>
          <a:lstStyle/>
          <a:p>
            <a:r>
              <a:rPr lang="cs-CZ" sz="11500" smtClean="0"/>
              <a:t>obvaz</a:t>
            </a:r>
          </a:p>
        </p:txBody>
      </p:sp>
      <p:pic>
        <p:nvPicPr>
          <p:cNvPr id="27652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5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Users\jaja\AppData\Local\Microsoft\Windows\Temporary Internet Files\Content.IE5\7PE1KNI5\MP90044854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30938" y="765175"/>
            <a:ext cx="2673350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5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sz="6600" smtClean="0"/>
              <a:t>papírová krabice</a:t>
            </a:r>
          </a:p>
        </p:txBody>
      </p:sp>
      <p:pic>
        <p:nvPicPr>
          <p:cNvPr id="28676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3" descr="C:\Users\jaja\AppData\Local\Microsoft\Windows\Temporary Internet Files\Content.IE5\ST9GFR7G\MC9002995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62525" y="1268413"/>
            <a:ext cx="3354388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484313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2800" dirty="0" smtClean="0"/>
              <a:t>obálka</a:t>
            </a:r>
            <a:endParaRPr lang="cs-CZ" dirty="0"/>
          </a:p>
        </p:txBody>
      </p:sp>
      <p:pic>
        <p:nvPicPr>
          <p:cNvPr id="29700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C:\Users\jaja\AppData\Local\Microsoft\Windows\Temporary Internet Files\Content.IE5\7PE1KNI5\MC9002833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8888" y="1844675"/>
            <a:ext cx="1871662" cy="20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3" name="Nadpis 1"/>
          <p:cNvSpPr>
            <a:spLocks noGrp="1"/>
          </p:cNvSpPr>
          <p:nvPr>
            <p:ph type="title"/>
          </p:nvPr>
        </p:nvSpPr>
        <p:spPr>
          <a:xfrm>
            <a:off x="179388" y="549275"/>
            <a:ext cx="8785225" cy="1143000"/>
          </a:xfrm>
        </p:spPr>
        <p:txBody>
          <a:bodyPr/>
          <a:lstStyle/>
          <a:p>
            <a:r>
              <a:rPr lang="cs-CZ" sz="4800" smtClean="0">
                <a:latin typeface="Arial" charset="0"/>
              </a:rPr>
              <a:t>  </a:t>
            </a:r>
            <a:r>
              <a:rPr lang="cs-CZ" sz="4800" smtClean="0"/>
              <a:t>mokrý</a:t>
            </a:r>
            <a:r>
              <a:rPr lang="cs-CZ" sz="4800" smtClean="0">
                <a:latin typeface="Arial" charset="0"/>
              </a:rPr>
              <a:t>,</a:t>
            </a:r>
            <a:r>
              <a:rPr lang="cs-CZ" sz="4800" smtClean="0"/>
              <a:t> mastný a znečištěný papír</a:t>
            </a:r>
          </a:p>
        </p:txBody>
      </p:sp>
      <p:pic>
        <p:nvPicPr>
          <p:cNvPr id="30724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5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C:\Users\jaja\AppData\Local\Microsoft\Windows\Temporary Internet Files\Content.IE5\TBY1IBRO\MP90032115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849313"/>
            <a:ext cx="2097088" cy="293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47" name="Nadpis 1"/>
          <p:cNvSpPr>
            <a:spLocks noGrp="1"/>
          </p:cNvSpPr>
          <p:nvPr>
            <p:ph type="title"/>
          </p:nvPr>
        </p:nvSpPr>
        <p:spPr>
          <a:xfrm>
            <a:off x="217488" y="1136650"/>
            <a:ext cx="8229600" cy="1143000"/>
          </a:xfrm>
        </p:spPr>
        <p:txBody>
          <a:bodyPr/>
          <a:lstStyle/>
          <a:p>
            <a:r>
              <a:rPr lang="cs-CZ" sz="7200" smtClean="0"/>
              <a:t>plastová nádoba</a:t>
            </a:r>
          </a:p>
        </p:txBody>
      </p:sp>
      <p:pic>
        <p:nvPicPr>
          <p:cNvPr id="31748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Picture 7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3" descr="C:\Users\jaja\AppData\Local\Microsoft\Windows\Temporary Internet Files\Content.IE5\BE5YNGL7\MC90005964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908050"/>
            <a:ext cx="2071687" cy="291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771" name="Nadpis 1"/>
          <p:cNvSpPr>
            <a:spLocks noGrp="1"/>
          </p:cNvSpPr>
          <p:nvPr>
            <p:ph type="title"/>
          </p:nvPr>
        </p:nvSpPr>
        <p:spPr>
          <a:xfrm>
            <a:off x="468313" y="1125538"/>
            <a:ext cx="8229600" cy="1143000"/>
          </a:xfrm>
        </p:spPr>
        <p:txBody>
          <a:bodyPr/>
          <a:lstStyle/>
          <a:p>
            <a:r>
              <a:rPr lang="cs-CZ" sz="8000" smtClean="0"/>
              <a:t>tabulové sklo</a:t>
            </a:r>
          </a:p>
        </p:txBody>
      </p:sp>
      <p:pic>
        <p:nvPicPr>
          <p:cNvPr id="32772" name="Picture 3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Picture 7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3" descr="C:\Users\jaja\AppData\Local\Microsoft\Windows\Temporary Internet Files\Content.IE5\ST9GFR7G\MP9003870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1052513"/>
            <a:ext cx="1900237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795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1143000"/>
          </a:xfrm>
        </p:spPr>
        <p:txBody>
          <a:bodyPr/>
          <a:lstStyle/>
          <a:p>
            <a:r>
              <a:rPr lang="cs-CZ" sz="6600" smtClean="0"/>
              <a:t>keramická miska</a:t>
            </a:r>
          </a:p>
        </p:txBody>
      </p:sp>
      <p:pic>
        <p:nvPicPr>
          <p:cNvPr id="33796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68563" y="4040188"/>
            <a:ext cx="1971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76775" y="4035425"/>
            <a:ext cx="19621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75463" y="4073525"/>
            <a:ext cx="1952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50825" y="4073525"/>
            <a:ext cx="191452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 descr="C:\Users\jaja\AppData\Local\Microsoft\Windows\Temporary Internet Files\Content.IE5\BE5YNGL7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3284538"/>
            <a:ext cx="3551238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107950" y="0"/>
            <a:ext cx="9404350" cy="7010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92696"/>
            <a:ext cx="6512511" cy="18002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To je špatně,</a:t>
            </a:r>
            <a:br>
              <a:rPr lang="cs-CZ" dirty="0" smtClean="0"/>
            </a:br>
            <a:r>
              <a:rPr lang="cs-CZ" dirty="0" smtClean="0"/>
              <a:t>zkus to znovu!</a:t>
            </a:r>
            <a:endParaRPr lang="cs-CZ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116013" y="2960688"/>
            <a:ext cx="4535487" cy="122396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412776"/>
            <a:ext cx="7232591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12000" dirty="0" smtClean="0"/>
              <a:t>VÝBORNĚ</a:t>
            </a:r>
            <a:endParaRPr lang="cs-CZ" sz="12000" dirty="0"/>
          </a:p>
        </p:txBody>
      </p:sp>
      <p:pic>
        <p:nvPicPr>
          <p:cNvPr id="35842" name="Picture 2" descr="C:\Users\jaja\AppData\Local\Microsoft\Windows\Temporary Internet Files\Content.IE5\BE5YNGL7\MC9004258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420938"/>
            <a:ext cx="3862387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512511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6866" name="TextovéPole 2"/>
          <p:cNvSpPr txBox="1">
            <a:spLocks noChangeArrowheads="1"/>
          </p:cNvSpPr>
          <p:nvPr/>
        </p:nvSpPr>
        <p:spPr bwMode="auto">
          <a:xfrm>
            <a:off x="2339975" y="587375"/>
            <a:ext cx="6624638" cy="711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Noviny - papír</a:t>
            </a:r>
          </a:p>
          <a:p>
            <a:r>
              <a:rPr lang="cs-CZ" sz="2400">
                <a:latin typeface="Constantia" pitchFamily="18" charset="0"/>
              </a:rPr>
              <a:t>Kelímek od jogurtu – plast</a:t>
            </a:r>
          </a:p>
          <a:p>
            <a:r>
              <a:rPr lang="cs-CZ" sz="2400">
                <a:latin typeface="Constantia" pitchFamily="18" charset="0"/>
              </a:rPr>
              <a:t>Skleněná láhev – sklo</a:t>
            </a:r>
          </a:p>
          <a:p>
            <a:r>
              <a:rPr lang="cs-CZ" sz="2400">
                <a:latin typeface="Constantia" pitchFamily="18" charset="0"/>
              </a:rPr>
              <a:t>Zrcadlo – ostatní</a:t>
            </a:r>
          </a:p>
          <a:p>
            <a:r>
              <a:rPr lang="cs-CZ" sz="2400">
                <a:latin typeface="Constantia" pitchFamily="18" charset="0"/>
              </a:rPr>
              <a:t>Sešit – papír</a:t>
            </a:r>
          </a:p>
          <a:p>
            <a:r>
              <a:rPr lang="cs-CZ" sz="2400">
                <a:latin typeface="Constantia" pitchFamily="18" charset="0"/>
              </a:rPr>
              <a:t>PET láhev – plast</a:t>
            </a:r>
          </a:p>
          <a:p>
            <a:r>
              <a:rPr lang="cs-CZ" sz="2400">
                <a:latin typeface="Constantia" pitchFamily="18" charset="0"/>
              </a:rPr>
              <a:t>Skleněné akvárium – sklo</a:t>
            </a:r>
          </a:p>
          <a:p>
            <a:r>
              <a:rPr lang="cs-CZ" sz="2400">
                <a:latin typeface="Constantia" pitchFamily="18" charset="0"/>
              </a:rPr>
              <a:t>Porcelánový talíř – ostatní</a:t>
            </a:r>
          </a:p>
          <a:p>
            <a:r>
              <a:rPr lang="cs-CZ" sz="2400">
                <a:latin typeface="Constantia" pitchFamily="18" charset="0"/>
              </a:rPr>
              <a:t>Igelitová taška – plast</a:t>
            </a:r>
          </a:p>
          <a:p>
            <a:r>
              <a:rPr lang="cs-CZ" sz="2400">
                <a:latin typeface="Constantia" pitchFamily="18" charset="0"/>
              </a:rPr>
              <a:t>Obvaz – ostatní</a:t>
            </a:r>
          </a:p>
          <a:p>
            <a:r>
              <a:rPr lang="cs-CZ" sz="2400">
                <a:latin typeface="Constantia" pitchFamily="18" charset="0"/>
              </a:rPr>
              <a:t>Papírová krabice – papír</a:t>
            </a:r>
          </a:p>
          <a:p>
            <a:r>
              <a:rPr lang="cs-CZ" sz="2400">
                <a:latin typeface="Constantia" pitchFamily="18" charset="0"/>
              </a:rPr>
              <a:t>Obálka – papír</a:t>
            </a:r>
          </a:p>
          <a:p>
            <a:r>
              <a:rPr lang="cs-CZ" sz="2400">
                <a:latin typeface="Constantia" pitchFamily="18" charset="0"/>
              </a:rPr>
              <a:t>Mokrý, mastný a znečištěný papír - ostatní </a:t>
            </a:r>
          </a:p>
          <a:p>
            <a:r>
              <a:rPr lang="cs-CZ" sz="2400">
                <a:latin typeface="Constantia" pitchFamily="18" charset="0"/>
              </a:rPr>
              <a:t>Plastová nádoba - plast</a:t>
            </a:r>
          </a:p>
          <a:p>
            <a:r>
              <a:rPr lang="cs-CZ" sz="2400">
                <a:latin typeface="Constantia" pitchFamily="18" charset="0"/>
              </a:rPr>
              <a:t>Tabulové sklo – sklo</a:t>
            </a:r>
          </a:p>
          <a:p>
            <a:r>
              <a:rPr lang="cs-CZ" sz="2400">
                <a:latin typeface="Constantia" pitchFamily="18" charset="0"/>
              </a:rPr>
              <a:t>Keramická miska - ostatní</a:t>
            </a:r>
          </a:p>
          <a:p>
            <a:endParaRPr lang="cs-CZ">
              <a:latin typeface="Constantia" pitchFamily="18" charset="0"/>
            </a:endParaRPr>
          </a:p>
          <a:p>
            <a:r>
              <a:rPr lang="cs-CZ">
                <a:latin typeface="Constantia" pitchFamily="18" charset="0"/>
              </a:rPr>
              <a:t> </a:t>
            </a:r>
          </a:p>
          <a:p>
            <a:r>
              <a:rPr lang="cs-CZ">
                <a:latin typeface="Constantia" pitchFamily="18" charset="0"/>
              </a:rPr>
              <a:t> </a:t>
            </a:r>
          </a:p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539750" y="404813"/>
            <a:ext cx="6511925" cy="1143000"/>
          </a:xfrm>
        </p:spPr>
        <p:txBody>
          <a:bodyPr/>
          <a:lstStyle/>
          <a:p>
            <a:pPr algn="ctr"/>
            <a:r>
              <a:rPr lang="cs-CZ" smtClean="0"/>
              <a:t>POUŽITÉ ZDROJE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Ilustrace </a:t>
            </a:r>
            <a:r>
              <a:rPr lang="cs-CZ" sz="2000" smtClean="0">
                <a:hlinkClick r:id="rId2"/>
              </a:rPr>
              <a:t>www.office.microsoft.com</a:t>
            </a:r>
            <a:endParaRPr lang="cs-CZ" sz="2000" smtClean="0"/>
          </a:p>
          <a:p>
            <a:r>
              <a:rPr lang="cs-CZ" sz="2000" smtClean="0"/>
              <a:t>Popelnice – vlastní tvorba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87</TotalTime>
  <Words>236</Words>
  <Application>Microsoft Office PowerPoint</Application>
  <PresentationFormat>On-screen Show (4:3)</PresentationFormat>
  <Paragraphs>67</Paragraphs>
  <Slides>24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24</vt:i4>
      </vt:variant>
    </vt:vector>
  </HeadingPairs>
  <TitlesOfParts>
    <vt:vector size="34" baseType="lpstr">
      <vt:lpstr>Constantia</vt:lpstr>
      <vt:lpstr>Arial</vt:lpstr>
      <vt:lpstr>Calibri</vt:lpstr>
      <vt:lpstr>Wingdings 2</vt:lpstr>
      <vt:lpstr>Franklin Gothic Book</vt:lpstr>
      <vt:lpstr>Georgia</vt:lpstr>
      <vt:lpstr>Tok</vt:lpstr>
      <vt:lpstr>Tok</vt:lpstr>
      <vt:lpstr>Tok</vt:lpstr>
      <vt:lpstr>Tok</vt:lpstr>
      <vt:lpstr>Snímek 1</vt:lpstr>
      <vt:lpstr>Anotace:</vt:lpstr>
      <vt:lpstr>Snímek 3</vt:lpstr>
      <vt:lpstr>Snímek 4</vt:lpstr>
      <vt:lpstr>noviny</vt:lpstr>
      <vt:lpstr>kelímek od jogurtu</vt:lpstr>
      <vt:lpstr>skleněná láhev</vt:lpstr>
      <vt:lpstr>zrcadlo</vt:lpstr>
      <vt:lpstr>sešit</vt:lpstr>
      <vt:lpstr>PET láhev</vt:lpstr>
      <vt:lpstr>skleněné akvárium</vt:lpstr>
      <vt:lpstr>porcelánový talíř</vt:lpstr>
      <vt:lpstr>igelitová taška</vt:lpstr>
      <vt:lpstr>obvaz</vt:lpstr>
      <vt:lpstr>papírová krabice</vt:lpstr>
      <vt:lpstr>obálka</vt:lpstr>
      <vt:lpstr>  mokrý, mastný a znečištěný papír</vt:lpstr>
      <vt:lpstr>plastová nádoba</vt:lpstr>
      <vt:lpstr>tabulové sklo</vt:lpstr>
      <vt:lpstr>keramická miska</vt:lpstr>
      <vt:lpstr>Snímek 21</vt:lpstr>
      <vt:lpstr>Snímek 22</vt:lpstr>
      <vt:lpstr>Snímek 23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ouhoi</dc:title>
  <dc:creator>ucitel</dc:creator>
  <cp:lastModifiedBy>DUM</cp:lastModifiedBy>
  <cp:revision>23</cp:revision>
  <dcterms:created xsi:type="dcterms:W3CDTF">2012-01-28T09:12:21Z</dcterms:created>
  <dcterms:modified xsi:type="dcterms:W3CDTF">2013-10-14T16:44:29Z</dcterms:modified>
</cp:coreProperties>
</file>