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9" r:id="rId13"/>
    <p:sldId id="270" r:id="rId14"/>
    <p:sldId id="271" r:id="rId15"/>
    <p:sldId id="272" r:id="rId16"/>
    <p:sldId id="257" r:id="rId17"/>
    <p:sldId id="26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D1E997-2F4A-4842-856D-94AA85B4E4AD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A4F2D1-CD9F-418E-9E1F-8E876E9735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39038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el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A4F2D1-CD9F-418E-9E1F-8E876E9735AB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43524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8ACA-DFA3-4A39-9720-D588C88F7176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27EEC-89E4-4648-A723-4FC515D7F8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3433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8ACA-DFA3-4A39-9720-D588C88F7176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27EEC-89E4-4648-A723-4FC515D7F8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847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8ACA-DFA3-4A39-9720-D588C88F7176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27EEC-89E4-4648-A723-4FC515D7F8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4687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8ACA-DFA3-4A39-9720-D588C88F7176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27EEC-89E4-4648-A723-4FC515D7F8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792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8ACA-DFA3-4A39-9720-D588C88F7176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27EEC-89E4-4648-A723-4FC515D7F8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8546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8ACA-DFA3-4A39-9720-D588C88F7176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27EEC-89E4-4648-A723-4FC515D7F8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7875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8ACA-DFA3-4A39-9720-D588C88F7176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27EEC-89E4-4648-A723-4FC515D7F8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5343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8ACA-DFA3-4A39-9720-D588C88F7176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27EEC-89E4-4648-A723-4FC515D7F8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48133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8ACA-DFA3-4A39-9720-D588C88F7176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27EEC-89E4-4648-A723-4FC515D7F8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81810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8ACA-DFA3-4A39-9720-D588C88F7176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27EEC-89E4-4648-A723-4FC515D7F8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0094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8ACA-DFA3-4A39-9720-D588C88F7176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27EEC-89E4-4648-A723-4FC515D7F8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0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CC8ACA-DFA3-4A39-9720-D588C88F7176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627EEC-89E4-4648-A723-4FC515D7F8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8811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4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9.png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t0.gstatic.com/images?q=tbn:ANd9GcTdfP1EbfELPWEcDtgQswu-jmNgLRQHIAbTUYmhp3ZZnRvTUN5How" TargetMode="External"/><Relationship Id="rId3" Type="http://schemas.openxmlformats.org/officeDocument/2006/relationships/hyperlink" Target="http://t3.gstatic.com/images?q=tbn:ANd9GcQxqyVk7Tt6-cujtaOyJX0NVpbYAs9AA6KUDDRxKfo7KPn8MVdJ" TargetMode="External"/><Relationship Id="rId7" Type="http://schemas.openxmlformats.org/officeDocument/2006/relationships/hyperlink" Target="http://t0.gstatic.com/images?q=tbn:ANd9GcRZxldc5xqNcWZ_hZzGLH4YtcpUii6iPeCfZOgZ6jfohP9uhb3E" TargetMode="External"/><Relationship Id="rId2" Type="http://schemas.openxmlformats.org/officeDocument/2006/relationships/hyperlink" Target="http://t0.gstatic.com/images?q=tbn:ANd9GcQlaXRIJEKisx_9ByQvm4OKvj8bDqP2uofi6awMmyEa_MiBhXub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0.gstatic.com/images?q=tbn:ANd9GcRN6Ahy04NxUqRXCB8rhLcDfmTdMsaeBzUVa8tRzhS5c5-Nvis" TargetMode="External"/><Relationship Id="rId5" Type="http://schemas.openxmlformats.org/officeDocument/2006/relationships/hyperlink" Target="http://t1.gstatic.com/images?q=tbn:ANd9GcT9d6K1B2VelhTuos8TzTcUDdrpLUlI7CL0R6GJbow-NxPqogL7HA" TargetMode="External"/><Relationship Id="rId4" Type="http://schemas.openxmlformats.org/officeDocument/2006/relationships/hyperlink" Target="http://t1.gstatic.com/images?q=tbn:ANd9GcR_RbHK__sb2JP7esK9HMVAsof8kIqgFDlcjyXHQNXsfy1PbbhT" TargetMode="External"/><Relationship Id="rId9" Type="http://schemas.openxmlformats.org/officeDocument/2006/relationships/hyperlink" Target="http://t0.gstatic.com/images?q=tbn:ANd9GcQrcII6GOzkUjadOLfH3IwF7d3HWXe9bWWHhlB8po5CzHdLnXTJ-w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t1.gstatic.com/images?q=tbn:ANd9GcRMR6ifXMFVbdIq765k3nnXNEP1s2-IXkRlNOxfp7z920a16mqD" TargetMode="External"/><Relationship Id="rId3" Type="http://schemas.openxmlformats.org/officeDocument/2006/relationships/hyperlink" Target="http://t2.gstatic.com/images?q=tbn:ANd9GcQ--ZSlIn5RjHBFS0wILnuTQHyuYHYP6eyH02dGX2OViGmWCDX3" TargetMode="External"/><Relationship Id="rId7" Type="http://schemas.openxmlformats.org/officeDocument/2006/relationships/hyperlink" Target="http://t2.gstatic.com/images?q=tbn:ANd9GcQJdfmyfRJBkIJuJmTT-BgIcX8TnPTvnZITmm5fcuszclHqZ5EQ0Q" TargetMode="External"/><Relationship Id="rId2" Type="http://schemas.openxmlformats.org/officeDocument/2006/relationships/hyperlink" Target="http://t2.gstatic.com/images?q=tbn:ANd9GcRylTVDb2vcr3QHJwEScRf6ws3RJo1ezRcC2Fz-RFfcOk6oiN6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1.gstatic.com/images?q=tbn:ANd9GcQFpphL6uIjbzHmOv38UF3yZUqKt11C75H14HjxsR1pJlj9uVrpZw" TargetMode="External"/><Relationship Id="rId11" Type="http://schemas.openxmlformats.org/officeDocument/2006/relationships/hyperlink" Target="http://t2.gstatic.com/images?q=tbn:ANd9GcTmjnjV-_XaQY2RMOgc6dfgzvemxYzBL05usG3lwPmYqcfgdGy6" TargetMode="External"/><Relationship Id="rId5" Type="http://schemas.openxmlformats.org/officeDocument/2006/relationships/hyperlink" Target="http://t1.gstatic.com/images?q=tbn:ANd9GcRhsC2NF0qjrgrT2VSQ9EYfmS_xG3L8Jb9DFrspfEQOeyM9i2XrTA" TargetMode="External"/><Relationship Id="rId10" Type="http://schemas.openxmlformats.org/officeDocument/2006/relationships/hyperlink" Target="http://t0.gstatic.com/images?q=tbn:ANd9GcShoo3xXu8r3L6FYnSETTsxkzMQ323Kw1PRwHkGusEFwtV5RIDSIg" TargetMode="External"/><Relationship Id="rId4" Type="http://schemas.openxmlformats.org/officeDocument/2006/relationships/hyperlink" Target="http://www.ulozto.cz/7734362/prodana-nevesta-polka-2min-mp3" TargetMode="External"/><Relationship Id="rId9" Type="http://schemas.openxmlformats.org/officeDocument/2006/relationships/hyperlink" Target="http://t1.gstatic.com/images?q=tbn:ANd9GcR4yQrl3RSEWr3wcpBOUvhe_WKz8A0IuFYlR4fcSKnDS3-mqz7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8092" y="494116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2"/>
          <p:cNvSpPr txBox="1">
            <a:spLocks noGrp="1" noChangeArrowheads="1"/>
          </p:cNvSpPr>
          <p:nvPr>
            <p:ph type="ctrTitle"/>
          </p:nvPr>
        </p:nvSpPr>
        <p:spPr bwMode="auto">
          <a:xfrm>
            <a:off x="711076" y="764704"/>
            <a:ext cx="7709032" cy="4001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cs-CZ" sz="1400" b="1" dirty="0" smtClean="0">
                <a:latin typeface="+mn-lt"/>
              </a:rPr>
              <a:t>Šablona III/2</a:t>
            </a:r>
            <a:br>
              <a:rPr lang="cs-CZ" sz="1400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ČESKÁ OPERA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/>
            </a:r>
            <a:br>
              <a:rPr lang="cs-CZ" b="1" dirty="0" smtClean="0">
                <a:latin typeface="+mn-lt"/>
              </a:rPr>
            </a:br>
            <a:r>
              <a:rPr lang="cs-CZ" sz="3200" b="1" dirty="0" err="1" smtClean="0">
                <a:latin typeface="+mn-lt"/>
              </a:rPr>
              <a:t>Mgr.Jablečníková</a:t>
            </a:r>
            <a:r>
              <a:rPr lang="cs-CZ" sz="3200" b="1" dirty="0" smtClean="0">
                <a:latin typeface="+mn-lt"/>
              </a:rPr>
              <a:t> – ZŠ Horní Slavkov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/>
            </a:r>
            <a:br>
              <a:rPr lang="cs-CZ" sz="3200" b="1" dirty="0" smtClean="0">
                <a:latin typeface="+mn-lt"/>
              </a:rPr>
            </a:br>
            <a:r>
              <a:rPr lang="cs-CZ" sz="2400" b="1" dirty="0" smtClean="0"/>
              <a:t>VY_32_INOVACE_88_Česká opera</a:t>
            </a:r>
            <a:r>
              <a:rPr lang="cs-CZ" sz="3200" b="1" dirty="0" smtClean="0">
                <a:latin typeface="+mn-lt"/>
              </a:rPr>
              <a:t/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/>
            </a:r>
            <a:br>
              <a:rPr lang="cs-CZ" sz="3200" b="1" dirty="0" smtClean="0">
                <a:latin typeface="+mn-lt"/>
              </a:rPr>
            </a:br>
            <a:endParaRPr lang="cs-CZ" sz="3200" b="1" dirty="0" smtClean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88869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Základní informace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z</a:t>
            </a:r>
            <a:r>
              <a:rPr lang="cs-CZ" dirty="0" smtClean="0"/>
              <a:t>vláštní divadelní hra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s</a:t>
            </a:r>
            <a:r>
              <a:rPr lang="cs-CZ" dirty="0" smtClean="0"/>
              <a:t>pojení hudby, zpěvu a divadelního představení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j</a:t>
            </a:r>
            <a:r>
              <a:rPr lang="cs-CZ" dirty="0" smtClean="0"/>
              <a:t>evištní útvar o několika částech – jednáních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divadlo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77072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6955" y="3425822"/>
            <a:ext cx="3600400" cy="3150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1061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916360"/>
            <a:ext cx="2151112" cy="2151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Troška historie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olem roku 1600</a:t>
            </a:r>
          </a:p>
          <a:p>
            <a:r>
              <a:rPr lang="cs-CZ" dirty="0" smtClean="0"/>
              <a:t>Itálie – Florencie</a:t>
            </a:r>
          </a:p>
          <a:p>
            <a:r>
              <a:rPr lang="cs-CZ" dirty="0" smtClean="0"/>
              <a:t>většinou italsky</a:t>
            </a:r>
          </a:p>
          <a:p>
            <a:r>
              <a:rPr lang="cs-CZ" dirty="0"/>
              <a:t>n</a:t>
            </a:r>
            <a:r>
              <a:rPr lang="cs-CZ" dirty="0" smtClean="0"/>
              <a:t>áměty z antiky (řecké </a:t>
            </a:r>
            <a:r>
              <a:rPr lang="cs-CZ" dirty="0" err="1" smtClean="0"/>
              <a:t>dějiny,příběhy</a:t>
            </a:r>
            <a:r>
              <a:rPr lang="cs-CZ" dirty="0" smtClean="0"/>
              <a:t> o </a:t>
            </a:r>
            <a:r>
              <a:rPr lang="cs-CZ" dirty="0" err="1" smtClean="0"/>
              <a:t>bo</a:t>
            </a:r>
            <a:r>
              <a:rPr lang="cs-CZ" dirty="0" smtClean="0"/>
              <a:t>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zích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2547" y="3717032"/>
            <a:ext cx="2753097" cy="28402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7074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124744"/>
            <a:ext cx="2841104" cy="35797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3624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Co v opeře najdeme?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/>
              <a:t>s</a:t>
            </a:r>
            <a:r>
              <a:rPr lang="cs-CZ" dirty="0" smtClean="0"/>
              <a:t>ólové výstupy pěvců – </a:t>
            </a:r>
            <a:r>
              <a:rPr lang="cs-CZ" dirty="0" err="1" smtClean="0"/>
              <a:t>árie,</a:t>
            </a:r>
            <a:r>
              <a:rPr lang="cs-CZ" dirty="0" err="1" smtClean="0">
                <a:solidFill>
                  <a:schemeClr val="bg1"/>
                </a:solidFill>
              </a:rPr>
              <a:t>dueta</a:t>
            </a:r>
            <a:r>
              <a:rPr lang="cs-CZ" dirty="0" smtClean="0">
                <a:solidFill>
                  <a:schemeClr val="bg1"/>
                </a:solidFill>
              </a:rPr>
              <a:t>...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v</a:t>
            </a:r>
            <a:r>
              <a:rPr lang="cs-CZ" dirty="0" smtClean="0"/>
              <a:t>ýstupy sboru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b</a:t>
            </a:r>
            <a:r>
              <a:rPr lang="cs-CZ" dirty="0" smtClean="0"/>
              <a:t>aletní výstupy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předehra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r</a:t>
            </a:r>
            <a:r>
              <a:rPr lang="cs-CZ" dirty="0" smtClean="0"/>
              <a:t>ecitativ – zpívání v malém tónovém rozsahu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l</a:t>
            </a:r>
            <a:r>
              <a:rPr lang="cs-CZ" dirty="0" smtClean="0"/>
              <a:t>ibreto – textová předloha opery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807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Ta naše opera česká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Josef Mysliveček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František Škroup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Bedřich Smetana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Antonín Dvořák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Leoš </a:t>
            </a:r>
            <a:r>
              <a:rPr lang="cs-CZ" dirty="0"/>
              <a:t>J</a:t>
            </a:r>
            <a:r>
              <a:rPr lang="cs-CZ" dirty="0" smtClean="0"/>
              <a:t>anáček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Bohuslav </a:t>
            </a:r>
            <a:r>
              <a:rPr lang="cs-CZ" dirty="0"/>
              <a:t>M</a:t>
            </a:r>
            <a:r>
              <a:rPr lang="cs-CZ" dirty="0" smtClean="0"/>
              <a:t>artinů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2359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Marker/>
                    </a14:imgEffect>
                  </a14:imgLayer>
                </a14:imgProps>
              </a:ext>
            </a:extLst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447539"/>
            <a:ext cx="4248472" cy="33694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Josef Mysliveček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(1737- 1781)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3153415"/>
            <a:ext cx="8229600" cy="4525963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18.století – klasicismus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p</a:t>
            </a:r>
            <a:r>
              <a:rPr lang="cs-CZ" dirty="0" smtClean="0"/>
              <a:t>řítel </a:t>
            </a:r>
            <a:r>
              <a:rPr lang="cs-CZ" dirty="0" err="1" smtClean="0"/>
              <a:t>W.A.Mozarta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Italy nazýván ,,Božský Čech‘‘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n</a:t>
            </a:r>
            <a:r>
              <a:rPr lang="cs-CZ" dirty="0" smtClean="0"/>
              <a:t>ejslavnější opera - </a:t>
            </a:r>
            <a:r>
              <a:rPr lang="cs-CZ" i="1" dirty="0" err="1" smtClean="0">
                <a:solidFill>
                  <a:srgbClr val="FF0000"/>
                </a:solidFill>
              </a:rPr>
              <a:t>Il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Bellerofonte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i="1" dirty="0">
                <a:solidFill>
                  <a:srgbClr val="FF0000"/>
                </a:solidFill>
              </a:rPr>
              <a:t> </a:t>
            </a:r>
            <a:r>
              <a:rPr lang="cs-CZ" i="1" dirty="0" smtClean="0">
                <a:solidFill>
                  <a:srgbClr val="FF0000"/>
                </a:solidFill>
              </a:rPr>
              <a:t>                                    </a:t>
            </a:r>
            <a:r>
              <a:rPr lang="cs-CZ" sz="2000" i="1" dirty="0" smtClean="0">
                <a:solidFill>
                  <a:srgbClr val="FF0000"/>
                </a:solidFill>
              </a:rPr>
              <a:t> </a:t>
            </a:r>
            <a:r>
              <a:rPr lang="cs-CZ" sz="2000" i="1" dirty="0" smtClean="0"/>
              <a:t>(CD 6.r., 27)</a:t>
            </a:r>
            <a:endParaRPr lang="cs-CZ" sz="20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4396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František Škroup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(1801- 1862)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19.století – romantismus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t</a:t>
            </a:r>
            <a:r>
              <a:rPr lang="cs-CZ" dirty="0" smtClean="0"/>
              <a:t>vůrce české národní hymny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t</a:t>
            </a:r>
            <a:r>
              <a:rPr lang="cs-CZ" dirty="0" smtClean="0"/>
              <a:t>vůrce první české opery – </a:t>
            </a:r>
            <a:r>
              <a:rPr lang="cs-CZ" i="1" dirty="0" smtClean="0">
                <a:solidFill>
                  <a:srgbClr val="FF0000"/>
                </a:solidFill>
              </a:rPr>
              <a:t>Dráteník</a:t>
            </a:r>
          </a:p>
          <a:p>
            <a:pPr>
              <a:buFont typeface="Wingdings" pitchFamily="2" charset="2"/>
              <a:buChar char="§"/>
            </a:pPr>
            <a:r>
              <a:rPr lang="cs-CZ" i="1" dirty="0" smtClean="0"/>
              <a:t>z dalších např.: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i="1" dirty="0" smtClean="0">
                <a:solidFill>
                  <a:srgbClr val="FF0000"/>
                </a:solidFill>
              </a:rPr>
              <a:t>         Oldřich a Božena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429000"/>
            <a:ext cx="2703084" cy="32144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7408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Bedřich Smetana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(1824 – 1884)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19.století – romantismus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tvůrce české národní opery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n</a:t>
            </a:r>
            <a:r>
              <a:rPr lang="cs-CZ" dirty="0" smtClean="0"/>
              <a:t>arodil se v Litomyšli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s</a:t>
            </a:r>
            <a:r>
              <a:rPr lang="cs-CZ" dirty="0" smtClean="0"/>
              <a:t>tudoval na plzeňském gymnáziu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c</a:t>
            </a:r>
            <a:r>
              <a:rPr lang="cs-CZ" dirty="0" smtClean="0"/>
              <a:t>esty do Švédska (Göteborg)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n</a:t>
            </a:r>
            <a:r>
              <a:rPr lang="cs-CZ" dirty="0" smtClean="0"/>
              <a:t>a sklonku života ohluchl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700808"/>
            <a:ext cx="2520280" cy="3787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7838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Smetanovy opery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61662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Braniboři v Čechách                   BRA</a:t>
            </a:r>
          </a:p>
          <a:p>
            <a:r>
              <a:rPr lang="cs-CZ" dirty="0" smtClean="0"/>
              <a:t>Prodaná nevěsta                         PRO</a:t>
            </a:r>
          </a:p>
          <a:p>
            <a:r>
              <a:rPr lang="cs-CZ" dirty="0" smtClean="0"/>
              <a:t>Dalibor                                          DA</a:t>
            </a:r>
          </a:p>
          <a:p>
            <a:r>
              <a:rPr lang="cs-CZ" dirty="0" smtClean="0"/>
              <a:t>Libuše                                            LI</a:t>
            </a:r>
          </a:p>
          <a:p>
            <a:r>
              <a:rPr lang="cs-CZ" dirty="0" smtClean="0"/>
              <a:t>Dvě vdovy                                     DVĚ</a:t>
            </a:r>
          </a:p>
          <a:p>
            <a:r>
              <a:rPr lang="cs-CZ" dirty="0" smtClean="0"/>
              <a:t>Hubička                                          HU</a:t>
            </a:r>
          </a:p>
          <a:p>
            <a:r>
              <a:rPr lang="cs-CZ" dirty="0" smtClean="0"/>
              <a:t>Tajemství                                        TA</a:t>
            </a:r>
          </a:p>
          <a:p>
            <a:r>
              <a:rPr lang="cs-CZ" dirty="0" smtClean="0"/>
              <a:t>Čertova stěna                                ČE  </a:t>
            </a:r>
          </a:p>
          <a:p>
            <a:r>
              <a:rPr lang="cs-CZ" dirty="0" smtClean="0"/>
              <a:t>Viola (nedokončeno)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z="1200" dirty="0" smtClean="0"/>
              <a:t>(CD – 6.R.,21 Věrné milování)</a:t>
            </a:r>
            <a:r>
              <a:rPr lang="cs-CZ" dirty="0" smtClean="0"/>
              <a:t>                              </a:t>
            </a:r>
            <a:r>
              <a:rPr lang="cs-CZ" sz="1200" dirty="0" smtClean="0"/>
              <a:t>(Polka)   </a:t>
            </a:r>
            <a:endParaRPr lang="cs-CZ" sz="1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0328" y="3647961"/>
            <a:ext cx="1676400" cy="2724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780928"/>
            <a:ext cx="2002876" cy="17141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6933" y="332655"/>
            <a:ext cx="1872068" cy="2930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rodana_nevesta_Polka_2min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724128" y="558924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8228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77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573016"/>
            <a:ext cx="2020649" cy="26734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Antonín Dvořák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(1841 – 1904)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9273" y="1412776"/>
            <a:ext cx="8229600" cy="4564783"/>
          </a:xfrm>
        </p:spPr>
        <p:txBody>
          <a:bodyPr/>
          <a:lstStyle/>
          <a:p>
            <a:r>
              <a:rPr lang="cs-CZ" dirty="0" smtClean="0"/>
              <a:t>19.století a poč.20. století - romantismus</a:t>
            </a:r>
          </a:p>
          <a:p>
            <a:r>
              <a:rPr lang="cs-CZ" dirty="0" smtClean="0"/>
              <a:t>světově nejproslulejší český skladatel</a:t>
            </a:r>
          </a:p>
          <a:p>
            <a:r>
              <a:rPr lang="cs-CZ" dirty="0"/>
              <a:t>n</a:t>
            </a:r>
            <a:r>
              <a:rPr lang="cs-CZ" dirty="0" smtClean="0"/>
              <a:t>arodil se v Nelahozevsi ( nedaleko Prahy)</a:t>
            </a:r>
          </a:p>
          <a:p>
            <a:r>
              <a:rPr lang="cs-CZ" dirty="0"/>
              <a:t>v</a:t>
            </a:r>
            <a:r>
              <a:rPr lang="cs-CZ" dirty="0" smtClean="0"/>
              <a:t>yučil se řezníkem (přání jeho otce)</a:t>
            </a:r>
          </a:p>
          <a:p>
            <a:r>
              <a:rPr lang="cs-CZ" dirty="0" smtClean="0"/>
              <a:t>1892 – 1895 pobyt v USA – ředitel konzervatoře v New Yorku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5645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Dvořákovy opery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u="sng" dirty="0" smtClean="0"/>
              <a:t>Rusalka</a:t>
            </a:r>
          </a:p>
          <a:p>
            <a:pPr>
              <a:buFont typeface="Wingdings" pitchFamily="2" charset="2"/>
              <a:buChar char="q"/>
            </a:pPr>
            <a:r>
              <a:rPr lang="cs-CZ" u="sng" dirty="0" smtClean="0"/>
              <a:t>Jakobín</a:t>
            </a:r>
            <a:r>
              <a:rPr lang="cs-CZ" dirty="0" smtClean="0"/>
              <a:t>                                                                  </a:t>
            </a:r>
            <a:r>
              <a:rPr lang="cs-CZ" sz="1400" dirty="0" smtClean="0"/>
              <a:t>(árie Rusalky)</a:t>
            </a:r>
            <a:endParaRPr lang="cs-CZ" u="sng" dirty="0" smtClean="0"/>
          </a:p>
          <a:p>
            <a:pPr>
              <a:buFont typeface="Wingdings" pitchFamily="2" charset="2"/>
              <a:buChar char="q"/>
            </a:pPr>
            <a:r>
              <a:rPr lang="cs-CZ" u="sng" dirty="0" smtClean="0"/>
              <a:t>Čert a Káča                                                            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Armida                                                                  </a:t>
            </a:r>
            <a:r>
              <a:rPr lang="cs-CZ" sz="1400" dirty="0" smtClean="0"/>
              <a:t>(CD-6.r.,28 árie Prince)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Dimitrij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Král a uhlíř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Vanda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Šelma sedlák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Tvrdé palice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Alfred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170062"/>
            <a:ext cx="3996444" cy="2602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1004" y="3717032"/>
            <a:ext cx="2753444" cy="2716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rusalka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236296" y="141277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3136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730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Leoš Janáček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(1854</a:t>
            </a:r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– 1928)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19. století a poč. 20. st. – romantismus</a:t>
            </a:r>
          </a:p>
          <a:p>
            <a:r>
              <a:rPr lang="cs-CZ" dirty="0"/>
              <a:t>n</a:t>
            </a:r>
            <a:r>
              <a:rPr lang="cs-CZ" dirty="0" smtClean="0"/>
              <a:t>arodil se v Hukvaldech na Lašsku</a:t>
            </a:r>
          </a:p>
          <a:p>
            <a:r>
              <a:rPr lang="cs-CZ" dirty="0"/>
              <a:t>z</a:t>
            </a:r>
            <a:r>
              <a:rPr lang="cs-CZ" dirty="0" smtClean="0"/>
              <a:t>ískal důkladné hudební vzdělání</a:t>
            </a:r>
          </a:p>
          <a:p>
            <a:r>
              <a:rPr lang="cs-CZ" dirty="0"/>
              <a:t>v</a:t>
            </a:r>
            <a:r>
              <a:rPr lang="cs-CZ" dirty="0" smtClean="0"/>
              <a:t> Brně založil varhanickou školu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0598" y="4005064"/>
            <a:ext cx="1992818" cy="2477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814987"/>
            <a:ext cx="3528392" cy="2667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7533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Janáčkovy opery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Její pastorkyňa </a:t>
            </a:r>
            <a:r>
              <a:rPr lang="cs-CZ" sz="2800" dirty="0" smtClean="0"/>
              <a:t>( </a:t>
            </a:r>
            <a:r>
              <a:rPr lang="cs-CZ" dirty="0" smtClean="0"/>
              <a:t>Jenůfa)</a:t>
            </a:r>
          </a:p>
          <a:p>
            <a:r>
              <a:rPr lang="cs-CZ" sz="2800" dirty="0" smtClean="0"/>
              <a:t>Příhody Lišky Bystroušky</a:t>
            </a:r>
          </a:p>
          <a:p>
            <a:r>
              <a:rPr lang="cs-CZ" sz="2800" dirty="0" smtClean="0"/>
              <a:t>Káťa Kabanová</a:t>
            </a:r>
          </a:p>
          <a:p>
            <a:r>
              <a:rPr lang="cs-CZ" sz="2800" dirty="0" smtClean="0"/>
              <a:t>Věc </a:t>
            </a:r>
            <a:r>
              <a:rPr lang="cs-CZ" sz="2800" dirty="0" err="1" smtClean="0"/>
              <a:t>Makropulos</a:t>
            </a:r>
            <a:endParaRPr lang="cs-CZ" sz="2800" dirty="0" smtClean="0"/>
          </a:p>
          <a:p>
            <a:r>
              <a:rPr lang="cs-CZ" sz="2800" dirty="0" smtClean="0"/>
              <a:t>Výlety páně Broučkovy</a:t>
            </a:r>
          </a:p>
          <a:p>
            <a:r>
              <a:rPr lang="cs-CZ" sz="2800" dirty="0" smtClean="0"/>
              <a:t>Osud</a:t>
            </a:r>
          </a:p>
          <a:p>
            <a:r>
              <a:rPr lang="cs-CZ" sz="2800" dirty="0" smtClean="0"/>
              <a:t>Šárka</a:t>
            </a:r>
          </a:p>
          <a:p>
            <a:r>
              <a:rPr lang="cs-CZ" sz="2800" dirty="0" smtClean="0"/>
              <a:t>Z mrtvého domu</a:t>
            </a:r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699780"/>
            <a:ext cx="2752725" cy="166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1644" y="3861048"/>
            <a:ext cx="3845209" cy="2558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4737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701945"/>
            <a:ext cx="3163044" cy="4147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Bohuslav Martinů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100" dirty="0" smtClean="0">
                <a:solidFill>
                  <a:srgbClr val="FF0000"/>
                </a:solidFill>
              </a:rPr>
              <a:t>(1890 – 1959)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2.pol.19.st. </a:t>
            </a:r>
            <a:r>
              <a:rPr lang="cs-CZ" dirty="0"/>
              <a:t>a</a:t>
            </a:r>
            <a:r>
              <a:rPr lang="cs-CZ" dirty="0" smtClean="0"/>
              <a:t>ž pol.20.st.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o</a:t>
            </a:r>
            <a:r>
              <a:rPr lang="cs-CZ" dirty="0" smtClean="0"/>
              <a:t>tec byl ševcem a </a:t>
            </a:r>
            <a:r>
              <a:rPr lang="cs-CZ" dirty="0" err="1" smtClean="0"/>
              <a:t>pověžným</a:t>
            </a:r>
            <a:r>
              <a:rPr lang="cs-CZ" dirty="0" smtClean="0"/>
              <a:t> v Poličce (Martinů se narodil ve věži)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oznal lid. hudbu a folklor své</a:t>
            </a:r>
            <a:r>
              <a:rPr lang="cs-CZ" dirty="0" smtClean="0">
                <a:solidFill>
                  <a:srgbClr val="0070C0"/>
                </a:solidFill>
              </a:rPr>
              <a:t>ho prostředí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u</a:t>
            </a:r>
            <a:r>
              <a:rPr lang="cs-CZ" dirty="0" smtClean="0"/>
              <a:t>čitel hudby v rodné Poličce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s</a:t>
            </a:r>
            <a:r>
              <a:rPr lang="cs-CZ" dirty="0" smtClean="0"/>
              <a:t>tudoval hudbu ve Francii a z</a:t>
            </a:r>
            <a:r>
              <a:rPr lang="cs-CZ" dirty="0" smtClean="0">
                <a:solidFill>
                  <a:srgbClr val="0070C0"/>
                </a:solidFill>
              </a:rPr>
              <a:t>de natrvalo</a:t>
            </a:r>
            <a:r>
              <a:rPr lang="cs-CZ" dirty="0" smtClean="0"/>
              <a:t> zakotvil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z</a:t>
            </a:r>
            <a:r>
              <a:rPr lang="cs-CZ" dirty="0" smtClean="0"/>
              <a:t>emřel ve Švýcarsku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1569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Opery </a:t>
            </a:r>
            <a:r>
              <a:rPr lang="cs-CZ" dirty="0" err="1" smtClean="0">
                <a:solidFill>
                  <a:srgbClr val="FF0000"/>
                </a:solidFill>
              </a:rPr>
              <a:t>B.Martinů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Jullieta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Veselohra na mostě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Řecké pašije   -   </a:t>
            </a:r>
            <a:r>
              <a:rPr lang="cs-CZ" sz="2000" dirty="0" smtClean="0"/>
              <a:t>(CD 6.r., 30)</a:t>
            </a:r>
          </a:p>
          <a:p>
            <a:pPr>
              <a:buFont typeface="Wingdings" pitchFamily="2" charset="2"/>
              <a:buChar char="§"/>
            </a:pPr>
            <a:r>
              <a:rPr lang="cs-CZ" u="sng" dirty="0" smtClean="0"/>
              <a:t>Hry o Marii___________</a:t>
            </a:r>
            <a:r>
              <a:rPr lang="cs-CZ" dirty="0" smtClean="0"/>
              <a:t>                                                                               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77072"/>
            <a:ext cx="3384376" cy="2252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4162" y="2420888"/>
            <a:ext cx="4143349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6135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Zdroje obrázků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fontScale="92500" lnSpcReduction="10000"/>
          </a:bodyPr>
          <a:lstStyle/>
          <a:p>
            <a:r>
              <a:rPr lang="cs-CZ" sz="2000" dirty="0" smtClean="0">
                <a:hlinkClick r:id="rId2"/>
              </a:rPr>
              <a:t>http://t0.gstatic.com/images?q=tbn:ANd9GcQlaXRIJEKisx_9ByQvm4OKvj8bDqP2uofi6awMmyEa_MiBhXub</a:t>
            </a:r>
            <a:endParaRPr lang="cs-CZ" sz="2000" dirty="0"/>
          </a:p>
          <a:p>
            <a:r>
              <a:rPr lang="cs-CZ" sz="2000" dirty="0" smtClean="0">
                <a:hlinkClick r:id="rId3"/>
              </a:rPr>
              <a:t>http://t3.gstatic.com/images?q=tbn:ANd9GcQxqyVk7Tt6-cujtaOyJX0NVpbYAs9AA6KUDDRxKfo7KPn8MVdJ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http://t1.gstatic.com/images?q=tbn:ANd9GcR_RbHK__sb2JP7esK9HMVAsof8kIqgFDlcjyXHQNXsfy1PbbhT</a:t>
            </a:r>
            <a:endParaRPr lang="cs-CZ" sz="2000" dirty="0"/>
          </a:p>
          <a:p>
            <a:r>
              <a:rPr lang="cs-CZ" sz="2000" dirty="0" smtClean="0">
                <a:hlinkClick r:id="rId5"/>
              </a:rPr>
              <a:t>http://t1.gstatic.com/images?q=tbn:ANd9GcT9d6K1B2VelhTuos8TzTcUDdrpLUlI7CL0R6GJbow-NxPqogL7HA</a:t>
            </a:r>
            <a:endParaRPr lang="cs-CZ" sz="2000" dirty="0"/>
          </a:p>
          <a:p>
            <a:r>
              <a:rPr lang="cs-CZ" sz="2000" dirty="0" smtClean="0">
                <a:hlinkClick r:id="rId6"/>
              </a:rPr>
              <a:t>http://t0.gstatic.com/images?q=tbn:ANd9GcRN6Ahy04NxUqRXCB8rhLcDfmTdMsaeBzUVa8tRzhS5c5-Nvis</a:t>
            </a:r>
            <a:endParaRPr lang="cs-CZ" sz="2000" dirty="0"/>
          </a:p>
          <a:p>
            <a:r>
              <a:rPr lang="cs-CZ" sz="2000" dirty="0" smtClean="0">
                <a:hlinkClick r:id="rId7"/>
              </a:rPr>
              <a:t>http</a:t>
            </a:r>
            <a:r>
              <a:rPr lang="cs-CZ" sz="2000" dirty="0">
                <a:hlinkClick r:id="rId7"/>
              </a:rPr>
              <a:t>://</a:t>
            </a:r>
            <a:r>
              <a:rPr lang="cs-CZ" sz="2000" dirty="0" smtClean="0">
                <a:hlinkClick r:id="rId7"/>
              </a:rPr>
              <a:t>t0.gstatic.com/images?q=tbn:ANd9GcRZxldc5xqNcWZ_hZzGLH4YtcpUii6iPeCfZOgZ6jfohP9uhb3E</a:t>
            </a:r>
            <a:endParaRPr lang="cs-CZ" sz="2000" dirty="0"/>
          </a:p>
          <a:p>
            <a:r>
              <a:rPr lang="cs-CZ" sz="2000" dirty="0" smtClean="0">
                <a:hlinkClick r:id="rId8"/>
              </a:rPr>
              <a:t>http</a:t>
            </a:r>
            <a:r>
              <a:rPr lang="cs-CZ" sz="2000" dirty="0">
                <a:hlinkClick r:id="rId8"/>
              </a:rPr>
              <a:t>://</a:t>
            </a:r>
            <a:r>
              <a:rPr lang="cs-CZ" sz="2000" dirty="0" smtClean="0">
                <a:hlinkClick r:id="rId8"/>
              </a:rPr>
              <a:t>t0.gstatic.com/images?q=tbn:ANd9GcTdfP1EbfELPWEcDtgQswu-jmNgLRQHIAbTUYmhp3ZZnRvTUN5How</a:t>
            </a:r>
            <a:endParaRPr lang="cs-CZ" sz="2000" dirty="0" smtClean="0"/>
          </a:p>
          <a:p>
            <a:r>
              <a:rPr lang="cs-CZ" sz="2000" dirty="0">
                <a:hlinkClick r:id="rId9"/>
              </a:rPr>
              <a:t>http://</a:t>
            </a:r>
            <a:r>
              <a:rPr lang="cs-CZ" sz="2000" dirty="0" smtClean="0">
                <a:hlinkClick r:id="rId9"/>
              </a:rPr>
              <a:t>t0.gstatic.com/images?q=tbn:ANd9GcQrcII6GOzkUjadOLfH3IwF7d3HWXe9bWWHhlB8po5CzHdLnXTJ-w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52267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336704"/>
          </a:xfrm>
        </p:spPr>
        <p:txBody>
          <a:bodyPr/>
          <a:lstStyle/>
          <a:p>
            <a:r>
              <a:rPr lang="cs-CZ" sz="1800" dirty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1800" dirty="0" smtClean="0">
                <a:hlinkClick r:id="rId2"/>
              </a:rPr>
              <a:t>t2.gstatic.com/images?q=tbn:ANd9GcRylTVDb2vcr3QHJwEScRf6ws3RJo1ezRcC2Fz-RFfcOk6oiN6p</a:t>
            </a:r>
            <a:endParaRPr lang="cs-CZ" sz="1800" dirty="0" smtClean="0"/>
          </a:p>
          <a:p>
            <a:r>
              <a:rPr lang="cs-CZ" sz="1600" dirty="0">
                <a:hlinkClick r:id="rId3"/>
              </a:rPr>
              <a:t>http://t2.gstatic.com/images?q=tbn:ANd9GcQ--</a:t>
            </a:r>
            <a:r>
              <a:rPr lang="cs-CZ" sz="1600" dirty="0" smtClean="0">
                <a:hlinkClick r:id="rId3"/>
              </a:rPr>
              <a:t>ZSlIn5RjHBFS0wILnuTQHyuYHYP6eyH02dGX2OViGmWCDX3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www.ulozto.cz/7734362/prodana-nevesta-polka-2min-mp3</a:t>
            </a:r>
            <a:endParaRPr lang="cs-CZ" sz="1600" dirty="0"/>
          </a:p>
          <a:p>
            <a:r>
              <a:rPr lang="cs-CZ" sz="2000" dirty="0" smtClean="0">
                <a:hlinkClick r:id="rId5"/>
              </a:rPr>
              <a:t>http</a:t>
            </a:r>
            <a:r>
              <a:rPr lang="cs-CZ" sz="20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t1.gstatic.com/images?q=tbn:ANd9GcRhsC2NF0qjrgrT2VSQ9EYfmS_xG3L8Jb9DFrspfEQOeyM9i2XrTA</a:t>
            </a:r>
            <a:endParaRPr lang="cs-CZ" sz="1600" dirty="0"/>
          </a:p>
          <a:p>
            <a:r>
              <a:rPr lang="cs-CZ" sz="1800" dirty="0" smtClean="0">
                <a:hlinkClick r:id="rId6"/>
              </a:rPr>
              <a:t>http</a:t>
            </a:r>
            <a:r>
              <a:rPr lang="cs-CZ" sz="1800" dirty="0">
                <a:hlinkClick r:id="rId6"/>
              </a:rPr>
              <a:t>://</a:t>
            </a:r>
            <a:r>
              <a:rPr lang="cs-CZ" sz="1600" dirty="0" smtClean="0">
                <a:hlinkClick r:id="rId6"/>
              </a:rPr>
              <a:t>t1.gstatic.com/images?q=tbn:ANd9GcQFpphL6uIjbzHmOv38UF3yZUqKt11C75H14HjxsR1pJlj9uVrpZw</a:t>
            </a:r>
            <a:endParaRPr lang="cs-CZ" sz="1600" dirty="0"/>
          </a:p>
          <a:p>
            <a:r>
              <a:rPr lang="cs-CZ" sz="1800" dirty="0" smtClean="0">
                <a:hlinkClick r:id="rId7"/>
              </a:rPr>
              <a:t>http</a:t>
            </a:r>
            <a:r>
              <a:rPr lang="cs-CZ" sz="1800" dirty="0">
                <a:hlinkClick r:id="rId7"/>
              </a:rPr>
              <a:t>://</a:t>
            </a:r>
            <a:r>
              <a:rPr lang="cs-CZ" sz="1800" dirty="0" smtClean="0">
                <a:hlinkClick r:id="rId7"/>
              </a:rPr>
              <a:t>t2.gstatic.com/images?q=tbn:ANd9GcQJdfmyfRJBkIJuJmTT-BgIcX8TnPTvnZITmm5fcuszclHqZ5EQ0Q</a:t>
            </a:r>
            <a:endParaRPr lang="cs-CZ" sz="18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t1.gstatic.com/images?q=tbn:ANd9GcRMR6ifXMFVbdIq765k3nnXNEP1s2-IXkRlNOxfp7z920a16mqD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</a:t>
            </a:r>
            <a:r>
              <a:rPr lang="cs-CZ" sz="1600" dirty="0">
                <a:hlinkClick r:id="rId9"/>
              </a:rPr>
              <a:t>://t1.gstahttp://t1.gstatic.com/images?q=tbn:ANd9GcR4FeW04-BHaC-n1rL7tPGVjwrKyncl4ovevb_BFTbng23h7CoJtic.com/images?q=tbn:ANd9GcR4yQrl3RSEWr3wcpBOUvhe_WKz8A0IuFYlR4fcSKnDS3-mqz7t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http://t0.gstatic.com/imhttp://t2.gstatic.com/images?q=tbn:ANd9GcQi57inU--</a:t>
            </a:r>
            <a:r>
              <a:rPr lang="cs-CZ" sz="1600" dirty="0" smtClean="0">
                <a:hlinkClick r:id="rId10"/>
              </a:rPr>
              <a:t>Gv9CPQfEvnehpsNTrg0ggcoYH46buHjnaH_jVPwBf</a:t>
            </a:r>
          </a:p>
          <a:p>
            <a:r>
              <a:rPr lang="cs-CZ" sz="1600" dirty="0" err="1" smtClean="0">
                <a:hlinkClick r:id="rId10"/>
              </a:rPr>
              <a:t>ages?q</a:t>
            </a:r>
            <a:r>
              <a:rPr lang="cs-CZ" sz="1600" dirty="0" smtClean="0">
                <a:hlinkClick r:id="rId10"/>
              </a:rPr>
              <a:t>=tbn:ANd9GcShoo3xXu8r3L6FYnSETTsxkzMQ323Kw1PRwHkGusEFwtV5RIDSIg</a:t>
            </a:r>
            <a:endParaRPr lang="cs-CZ" sz="1600" dirty="0" smtClean="0"/>
          </a:p>
          <a:p>
            <a:r>
              <a:rPr lang="cs-CZ" sz="1600" dirty="0">
                <a:hlinkClick r:id="rId11"/>
              </a:rPr>
              <a:t>http://t2.gstatic.com/images?q=tbn:ANd9GcTmjnjV-_</a:t>
            </a:r>
            <a:r>
              <a:rPr lang="cs-CZ" sz="1600" dirty="0" smtClean="0">
                <a:hlinkClick r:id="rId11"/>
              </a:rPr>
              <a:t>XaQY2RMOgc6dfgzvemxYzBL05usG3lwPmYqcfgdGy6</a:t>
            </a:r>
            <a:endParaRPr lang="cs-CZ" sz="1600" dirty="0" smtClean="0"/>
          </a:p>
          <a:p>
            <a:r>
              <a:rPr lang="cs-CZ" sz="1600" dirty="0" err="1" smtClean="0"/>
              <a:t>Hud.ukázky</a:t>
            </a:r>
            <a:r>
              <a:rPr lang="cs-CZ" sz="1600" dirty="0" smtClean="0"/>
              <a:t> – SPN – CD pro 6.roč. ZŠ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1800" dirty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742057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328</TotalTime>
  <Words>468</Words>
  <Application>Microsoft Office PowerPoint</Application>
  <PresentationFormat>Předvádění na obrazovce (4:3)</PresentationFormat>
  <Paragraphs>143</Paragraphs>
  <Slides>17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Šablona III/2 ČESKÁ OPERA  Mgr.Jablečníková – ZŠ Horní Slavkov  VY_32_INOVACE_88_Česká opera  </vt:lpstr>
      <vt:lpstr>Základní informace</vt:lpstr>
      <vt:lpstr>Troška historie</vt:lpstr>
      <vt:lpstr>Co v opeře najdeme?</vt:lpstr>
      <vt:lpstr>Ta naše opera česká</vt:lpstr>
      <vt:lpstr>Josef Mysliveček (1737- 1781)</vt:lpstr>
      <vt:lpstr>František Škroup (1801- 1862)</vt:lpstr>
      <vt:lpstr>Bedřich Smetana (1824 – 1884)</vt:lpstr>
      <vt:lpstr>Smetanovy opery</vt:lpstr>
      <vt:lpstr>Antonín Dvořák (1841 – 1904)</vt:lpstr>
      <vt:lpstr>Dvořákovy opery</vt:lpstr>
      <vt:lpstr>Leoš Janáček (1854 – 1928)</vt:lpstr>
      <vt:lpstr>Janáčkovy opery</vt:lpstr>
      <vt:lpstr>Bohuslav Martinů (1890 – 1959) </vt:lpstr>
      <vt:lpstr>Opery B.Martinů</vt:lpstr>
      <vt:lpstr>Zdroje obrázků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 ČESKÁ OPERA  Mgr.Jablečníková – ZŠ Horní Slavkov  VY_32_INOVACE_88_NÁZEV</dc:title>
  <dc:creator>Jablečníková Jarmila</dc:creator>
  <cp:lastModifiedBy>Jablečníková Jarmila</cp:lastModifiedBy>
  <cp:revision>33</cp:revision>
  <dcterms:created xsi:type="dcterms:W3CDTF">2011-04-26T19:02:25Z</dcterms:created>
  <dcterms:modified xsi:type="dcterms:W3CDTF">2011-04-28T18:26:05Z</dcterms:modified>
</cp:coreProperties>
</file>