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2" r:id="rId5"/>
    <p:sldId id="273" r:id="rId6"/>
    <p:sldId id="271" r:id="rId7"/>
    <p:sldId id="259" r:id="rId8"/>
    <p:sldId id="261" r:id="rId9"/>
    <p:sldId id="262" r:id="rId10"/>
    <p:sldId id="266" r:id="rId11"/>
    <p:sldId id="267" r:id="rId12"/>
    <p:sldId id="260" r:id="rId13"/>
    <p:sldId id="263" r:id="rId14"/>
    <p:sldId id="264" r:id="rId15"/>
    <p:sldId id="265" r:id="rId16"/>
    <p:sldId id="268" r:id="rId17"/>
    <p:sldId id="269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123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55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753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680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989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534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855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392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337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313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449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429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 smtClean="0"/>
              <a:t>NÁZEV ŠKOLY : ZŠ KOLÍN V., MNICHOVICKÁ 62</a:t>
            </a:r>
            <a:br>
              <a:rPr lang="cs-CZ" sz="2400" b="1" dirty="0" smtClean="0"/>
            </a:br>
            <a:r>
              <a:rPr lang="cs-CZ" sz="2400" b="1" dirty="0" smtClean="0"/>
              <a:t>AUTOR : Mgr. JAROSLAVA URBANCOVÁ</a:t>
            </a:r>
            <a:br>
              <a:rPr lang="cs-CZ" sz="2400" b="1" dirty="0" smtClean="0"/>
            </a:br>
            <a:r>
              <a:rPr lang="cs-CZ" sz="2400" b="1" dirty="0" smtClean="0"/>
              <a:t>NÁZEV:</a:t>
            </a:r>
            <a:r>
              <a:rPr lang="cs-CZ" sz="2400" b="1" baseline="0" dirty="0" smtClean="0"/>
              <a:t> VY_32_INOVACE_15_M8</a:t>
            </a:r>
            <a:br>
              <a:rPr lang="cs-CZ" sz="2400" b="1" baseline="0" dirty="0" smtClean="0"/>
            </a:br>
            <a:r>
              <a:rPr lang="cs-CZ" sz="2400" b="1" dirty="0" smtClean="0"/>
              <a:t>TÉMA : </a:t>
            </a:r>
            <a:r>
              <a:rPr lang="cs-CZ" sz="2400" b="1" dirty="0" smtClean="0"/>
              <a:t>Násobení mnohočlenů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453752" y="125673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 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115616" y="300241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83637"/>
            <a:ext cx="7111096" cy="1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428672" y="6309320"/>
            <a:ext cx="8207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eaLnBrk="1" hangingPunct="1">
              <a:tabLst>
                <a:tab pos="6551613" algn="l"/>
              </a:tabLst>
            </a:pPr>
            <a:r>
              <a:rPr lang="cs-CZ" dirty="0"/>
              <a:t>27. 2. </a:t>
            </a:r>
            <a:r>
              <a:rPr lang="cs-CZ"/>
              <a:t>2012	8. </a:t>
            </a:r>
            <a:r>
              <a:rPr lang="cs-CZ" dirty="0"/>
              <a:t>třída</a:t>
            </a:r>
          </a:p>
        </p:txBody>
      </p:sp>
    </p:spTree>
    <p:extLst>
      <p:ext uri="{BB962C8B-B14F-4D97-AF65-F5344CB8AC3E}">
        <p14:creationId xmlns:p14="http://schemas.microsoft.com/office/powerpoint/2010/main" val="19840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7030A0"/>
                </a:solidFill>
              </a:rPr>
              <a:t>NÁSOBENÍ VÝRAZŮ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Určitě si všichni vzpomeneme na výpočet obsahu čtverce a obdélníku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a</a:t>
            </a:r>
            <a:r>
              <a:rPr lang="cs-CZ" b="1" dirty="0" smtClean="0">
                <a:solidFill>
                  <a:srgbClr val="7030A0"/>
                </a:solidFill>
              </a:rPr>
              <a:t> . </a:t>
            </a:r>
            <a:r>
              <a:rPr lang="cs-CZ" b="1" dirty="0">
                <a:solidFill>
                  <a:srgbClr val="7030A0"/>
                </a:solidFill>
              </a:rPr>
              <a:t>a</a:t>
            </a:r>
            <a:r>
              <a:rPr lang="cs-CZ" b="1" dirty="0" smtClean="0">
                <a:solidFill>
                  <a:srgbClr val="7030A0"/>
                </a:solidFill>
              </a:rPr>
              <a:t> = a</a:t>
            </a:r>
            <a:r>
              <a:rPr lang="cs-CZ" b="1" baseline="30000" dirty="0" smtClean="0">
                <a:solidFill>
                  <a:srgbClr val="7030A0"/>
                </a:solidFill>
              </a:rPr>
              <a:t>2 </a:t>
            </a:r>
            <a:r>
              <a:rPr lang="cs-CZ" b="1" dirty="0" smtClean="0">
                <a:solidFill>
                  <a:srgbClr val="7030A0"/>
                </a:solidFill>
              </a:rPr>
              <a:t>      a . </a:t>
            </a:r>
            <a:r>
              <a:rPr lang="cs-CZ" b="1" dirty="0">
                <a:solidFill>
                  <a:srgbClr val="7030A0"/>
                </a:solidFill>
              </a:rPr>
              <a:t>b</a:t>
            </a:r>
            <a:r>
              <a:rPr lang="cs-CZ" b="1" dirty="0" smtClean="0">
                <a:solidFill>
                  <a:srgbClr val="7030A0"/>
                </a:solidFill>
              </a:rPr>
              <a:t> = ab</a:t>
            </a:r>
          </a:p>
          <a:p>
            <a:pPr marL="0" indent="0">
              <a:buNone/>
            </a:pPr>
            <a:r>
              <a:rPr lang="cs-CZ" dirty="0" smtClean="0"/>
              <a:t>Nebo je nám jasné, že    </a:t>
            </a:r>
            <a:r>
              <a:rPr lang="cs-CZ" b="1" dirty="0" smtClean="0">
                <a:solidFill>
                  <a:srgbClr val="7030A0"/>
                </a:solidFill>
              </a:rPr>
              <a:t>x + x + x + x = 4 . x = 4x</a:t>
            </a:r>
          </a:p>
          <a:p>
            <a:pPr marL="0" indent="0">
              <a:buNone/>
            </a:pPr>
            <a:r>
              <a:rPr lang="cs-CZ" dirty="0" smtClean="0"/>
              <a:t>Při násobení dvou výrazů násobíme mezi sebou koeficienty     </a:t>
            </a:r>
            <a:r>
              <a:rPr lang="cs-CZ" b="1" dirty="0" smtClean="0">
                <a:solidFill>
                  <a:srgbClr val="7030A0"/>
                </a:solidFill>
              </a:rPr>
              <a:t>2x . 3y = 6xy</a:t>
            </a:r>
          </a:p>
          <a:p>
            <a:pPr marL="0" indent="0">
              <a:buNone/>
            </a:pPr>
            <a:r>
              <a:rPr lang="cs-CZ" dirty="0" smtClean="0"/>
              <a:t>Dodržujeme zásady násobení mocnin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7030A0"/>
                </a:solidFill>
              </a:rPr>
              <a:t>3a</a:t>
            </a:r>
            <a:r>
              <a:rPr lang="cs-CZ" b="1" baseline="30000" dirty="0" smtClean="0">
                <a:solidFill>
                  <a:srgbClr val="7030A0"/>
                </a:solidFill>
              </a:rPr>
              <a:t>2</a:t>
            </a:r>
            <a:r>
              <a:rPr lang="cs-CZ" b="1" dirty="0" smtClean="0">
                <a:solidFill>
                  <a:srgbClr val="7030A0"/>
                </a:solidFill>
              </a:rPr>
              <a:t> . 5x</a:t>
            </a:r>
            <a:r>
              <a:rPr lang="cs-CZ" b="1" baseline="30000" dirty="0" smtClean="0">
                <a:solidFill>
                  <a:srgbClr val="7030A0"/>
                </a:solidFill>
              </a:rPr>
              <a:t>3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smtClean="0">
                <a:solidFill>
                  <a:srgbClr val="7030A0"/>
                </a:solidFill>
              </a:rPr>
              <a:t>= 15a</a:t>
            </a:r>
            <a:r>
              <a:rPr lang="cs-CZ" b="1" baseline="30000" smtClean="0">
                <a:solidFill>
                  <a:srgbClr val="7030A0"/>
                </a:solidFill>
              </a:rPr>
              <a:t>2</a:t>
            </a:r>
            <a:r>
              <a:rPr lang="cs-CZ" b="1" smtClean="0">
                <a:solidFill>
                  <a:srgbClr val="7030A0"/>
                </a:solidFill>
              </a:rPr>
              <a:t>x</a:t>
            </a:r>
            <a:r>
              <a:rPr lang="cs-CZ" b="1" baseline="30000" smtClean="0">
                <a:solidFill>
                  <a:srgbClr val="7030A0"/>
                </a:solidFill>
              </a:rPr>
              <a:t>3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574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7030A0"/>
                </a:solidFill>
              </a:rPr>
              <a:t>NÁSOBENÍ MNOHOČLENU MNOHOČLENEM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Násobíme systémem každého s každým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(2x + 4) (x + 3)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9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7030A0"/>
                </a:solidFill>
              </a:rPr>
              <a:t>NÁSOBENÍ MNOHOČLENU MNOHOČLENEM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Násobíme systémem každého s každým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(2x + 4) (x + 3) = 2x . </a:t>
            </a:r>
            <a:r>
              <a:rPr lang="cs-CZ" dirty="0"/>
              <a:t>x</a:t>
            </a:r>
            <a:r>
              <a:rPr lang="cs-CZ" dirty="0" smtClean="0"/>
              <a:t> + 4 . x + 3 . 2x + 3 . 4 =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4005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7030A0"/>
                </a:solidFill>
              </a:rPr>
              <a:t>NÁSOBENÍ MNOHOČLENU MNOHOČLENEM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Násobíme systémem každého s každým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(2x + 4) (x + 3) = 2x . </a:t>
            </a:r>
            <a:r>
              <a:rPr lang="cs-CZ" dirty="0"/>
              <a:t>x</a:t>
            </a:r>
            <a:r>
              <a:rPr lang="cs-CZ" dirty="0" smtClean="0"/>
              <a:t> + 4 . x + 3 . 2x + 3 . 4 =</a:t>
            </a:r>
          </a:p>
          <a:p>
            <a:pPr marL="0" indent="0">
              <a:buNone/>
            </a:pPr>
            <a:r>
              <a:rPr lang="cs-CZ" dirty="0" smtClean="0"/>
              <a:t>  2x</a:t>
            </a:r>
            <a:r>
              <a:rPr lang="cs-CZ" baseline="30000" dirty="0" smtClean="0"/>
              <a:t>2  </a:t>
            </a:r>
            <a:r>
              <a:rPr lang="cs-CZ" dirty="0" smtClean="0"/>
              <a:t>+ 4x + 6x + 12 </a:t>
            </a:r>
          </a:p>
          <a:p>
            <a:pPr marL="0" indent="0">
              <a:buNone/>
            </a:pPr>
            <a:r>
              <a:rPr lang="cs-CZ" dirty="0" smtClean="0"/>
              <a:t> Nakonec ještě upravíme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4005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7030A0"/>
                </a:solidFill>
              </a:rPr>
              <a:t>NÁSOBENÍ MNOHOČLENU MNOHOČLENEM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Násobíme systémem každého s každým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(2x + 4) (x + 3) = 2x . </a:t>
            </a:r>
            <a:r>
              <a:rPr lang="cs-CZ" dirty="0"/>
              <a:t>x</a:t>
            </a:r>
            <a:r>
              <a:rPr lang="cs-CZ" dirty="0" smtClean="0"/>
              <a:t> + 4 . x + 3 . 2x + 3 . 4 =</a:t>
            </a:r>
          </a:p>
          <a:p>
            <a:pPr marL="0" indent="0">
              <a:buNone/>
            </a:pPr>
            <a:r>
              <a:rPr lang="cs-CZ" dirty="0" smtClean="0"/>
              <a:t>  2x</a:t>
            </a:r>
            <a:r>
              <a:rPr lang="cs-CZ" baseline="30000" dirty="0" smtClean="0"/>
              <a:t>2  </a:t>
            </a:r>
            <a:r>
              <a:rPr lang="cs-CZ" dirty="0" smtClean="0"/>
              <a:t>+ 4x + 6x + 12 </a:t>
            </a:r>
          </a:p>
          <a:p>
            <a:pPr marL="0" indent="0">
              <a:buNone/>
            </a:pPr>
            <a:r>
              <a:rPr lang="cs-CZ" dirty="0" smtClean="0"/>
              <a:t> Nakonec ještě upravíme </a:t>
            </a:r>
          </a:p>
          <a:p>
            <a:pPr marL="0" indent="0">
              <a:buNone/>
            </a:pPr>
            <a:r>
              <a:rPr lang="cs-CZ" dirty="0" smtClean="0"/>
              <a:t> 2x</a:t>
            </a:r>
            <a:r>
              <a:rPr lang="cs-CZ" baseline="30000" dirty="0" smtClean="0"/>
              <a:t>2</a:t>
            </a:r>
            <a:r>
              <a:rPr lang="cs-CZ" dirty="0" smtClean="0"/>
              <a:t> + 10x + 12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68853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7030A0"/>
                </a:solidFill>
              </a:rPr>
              <a:t>DRUHÁ MOCNINA DVOJČLENU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 tuto příležitost máme vzorce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(a + b)</a:t>
            </a:r>
            <a:r>
              <a:rPr lang="cs-CZ" b="1" baseline="30000" dirty="0" smtClean="0">
                <a:solidFill>
                  <a:srgbClr val="7030A0"/>
                </a:solidFill>
              </a:rPr>
              <a:t>2</a:t>
            </a:r>
            <a:r>
              <a:rPr lang="cs-CZ" b="1" dirty="0" smtClean="0">
                <a:solidFill>
                  <a:srgbClr val="7030A0"/>
                </a:solidFill>
              </a:rPr>
              <a:t> = a</a:t>
            </a:r>
            <a:r>
              <a:rPr lang="cs-CZ" b="1" baseline="30000" dirty="0" smtClean="0">
                <a:solidFill>
                  <a:srgbClr val="7030A0"/>
                </a:solidFill>
              </a:rPr>
              <a:t>2</a:t>
            </a:r>
            <a:r>
              <a:rPr lang="cs-CZ" b="1" dirty="0" smtClean="0">
                <a:solidFill>
                  <a:srgbClr val="7030A0"/>
                </a:solidFill>
              </a:rPr>
              <a:t> + 2ab + b</a:t>
            </a:r>
            <a:r>
              <a:rPr lang="cs-CZ" b="1" baseline="30000" dirty="0" smtClean="0">
                <a:solidFill>
                  <a:srgbClr val="7030A0"/>
                </a:solidFill>
              </a:rPr>
              <a:t>2</a:t>
            </a: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(a – b)</a:t>
            </a:r>
            <a:r>
              <a:rPr lang="cs-CZ" b="1" baseline="30000" dirty="0" smtClean="0">
                <a:solidFill>
                  <a:srgbClr val="7030A0"/>
                </a:solidFill>
              </a:rPr>
              <a:t>2 </a:t>
            </a:r>
            <a:r>
              <a:rPr lang="cs-CZ" b="1" dirty="0" smtClean="0">
                <a:solidFill>
                  <a:srgbClr val="7030A0"/>
                </a:solidFill>
              </a:rPr>
              <a:t>= a</a:t>
            </a:r>
            <a:r>
              <a:rPr lang="cs-CZ" b="1" baseline="30000" dirty="0" smtClean="0">
                <a:solidFill>
                  <a:srgbClr val="7030A0"/>
                </a:solidFill>
              </a:rPr>
              <a:t>2</a:t>
            </a:r>
            <a:r>
              <a:rPr lang="cs-CZ" b="1" dirty="0" smtClean="0">
                <a:solidFill>
                  <a:srgbClr val="7030A0"/>
                </a:solidFill>
              </a:rPr>
              <a:t> – 2ab + b</a:t>
            </a:r>
            <a:r>
              <a:rPr lang="cs-CZ" b="1" baseline="30000" dirty="0" smtClean="0">
                <a:solidFill>
                  <a:srgbClr val="7030A0"/>
                </a:solidFill>
              </a:rPr>
              <a:t>2</a:t>
            </a: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Zkus se přesvědčit násobením, zda jsou tyto vzorce platné.</a:t>
            </a:r>
          </a:p>
        </p:txBody>
      </p:sp>
    </p:spTree>
    <p:extLst>
      <p:ext uri="{BB962C8B-B14F-4D97-AF65-F5344CB8AC3E}">
        <p14:creationId xmlns:p14="http://schemas.microsoft.com/office/powerpoint/2010/main" val="331066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ZKUSME SI PODLE TĚCHTO VZORCŮ VYPOČÍTAT NĚKOLIK PŘÍKLADŮ.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(x + 3)</a:t>
            </a:r>
            <a:r>
              <a:rPr lang="cs-CZ" baseline="30000" dirty="0" smtClean="0"/>
              <a:t>2 </a:t>
            </a:r>
            <a:r>
              <a:rPr lang="cs-CZ" dirty="0" smtClean="0"/>
              <a:t>=</a:t>
            </a:r>
          </a:p>
          <a:p>
            <a:pPr marL="514350" indent="-514350">
              <a:buAutoNum type="arabicParenR"/>
            </a:pPr>
            <a:r>
              <a:rPr lang="cs-CZ" dirty="0" smtClean="0"/>
              <a:t>(m + n)</a:t>
            </a:r>
            <a:r>
              <a:rPr lang="cs-CZ" baseline="30000" dirty="0" smtClean="0"/>
              <a:t>2 </a:t>
            </a:r>
            <a:r>
              <a:rPr lang="cs-CZ" dirty="0" smtClean="0"/>
              <a:t>=</a:t>
            </a:r>
          </a:p>
          <a:p>
            <a:pPr marL="514350" indent="-514350">
              <a:buAutoNum type="arabicParenR"/>
            </a:pPr>
            <a:r>
              <a:rPr lang="cs-CZ" dirty="0" smtClean="0"/>
              <a:t>(2r + s)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AutoNum type="arabicParenR"/>
            </a:pPr>
            <a:r>
              <a:rPr lang="cs-CZ" dirty="0" smtClean="0"/>
              <a:t>(3x + 4y)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AutoNum type="arabicParenR"/>
            </a:pPr>
            <a:r>
              <a:rPr lang="cs-CZ" dirty="0" smtClean="0"/>
              <a:t>(y – 5)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AutoNum type="arabicParenR"/>
            </a:pPr>
            <a:r>
              <a:rPr lang="cs-CZ" dirty="0" smtClean="0"/>
              <a:t>(r – s)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AutoNum type="arabicParenR"/>
            </a:pPr>
            <a:r>
              <a:rPr lang="cs-CZ" dirty="0" smtClean="0"/>
              <a:t>(x – 6y)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AutoNum type="arabicParenR"/>
            </a:pPr>
            <a:r>
              <a:rPr lang="cs-CZ" dirty="0" smtClean="0"/>
              <a:t>(5m – 2n)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089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(x </a:t>
            </a:r>
            <a:r>
              <a:rPr lang="cs-CZ" dirty="0"/>
              <a:t>+ 3)</a:t>
            </a:r>
            <a:r>
              <a:rPr lang="cs-CZ" baseline="30000" dirty="0"/>
              <a:t>2 </a:t>
            </a:r>
            <a:r>
              <a:rPr lang="cs-CZ" dirty="0" smtClean="0"/>
              <a:t>= x</a:t>
            </a:r>
            <a:r>
              <a:rPr lang="cs-CZ" baseline="30000" dirty="0" smtClean="0"/>
              <a:t>2</a:t>
            </a:r>
            <a:r>
              <a:rPr lang="cs-CZ" dirty="0" smtClean="0"/>
              <a:t> + 6x + 9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(m + n)</a:t>
            </a:r>
            <a:r>
              <a:rPr lang="cs-CZ" baseline="30000" dirty="0"/>
              <a:t>2 </a:t>
            </a:r>
            <a:r>
              <a:rPr lang="cs-CZ" dirty="0" smtClean="0"/>
              <a:t>= m</a:t>
            </a:r>
            <a:r>
              <a:rPr lang="cs-CZ" baseline="30000" dirty="0" smtClean="0"/>
              <a:t>2</a:t>
            </a:r>
            <a:r>
              <a:rPr lang="cs-CZ" dirty="0" smtClean="0"/>
              <a:t> + 2mn + n</a:t>
            </a:r>
            <a:r>
              <a:rPr lang="cs-CZ" baseline="30000" dirty="0" smtClean="0"/>
              <a:t>2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(2r + s)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= 4r</a:t>
            </a:r>
            <a:r>
              <a:rPr lang="cs-CZ" baseline="30000" dirty="0" smtClean="0"/>
              <a:t>2</a:t>
            </a:r>
            <a:r>
              <a:rPr lang="cs-CZ" dirty="0" smtClean="0"/>
              <a:t> + 4rs + s</a:t>
            </a:r>
            <a:r>
              <a:rPr lang="cs-CZ" baseline="30000" dirty="0" smtClean="0"/>
              <a:t>2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(3x + 4y)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= 9x</a:t>
            </a:r>
            <a:r>
              <a:rPr lang="cs-CZ" baseline="30000" dirty="0" smtClean="0"/>
              <a:t>2</a:t>
            </a:r>
            <a:r>
              <a:rPr lang="cs-CZ" dirty="0" smtClean="0"/>
              <a:t> + 24xy + 16y</a:t>
            </a:r>
            <a:r>
              <a:rPr lang="cs-CZ" baseline="30000" dirty="0" smtClean="0"/>
              <a:t>2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(y – 5)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= y</a:t>
            </a:r>
            <a:r>
              <a:rPr lang="cs-CZ" baseline="30000" dirty="0" smtClean="0"/>
              <a:t>2</a:t>
            </a:r>
            <a:r>
              <a:rPr lang="cs-CZ" dirty="0" smtClean="0"/>
              <a:t> – 10y + 25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(r – s)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= r</a:t>
            </a:r>
            <a:r>
              <a:rPr lang="cs-CZ" baseline="30000" dirty="0" smtClean="0"/>
              <a:t>2</a:t>
            </a:r>
            <a:r>
              <a:rPr lang="cs-CZ" dirty="0" smtClean="0"/>
              <a:t> – 2rs + s</a:t>
            </a:r>
            <a:r>
              <a:rPr lang="cs-CZ" baseline="30000" dirty="0" smtClean="0"/>
              <a:t>2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(x – 6y)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= x</a:t>
            </a:r>
            <a:r>
              <a:rPr lang="cs-CZ" baseline="30000" dirty="0" smtClean="0"/>
              <a:t>2</a:t>
            </a:r>
            <a:r>
              <a:rPr lang="cs-CZ" dirty="0" smtClean="0"/>
              <a:t> – 12xy + 36y</a:t>
            </a:r>
            <a:r>
              <a:rPr lang="cs-CZ" baseline="30000" dirty="0" smtClean="0"/>
              <a:t>2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(5m – 2n)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= 25m</a:t>
            </a:r>
            <a:r>
              <a:rPr lang="cs-CZ" baseline="30000" dirty="0" smtClean="0"/>
              <a:t>2</a:t>
            </a:r>
            <a:r>
              <a:rPr lang="cs-CZ" dirty="0" smtClean="0"/>
              <a:t> – 20mn + 4n</a:t>
            </a:r>
            <a:r>
              <a:rPr lang="cs-CZ" baseline="30000" dirty="0" smtClean="0"/>
              <a:t>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995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A PROTOŽE LZE KAŽDÝ VZOREC POUŽÍT I OBRÁCENĚ, UPRAVTE PODLE NĚHO TYTO VÝRAZY.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1" indent="-514350">
              <a:buAutoNum type="arabicParenR"/>
            </a:pPr>
            <a:endParaRPr lang="cs-CZ" sz="3200" dirty="0" smtClean="0"/>
          </a:p>
          <a:p>
            <a:pPr marL="914400" lvl="1" indent="-514350">
              <a:buAutoNum type="arabicParenR"/>
            </a:pPr>
            <a:r>
              <a:rPr lang="cs-CZ" sz="3200" dirty="0" smtClean="0"/>
              <a:t>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+ 8x + 16 =</a:t>
            </a:r>
          </a:p>
          <a:p>
            <a:pPr marL="914400" lvl="1" indent="-514350">
              <a:buAutoNum type="arabicParenR"/>
            </a:pPr>
            <a:r>
              <a:rPr lang="cs-CZ" sz="3200" dirty="0" smtClean="0"/>
              <a:t>c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– 2cd + d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</a:t>
            </a:r>
          </a:p>
          <a:p>
            <a:pPr marL="914400" lvl="1" indent="-514350">
              <a:buAutoNum type="arabicParenR"/>
            </a:pPr>
            <a:r>
              <a:rPr lang="cs-CZ" sz="3200" dirty="0" smtClean="0"/>
              <a:t>25x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– 20xy + 4y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</a:t>
            </a:r>
          </a:p>
          <a:p>
            <a:pPr marL="914400" lvl="1" indent="-514350">
              <a:buAutoNum type="arabicParenR"/>
            </a:pPr>
            <a:r>
              <a:rPr lang="cs-CZ" sz="3200" dirty="0" smtClean="0"/>
              <a:t>4a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+ 12a + 9 =</a:t>
            </a:r>
          </a:p>
        </p:txBody>
      </p:sp>
    </p:spTree>
    <p:extLst>
      <p:ext uri="{BB962C8B-B14F-4D97-AF65-F5344CB8AC3E}">
        <p14:creationId xmlns:p14="http://schemas.microsoft.com/office/powerpoint/2010/main" val="322739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1" indent="-514350">
              <a:buAutoNum type="arabicParenR"/>
            </a:pPr>
            <a:r>
              <a:rPr lang="cs-CZ" sz="3200" dirty="0"/>
              <a:t>x</a:t>
            </a:r>
            <a:r>
              <a:rPr lang="cs-CZ" sz="3200" baseline="30000" dirty="0"/>
              <a:t>2</a:t>
            </a:r>
            <a:r>
              <a:rPr lang="cs-CZ" sz="3200" dirty="0"/>
              <a:t> + 8x + 16 </a:t>
            </a:r>
            <a:r>
              <a:rPr lang="cs-CZ" sz="3200" dirty="0" smtClean="0"/>
              <a:t>= (x + 4)</a:t>
            </a:r>
            <a:r>
              <a:rPr lang="cs-CZ" sz="3200" baseline="30000" dirty="0" smtClean="0"/>
              <a:t>2</a:t>
            </a:r>
            <a:endParaRPr lang="cs-CZ" sz="3200" dirty="0"/>
          </a:p>
          <a:p>
            <a:pPr marL="914400" lvl="1" indent="-514350">
              <a:buAutoNum type="arabicParenR"/>
            </a:pPr>
            <a:r>
              <a:rPr lang="cs-CZ" sz="3200" dirty="0"/>
              <a:t>c</a:t>
            </a:r>
            <a:r>
              <a:rPr lang="cs-CZ" sz="3200" baseline="30000" dirty="0"/>
              <a:t>2</a:t>
            </a:r>
            <a:r>
              <a:rPr lang="cs-CZ" sz="3200" dirty="0"/>
              <a:t> – 2cd + d</a:t>
            </a:r>
            <a:r>
              <a:rPr lang="cs-CZ" sz="3200" baseline="30000" dirty="0"/>
              <a:t>2</a:t>
            </a:r>
            <a:r>
              <a:rPr lang="cs-CZ" sz="3200" dirty="0"/>
              <a:t> </a:t>
            </a:r>
            <a:r>
              <a:rPr lang="cs-CZ" sz="3200" dirty="0" smtClean="0"/>
              <a:t>= (c – d)</a:t>
            </a:r>
            <a:r>
              <a:rPr lang="cs-CZ" sz="3200" baseline="30000" dirty="0" smtClean="0"/>
              <a:t>2</a:t>
            </a:r>
            <a:endParaRPr lang="cs-CZ" sz="3200" dirty="0"/>
          </a:p>
          <a:p>
            <a:pPr marL="914400" lvl="1" indent="-514350">
              <a:buAutoNum type="arabicParenR"/>
            </a:pPr>
            <a:r>
              <a:rPr lang="cs-CZ" sz="3200" dirty="0"/>
              <a:t>25x</a:t>
            </a:r>
            <a:r>
              <a:rPr lang="cs-CZ" sz="3200" baseline="30000" dirty="0"/>
              <a:t>2</a:t>
            </a:r>
            <a:r>
              <a:rPr lang="cs-CZ" sz="3200" dirty="0"/>
              <a:t> – 20xy + 4y</a:t>
            </a:r>
            <a:r>
              <a:rPr lang="cs-CZ" sz="3200" baseline="30000" dirty="0"/>
              <a:t>2</a:t>
            </a:r>
            <a:r>
              <a:rPr lang="cs-CZ" sz="3200" dirty="0"/>
              <a:t> </a:t>
            </a:r>
            <a:r>
              <a:rPr lang="cs-CZ" sz="3200" dirty="0" smtClean="0"/>
              <a:t>= (5x – 2y)</a:t>
            </a:r>
            <a:r>
              <a:rPr lang="cs-CZ" sz="3200" baseline="30000" dirty="0" smtClean="0"/>
              <a:t>2</a:t>
            </a:r>
            <a:endParaRPr lang="cs-CZ" sz="3200" dirty="0"/>
          </a:p>
          <a:p>
            <a:pPr marL="914400" lvl="1" indent="-514350">
              <a:buAutoNum type="arabicParenR"/>
            </a:pPr>
            <a:r>
              <a:rPr lang="cs-CZ" sz="3200" dirty="0"/>
              <a:t>4a</a:t>
            </a:r>
            <a:r>
              <a:rPr lang="cs-CZ" sz="3200" baseline="30000" dirty="0"/>
              <a:t>2</a:t>
            </a:r>
            <a:r>
              <a:rPr lang="cs-CZ" sz="3200" dirty="0"/>
              <a:t> + 12a + 9 </a:t>
            </a:r>
            <a:r>
              <a:rPr lang="cs-CZ" sz="3200" dirty="0" smtClean="0"/>
              <a:t>= (2a + 3)</a:t>
            </a:r>
            <a:r>
              <a:rPr lang="cs-CZ" sz="3200" baseline="30000" dirty="0" smtClean="0"/>
              <a:t>2</a:t>
            </a:r>
            <a:endParaRPr lang="cs-CZ" sz="32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095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7030A0"/>
                </a:solidFill>
              </a:rPr>
              <a:t>ROZDÍL DRUHÝCH MOCNIN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Zkusme vynásobit dvojčleny</a:t>
            </a:r>
          </a:p>
          <a:p>
            <a:pPr marL="0" indent="0">
              <a:buNone/>
            </a:pPr>
            <a:r>
              <a:rPr lang="cs-CZ" dirty="0" smtClean="0"/>
              <a:t>(a + b) (a – b) = </a:t>
            </a: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67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 algn="l"/>
            <a:r>
              <a:rPr lang="cs-CZ" sz="3200" dirty="0" smtClean="0"/>
              <a:t>Všichni </a:t>
            </a:r>
            <a:r>
              <a:rPr lang="cs-CZ" sz="3200" dirty="0"/>
              <a:t>jsme došli po úpravě k </a:t>
            </a:r>
            <a:r>
              <a:rPr lang="cs-CZ" sz="3200" dirty="0" smtClean="0"/>
              <a:t>závěru</a:t>
            </a:r>
            <a:r>
              <a:rPr lang="cs-CZ" sz="3200" b="1" baseline="30000" dirty="0">
                <a:solidFill>
                  <a:srgbClr val="7030A0"/>
                </a:solidFill>
              </a:rPr>
              <a:t/>
            </a:r>
            <a:br>
              <a:rPr lang="cs-CZ" sz="3200" b="1" baseline="30000" dirty="0">
                <a:solidFill>
                  <a:srgbClr val="7030A0"/>
                </a:solidFill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  (</a:t>
            </a:r>
            <a:r>
              <a:rPr lang="cs-CZ" b="1" dirty="0">
                <a:solidFill>
                  <a:srgbClr val="7030A0"/>
                </a:solidFill>
              </a:rPr>
              <a:t>a + b) (a – b) </a:t>
            </a:r>
            <a:r>
              <a:rPr lang="cs-CZ" b="1" dirty="0" smtClean="0">
                <a:solidFill>
                  <a:srgbClr val="7030A0"/>
                </a:solidFill>
              </a:rPr>
              <a:t>= a</a:t>
            </a:r>
            <a:r>
              <a:rPr lang="cs-CZ" b="1" baseline="30000" dirty="0" smtClean="0">
                <a:solidFill>
                  <a:srgbClr val="7030A0"/>
                </a:solidFill>
              </a:rPr>
              <a:t>2 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>
                <a:solidFill>
                  <a:srgbClr val="7030A0"/>
                </a:solidFill>
              </a:rPr>
              <a:t>-  b</a:t>
            </a:r>
            <a:r>
              <a:rPr lang="cs-CZ" b="1" baseline="30000" dirty="0">
                <a:solidFill>
                  <a:srgbClr val="7030A0"/>
                </a:solidFill>
              </a:rPr>
              <a:t>2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211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 ZDE JE NĚKOLIK PŘÍKLADŮ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(m – n)(m + n) = </a:t>
            </a:r>
          </a:p>
          <a:p>
            <a:pPr marL="514350" indent="-514350">
              <a:buAutoNum type="arabicParenR"/>
            </a:pPr>
            <a:r>
              <a:rPr lang="cs-CZ" dirty="0" smtClean="0"/>
              <a:t>(5 + a)(5 – a) =</a:t>
            </a:r>
          </a:p>
          <a:p>
            <a:pPr marL="514350" indent="-514350">
              <a:buAutoNum type="arabicParenR"/>
            </a:pPr>
            <a:r>
              <a:rPr lang="cs-CZ" dirty="0" smtClean="0"/>
              <a:t>(a + 3)(a – 3) =</a:t>
            </a:r>
          </a:p>
          <a:p>
            <a:pPr marL="514350" indent="-514350">
              <a:buAutoNum type="arabicParenR"/>
            </a:pPr>
            <a:r>
              <a:rPr lang="cs-CZ" dirty="0" smtClean="0"/>
              <a:t>(a – 5)(a + 5) =</a:t>
            </a:r>
          </a:p>
          <a:p>
            <a:pPr marL="514350" indent="-514350">
              <a:buAutoNum type="arabicParenR"/>
            </a:pPr>
            <a:r>
              <a:rPr lang="cs-CZ" dirty="0" smtClean="0"/>
              <a:t>(r + 2s)(r – 2s) =</a:t>
            </a:r>
          </a:p>
          <a:p>
            <a:pPr marL="514350" indent="-514350">
              <a:buAutoNum type="arabicParenR"/>
            </a:pPr>
            <a:r>
              <a:rPr lang="cs-CZ" dirty="0" smtClean="0"/>
              <a:t>(4x + 3y)(4x – 3y) =</a:t>
            </a:r>
          </a:p>
          <a:p>
            <a:pPr marL="0" indent="0">
              <a:buNone/>
            </a:pPr>
            <a:r>
              <a:rPr lang="cs-CZ" dirty="0" smtClean="0"/>
              <a:t>Je možné zaměňovat znaménka v prvním a druhém dvojčlenu? A proč?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036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/>
              <a:t>(m – n)(m + n) = </a:t>
            </a:r>
            <a:r>
              <a:rPr lang="cs-CZ" dirty="0" smtClean="0"/>
              <a:t>m</a:t>
            </a:r>
            <a:r>
              <a:rPr lang="cs-CZ" baseline="30000" dirty="0" smtClean="0"/>
              <a:t>2</a:t>
            </a:r>
            <a:r>
              <a:rPr lang="cs-CZ" dirty="0" smtClean="0"/>
              <a:t> – n</a:t>
            </a:r>
            <a:r>
              <a:rPr lang="cs-CZ" baseline="30000" dirty="0" smtClean="0"/>
              <a:t>2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(5 + </a:t>
            </a:r>
            <a:r>
              <a:rPr lang="cs-CZ" dirty="0" smtClean="0"/>
              <a:t>k)(</a:t>
            </a:r>
            <a:r>
              <a:rPr lang="cs-CZ" dirty="0"/>
              <a:t>5 – </a:t>
            </a:r>
            <a:r>
              <a:rPr lang="cs-CZ" dirty="0" smtClean="0"/>
              <a:t>k) = 25 – k</a:t>
            </a:r>
            <a:r>
              <a:rPr lang="cs-CZ" baseline="30000" dirty="0" smtClean="0"/>
              <a:t>2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(t </a:t>
            </a:r>
            <a:r>
              <a:rPr lang="cs-CZ" dirty="0"/>
              <a:t>+ 3</a:t>
            </a:r>
            <a:r>
              <a:rPr lang="cs-CZ" dirty="0" smtClean="0"/>
              <a:t>)(t </a:t>
            </a:r>
            <a:r>
              <a:rPr lang="cs-CZ" dirty="0"/>
              <a:t>– 3) </a:t>
            </a:r>
            <a:r>
              <a:rPr lang="cs-CZ" dirty="0" smtClean="0"/>
              <a:t>= t</a:t>
            </a:r>
            <a:r>
              <a:rPr lang="cs-CZ" baseline="30000" dirty="0" smtClean="0"/>
              <a:t>2</a:t>
            </a:r>
            <a:r>
              <a:rPr lang="cs-CZ" dirty="0" smtClean="0"/>
              <a:t> - 9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(a – 5)(a + 5) </a:t>
            </a:r>
            <a:r>
              <a:rPr lang="cs-CZ" dirty="0" smtClean="0"/>
              <a:t>= a</a:t>
            </a:r>
            <a:r>
              <a:rPr lang="cs-CZ" baseline="30000" dirty="0" smtClean="0"/>
              <a:t>2</a:t>
            </a:r>
            <a:r>
              <a:rPr lang="cs-CZ" dirty="0" smtClean="0"/>
              <a:t> - 25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(r + 2s)(r – 2s) </a:t>
            </a:r>
            <a:r>
              <a:rPr lang="cs-CZ" dirty="0" smtClean="0"/>
              <a:t>= r</a:t>
            </a:r>
            <a:r>
              <a:rPr lang="cs-CZ" baseline="30000" dirty="0" smtClean="0"/>
              <a:t>2</a:t>
            </a:r>
            <a:r>
              <a:rPr lang="cs-CZ" dirty="0" smtClean="0"/>
              <a:t> – 4s</a:t>
            </a:r>
            <a:r>
              <a:rPr lang="cs-CZ" baseline="30000" dirty="0" smtClean="0"/>
              <a:t>2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(4x + 3y)(4x – 3y) </a:t>
            </a:r>
            <a:r>
              <a:rPr lang="cs-CZ" dirty="0" smtClean="0"/>
              <a:t>= 16x</a:t>
            </a:r>
            <a:r>
              <a:rPr lang="cs-CZ" baseline="30000" dirty="0" smtClean="0"/>
              <a:t>2</a:t>
            </a:r>
            <a:r>
              <a:rPr lang="cs-CZ" dirty="0" smtClean="0"/>
              <a:t> – 9y</a:t>
            </a:r>
            <a:r>
              <a:rPr lang="cs-CZ" baseline="30000" dirty="0" smtClean="0"/>
              <a:t>2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3777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TAKÉ TADY LZE POUŽÍVAT VZOREC OBRÁCENĚ.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t</a:t>
            </a:r>
            <a:r>
              <a:rPr lang="cs-CZ" baseline="30000" dirty="0" smtClean="0"/>
              <a:t>2</a:t>
            </a:r>
            <a:r>
              <a:rPr lang="cs-CZ" dirty="0" smtClean="0"/>
              <a:t> – u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AutoNum type="arabicParenR"/>
            </a:pPr>
            <a:r>
              <a:rPr lang="cs-CZ" dirty="0" smtClean="0"/>
              <a:t>4c</a:t>
            </a:r>
            <a:r>
              <a:rPr lang="cs-CZ" baseline="30000" dirty="0" smtClean="0"/>
              <a:t>2</a:t>
            </a:r>
            <a:r>
              <a:rPr lang="cs-CZ" dirty="0" smtClean="0"/>
              <a:t> – d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AutoNum type="arabicParenR"/>
            </a:pPr>
            <a:r>
              <a:rPr lang="cs-CZ" dirty="0" smtClean="0"/>
              <a:t>9x</a:t>
            </a:r>
            <a:r>
              <a:rPr lang="cs-CZ" baseline="30000" dirty="0" smtClean="0"/>
              <a:t>2</a:t>
            </a:r>
            <a:r>
              <a:rPr lang="cs-CZ" dirty="0" smtClean="0"/>
              <a:t> – 25y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AutoNum type="arabicParenR"/>
            </a:pPr>
            <a:r>
              <a:rPr lang="cs-CZ" dirty="0" smtClean="0"/>
              <a:t>25a</a:t>
            </a:r>
            <a:r>
              <a:rPr lang="cs-CZ" baseline="30000" dirty="0" smtClean="0"/>
              <a:t>2</a:t>
            </a:r>
            <a:r>
              <a:rPr lang="cs-CZ" dirty="0" smtClean="0"/>
              <a:t> – 49 =</a:t>
            </a:r>
          </a:p>
          <a:p>
            <a:pPr marL="514350" indent="-514350">
              <a:buAutoNum type="arabicParenR"/>
            </a:pPr>
            <a:r>
              <a:rPr lang="cs-CZ" dirty="0" smtClean="0"/>
              <a:t>36e</a:t>
            </a:r>
            <a:r>
              <a:rPr lang="cs-CZ" baseline="30000" dirty="0" smtClean="0"/>
              <a:t>2</a:t>
            </a:r>
            <a:r>
              <a:rPr lang="cs-CZ" dirty="0" smtClean="0"/>
              <a:t> – f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AutoNum type="arabicParenR"/>
            </a:pPr>
            <a:r>
              <a:rPr lang="cs-CZ" dirty="0" smtClean="0"/>
              <a:t>16a</a:t>
            </a:r>
            <a:r>
              <a:rPr lang="cs-CZ" baseline="30000" dirty="0" smtClean="0"/>
              <a:t>2</a:t>
            </a:r>
            <a:r>
              <a:rPr lang="cs-CZ" dirty="0" smtClean="0"/>
              <a:t> – 100b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9601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/>
              <a:t>t</a:t>
            </a:r>
            <a:r>
              <a:rPr lang="cs-CZ" baseline="30000" dirty="0"/>
              <a:t>2</a:t>
            </a:r>
            <a:r>
              <a:rPr lang="cs-CZ" dirty="0"/>
              <a:t> – u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= (t – u)(t + u)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4c</a:t>
            </a:r>
            <a:r>
              <a:rPr lang="cs-CZ" baseline="30000" dirty="0"/>
              <a:t>2</a:t>
            </a:r>
            <a:r>
              <a:rPr lang="cs-CZ" dirty="0"/>
              <a:t> – d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= (2c – d)(2c + d)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9x</a:t>
            </a:r>
            <a:r>
              <a:rPr lang="cs-CZ" baseline="30000" dirty="0"/>
              <a:t>2</a:t>
            </a:r>
            <a:r>
              <a:rPr lang="cs-CZ" dirty="0"/>
              <a:t> – </a:t>
            </a:r>
            <a:r>
              <a:rPr lang="cs-CZ" dirty="0" smtClean="0"/>
              <a:t>64y</a:t>
            </a:r>
            <a:r>
              <a:rPr lang="cs-CZ" baseline="30000" dirty="0" smtClean="0"/>
              <a:t>2</a:t>
            </a:r>
            <a:r>
              <a:rPr lang="cs-CZ" dirty="0" smtClean="0"/>
              <a:t> = (3x + 8y)(3x – 8y)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25a</a:t>
            </a:r>
            <a:r>
              <a:rPr lang="cs-CZ" baseline="30000" dirty="0"/>
              <a:t>2</a:t>
            </a:r>
            <a:r>
              <a:rPr lang="cs-CZ" dirty="0"/>
              <a:t> – 49 </a:t>
            </a:r>
            <a:r>
              <a:rPr lang="cs-CZ" dirty="0" smtClean="0"/>
              <a:t>= (5a + 7)(5a – 7)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36e</a:t>
            </a:r>
            <a:r>
              <a:rPr lang="cs-CZ" baseline="30000" dirty="0"/>
              <a:t>2</a:t>
            </a:r>
            <a:r>
              <a:rPr lang="cs-CZ" dirty="0"/>
              <a:t> – f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= (6e – f)(6e + f)</a:t>
            </a:r>
            <a:endParaRPr lang="cs-CZ" dirty="0"/>
          </a:p>
          <a:p>
            <a:pPr marL="514350" indent="-514350">
              <a:buAutoNum type="arabicParenR"/>
            </a:pPr>
            <a:r>
              <a:rPr lang="cs-CZ" dirty="0"/>
              <a:t>16a</a:t>
            </a:r>
            <a:r>
              <a:rPr lang="cs-CZ" baseline="30000" dirty="0"/>
              <a:t>2</a:t>
            </a:r>
            <a:r>
              <a:rPr lang="cs-CZ" dirty="0"/>
              <a:t> – 100b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= (4a + 10b)(4a – 10b)</a:t>
            </a:r>
          </a:p>
          <a:p>
            <a:pPr marL="0" indent="0">
              <a:buNone/>
            </a:pPr>
            <a:r>
              <a:rPr lang="cs-CZ" dirty="0" smtClean="0"/>
              <a:t>Jsou v těchto příkladech správně znaménka?</a:t>
            </a:r>
          </a:p>
          <a:p>
            <a:pPr marL="0" indent="0">
              <a:buNone/>
            </a:pPr>
            <a:r>
              <a:rPr lang="cs-CZ" dirty="0" smtClean="0"/>
              <a:t>Zopakujme si vlastnosti násobení.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666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Tento materiál jsem zamýšlela jako přehled a procvičení v oblasti násobení výrazů. Žáci vynásobí jen jednočleny (což už v některých případech umí), pak vždy dvojčleny mezi sebou.</a:t>
            </a:r>
          </a:p>
          <a:p>
            <a:pPr marL="0" indent="0">
              <a:buNone/>
            </a:pPr>
            <a:r>
              <a:rPr lang="cs-CZ" dirty="0" smtClean="0"/>
              <a:t>Nakonec si ukážeme použití vzorců pro druhé mocniny dvojčlenu a rozdíl druhých mocnin.</a:t>
            </a:r>
          </a:p>
          <a:p>
            <a:pPr marL="0" indent="0">
              <a:buNone/>
            </a:pPr>
            <a:r>
              <a:rPr lang="cs-CZ" dirty="0" smtClean="0"/>
              <a:t>Na několika příkladech si tuto látku procvičí a zkontrolují.</a:t>
            </a:r>
          </a:p>
        </p:txBody>
      </p:sp>
    </p:spTree>
    <p:extLst>
      <p:ext uri="{BB962C8B-B14F-4D97-AF65-F5344CB8AC3E}">
        <p14:creationId xmlns:p14="http://schemas.microsoft.com/office/powerpoint/2010/main" val="242828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863</Words>
  <Application>Microsoft Office PowerPoint</Application>
  <PresentationFormat>Předvádění na obrazovce (4:3)</PresentationFormat>
  <Paragraphs>103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NÁZEV ŠKOLY : ZŠ KOLÍN V., MNICHOVICKÁ 62 AUTOR : Mgr. JAROSLAVA URBANCOVÁ NÁZEV: VY_32_INOVACE_15_M8 TÉMA : Násobení mnohočlenů </vt:lpstr>
      <vt:lpstr>NÁSOBENÍ VÝRAZŮ</vt:lpstr>
      <vt:lpstr>NÁSOBENÍ MNOHOČLENU MNOHOČLENEM</vt:lpstr>
      <vt:lpstr>NÁSOBENÍ MNOHOČLENU MNOHOČLENEM</vt:lpstr>
      <vt:lpstr>NÁSOBENÍ MNOHOČLENU MNOHOČLENEM</vt:lpstr>
      <vt:lpstr>NÁSOBENÍ MNOHOČLENU MNOHOČLENEM</vt:lpstr>
      <vt:lpstr>DRUHÁ MOCNINA DVOJČLENU</vt:lpstr>
      <vt:lpstr>ZKUSME SI PODLE TĚCHTO VZORCŮ VYPOČÍTAT NĚKOLIK PŘÍKLADŮ.</vt:lpstr>
      <vt:lpstr>ŘEŠENÍ</vt:lpstr>
      <vt:lpstr>A PROTOŽE LZE KAŽDÝ VZOREC POUŽÍT I OBRÁCENĚ, UPRAVTE PODLE NĚHO TYTO VÝRAZY.</vt:lpstr>
      <vt:lpstr>ŘEŠENÍ</vt:lpstr>
      <vt:lpstr>ROZDÍL DRUHÝCH MOCNIN</vt:lpstr>
      <vt:lpstr>Všichni jsme došli po úpravě k závěru </vt:lpstr>
      <vt:lpstr>A ZDE JE NĚKOLIK PŘÍKLADŮ </vt:lpstr>
      <vt:lpstr>ŘEŠENÍ</vt:lpstr>
      <vt:lpstr>TAKÉ TADY LZE POUŽÍVAT VZOREC OBRÁCENĚ.</vt:lpstr>
      <vt:lpstr>ŘEŠENÍ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VY_32_INOVACE_10_M8_VÝRAZY TÉMA : VÝRAZY S PROMĚNNOU ČÍSLO PROJEKTU : 10</dc:title>
  <dc:creator>pc</dc:creator>
  <cp:lastModifiedBy>Aleš Polívka</cp:lastModifiedBy>
  <cp:revision>18</cp:revision>
  <dcterms:created xsi:type="dcterms:W3CDTF">2012-02-28T09:46:09Z</dcterms:created>
  <dcterms:modified xsi:type="dcterms:W3CDTF">2012-03-15T19:31:03Z</dcterms:modified>
</cp:coreProperties>
</file>