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6BEF37EA-11CA-40F4-A733-274C2D2369E4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EAF85DB3-29BF-41E9-8C58-9E2D9A1A85A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517232"/>
            <a:ext cx="5407152" cy="1045464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700792"/>
              </p:ext>
            </p:extLst>
          </p:nvPr>
        </p:nvGraphicFramePr>
        <p:xfrm>
          <a:off x="827584" y="692696"/>
          <a:ext cx="7488832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Škola:           ZŠ </a:t>
                      </a:r>
                      <a:r>
                        <a:rPr lang="cs-CZ" dirty="0" err="1" smtClean="0"/>
                        <a:t>Hýskov</a:t>
                      </a:r>
                      <a:r>
                        <a:rPr lang="cs-CZ" dirty="0" smtClean="0"/>
                        <a:t>, Školní 112, </a:t>
                      </a:r>
                      <a:r>
                        <a:rPr lang="cs-CZ" dirty="0" err="1" smtClean="0"/>
                        <a:t>Hýskov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      Mgr. Jarmila Kolářová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Název:           </a:t>
                      </a:r>
                      <a:r>
                        <a:rPr lang="cs-CZ" sz="1800" b="1" dirty="0" smtClean="0"/>
                        <a:t>VY_32_INOVACE_1A_06_Lesní patra</a:t>
                      </a:r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Člověk a jeho svět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tvorby:          </a:t>
                      </a:r>
                      <a:r>
                        <a:rPr lang="cs-CZ" dirty="0" smtClean="0"/>
                        <a:t>2.3.2013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r>
                        <a:rPr lang="cs-CZ" dirty="0" smtClean="0"/>
                        <a:t>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CZ.1.07/1.4.00/21.2485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97118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Materiál je určený pro žáky 4. ročníku, pro výuku přírodovědy - tématu ekosystém pole, podtématu rostliny našich polí – obilniny a okopaniny</a:t>
            </a:r>
          </a:p>
          <a:p>
            <a:r>
              <a:rPr lang="cs-CZ" sz="2400" dirty="0" smtClean="0"/>
              <a:t>Jedná se o prezentaci na interaktivní tabuli.</a:t>
            </a:r>
          </a:p>
          <a:p>
            <a:r>
              <a:rPr lang="cs-CZ" sz="2400" dirty="0" smtClean="0"/>
              <a:t>Prezentace je určena pro výklad nového učiva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sz="2400" dirty="0"/>
              <a:t>Na snímku </a:t>
            </a:r>
            <a:r>
              <a:rPr lang="cs-CZ" sz="2400" dirty="0" smtClean="0"/>
              <a:t>10 </a:t>
            </a:r>
            <a:r>
              <a:rPr lang="cs-CZ" sz="2400" dirty="0"/>
              <a:t>je opakování probrané látky pomocí </a:t>
            </a:r>
            <a:r>
              <a:rPr lang="cs-CZ" sz="2400" dirty="0" smtClean="0"/>
              <a:t>otázek</a:t>
            </a:r>
            <a:r>
              <a:rPr lang="cs-CZ" sz="2400" dirty="0"/>
              <a:t>. Správná odpověď se objeví po kliknutí na políčko se šipkou. Zpět na otázky se dostanete kliknutím na tlačítko v pravém dolním rohu.</a:t>
            </a:r>
          </a:p>
          <a:p>
            <a:r>
              <a:rPr lang="cs-CZ" sz="2400" dirty="0" smtClean="0"/>
              <a:t>Pomůcky</a:t>
            </a:r>
            <a:r>
              <a:rPr lang="cs-CZ" sz="2400" dirty="0" smtClean="0"/>
              <a:t>: interaktivní tabule, interaktivní pero</a:t>
            </a:r>
          </a:p>
          <a:p>
            <a:r>
              <a:rPr lang="cs-CZ" sz="2400" dirty="0" smtClean="0"/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2276872"/>
            <a:ext cx="6624736" cy="1152128"/>
          </a:xfrm>
        </p:spPr>
        <p:txBody>
          <a:bodyPr/>
          <a:lstStyle/>
          <a:p>
            <a:r>
              <a:rPr lang="cs-CZ" sz="8000" dirty="0" smtClean="0"/>
              <a:t>Lesní patra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3389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595005" cy="924475"/>
          </a:xfrm>
        </p:spPr>
        <p:txBody>
          <a:bodyPr/>
          <a:lstStyle/>
          <a:p>
            <a:r>
              <a:rPr lang="cs-CZ" sz="4000" dirty="0" smtClean="0"/>
              <a:t>Živé organizmy žijí v lese </a:t>
            </a:r>
            <a:br>
              <a:rPr lang="cs-CZ" sz="4000" dirty="0" smtClean="0"/>
            </a:br>
            <a:r>
              <a:rPr lang="cs-CZ" sz="4000" dirty="0" smtClean="0"/>
              <a:t>v několika lesních patrech: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kořenové patro – nachází se v půdě</a:t>
            </a:r>
          </a:p>
          <a:p>
            <a:r>
              <a:rPr lang="cs-CZ" sz="2400" dirty="0" smtClean="0"/>
              <a:t>mechové patro – u země</a:t>
            </a:r>
          </a:p>
          <a:p>
            <a:r>
              <a:rPr lang="cs-CZ" sz="2400" dirty="0" smtClean="0"/>
              <a:t>bylinné patro – rostou zde byliny a keříky</a:t>
            </a:r>
          </a:p>
          <a:p>
            <a:r>
              <a:rPr lang="cs-CZ" sz="2400" dirty="0" smtClean="0"/>
              <a:t>keřové patro – je nad bylinným patrem</a:t>
            </a:r>
          </a:p>
          <a:p>
            <a:r>
              <a:rPr lang="cs-CZ" sz="2400" dirty="0" smtClean="0"/>
              <a:t>stromové patro – tvoří ho koruny stromů</a:t>
            </a:r>
            <a:endParaRPr lang="cs-CZ" sz="2400" dirty="0"/>
          </a:p>
        </p:txBody>
      </p:sp>
      <p:sp>
        <p:nvSpPr>
          <p:cNvPr id="4" name="Slza 3">
            <a:hlinkClick r:id="rId2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42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/>
              <a:t>KOŘENOVÉ PATRO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7125112" cy="405143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nachází </a:t>
            </a:r>
            <a:r>
              <a:rPr lang="cs-CZ" sz="2800" dirty="0"/>
              <a:t>se v půdě</a:t>
            </a:r>
          </a:p>
          <a:p>
            <a:r>
              <a:rPr lang="cs-CZ" sz="2800" dirty="0" smtClean="0"/>
              <a:t>nachází se zde podzemní části rostlin a podhoubí hub</a:t>
            </a:r>
          </a:p>
          <a:p>
            <a:r>
              <a:rPr lang="cs-CZ" sz="2800" dirty="0" smtClean="0"/>
              <a:t>podhoubí některých hub žije ve vzájemném soužití s kořeny určitých stromů</a:t>
            </a:r>
            <a:endParaRPr lang="cs-CZ" sz="2800" dirty="0"/>
          </a:p>
        </p:txBody>
      </p:sp>
      <p:pic>
        <p:nvPicPr>
          <p:cNvPr id="5122" name="Picture 2" descr="K:\EU\Obrazky_eu\1. zvířata a jejich prostředí\6 jejich prostředí\nor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484784"/>
            <a:ext cx="2926835" cy="2244200"/>
          </a:xfrm>
          <a:prstGeom prst="rect">
            <a:avLst/>
          </a:prstGeom>
          <a:noFill/>
        </p:spPr>
      </p:pic>
      <p:sp>
        <p:nvSpPr>
          <p:cNvPr id="5" name="Slza 4">
            <a:hlinkClick r:id="rId3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24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:\EU\Obrazky_eu\4. rostliny, stromy, keře\7 lední plody, houby\hřib pravý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2420888"/>
            <a:ext cx="5262069" cy="403478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60648"/>
            <a:ext cx="7125113" cy="924475"/>
          </a:xfrm>
        </p:spPr>
        <p:txBody>
          <a:bodyPr/>
          <a:lstStyle/>
          <a:p>
            <a:r>
              <a:rPr lang="cs-CZ" sz="4800" b="1" dirty="0" smtClean="0"/>
              <a:t>MECHOVÉ PATRO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12776"/>
            <a:ext cx="7125112" cy="11521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Najdeme zde mechy a houby</a:t>
            </a:r>
            <a:endParaRPr lang="cs-CZ" sz="3200" dirty="0"/>
          </a:p>
        </p:txBody>
      </p:sp>
      <p:pic>
        <p:nvPicPr>
          <p:cNvPr id="1027" name="Picture 3" descr="K:\EU\Obrazky_eu\4. rostliny, stromy, keře\7 lední plody, houby\muchomůrka červená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861048"/>
            <a:ext cx="3384376" cy="2595027"/>
          </a:xfrm>
          <a:prstGeom prst="rect">
            <a:avLst/>
          </a:prstGeom>
          <a:noFill/>
        </p:spPr>
      </p:pic>
      <p:sp>
        <p:nvSpPr>
          <p:cNvPr id="6" name="Slza 5">
            <a:hlinkClick r:id="rId4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561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K:\EU\Obrazky_eu\4. rostliny, stromy, keře\3 jedovaté\rulík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329060"/>
            <a:ext cx="3024336" cy="2318959"/>
          </a:xfrm>
          <a:prstGeom prst="rect">
            <a:avLst/>
          </a:prstGeom>
          <a:noFill/>
        </p:spPr>
      </p:pic>
      <p:pic>
        <p:nvPicPr>
          <p:cNvPr id="2050" name="Picture 2" descr="K:\EU\Obrazky_eu\4. rostliny, stromy, keře\7 lední plody, houby\lesní jahody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4283210"/>
            <a:ext cx="3357984" cy="257479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116632"/>
            <a:ext cx="7125113" cy="924475"/>
          </a:xfrm>
        </p:spPr>
        <p:txBody>
          <a:bodyPr/>
          <a:lstStyle/>
          <a:p>
            <a:r>
              <a:rPr lang="cs-CZ" sz="4000" b="1" dirty="0" smtClean="0"/>
              <a:t>BYLINNÉ PATRO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7436" y="908720"/>
            <a:ext cx="7125112" cy="405143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 bohaté většinou v listnatých a smíšených lesích</a:t>
            </a:r>
          </a:p>
          <a:p>
            <a:r>
              <a:rPr lang="cs-CZ" sz="2400" dirty="0"/>
              <a:t>Rostou zde často byliny s jedlými plody:</a:t>
            </a:r>
          </a:p>
          <a:p>
            <a:pPr marL="0" indent="0">
              <a:buNone/>
            </a:pPr>
            <a:r>
              <a:rPr lang="cs-CZ" sz="2400" dirty="0"/>
              <a:t>	jahodník obecný, brusnice borůvka, brusnice </a:t>
            </a:r>
            <a:r>
              <a:rPr lang="cs-CZ" sz="2400" dirty="0" smtClean="0"/>
              <a:t>brusinka</a:t>
            </a:r>
          </a:p>
          <a:p>
            <a:r>
              <a:rPr lang="cs-CZ" sz="2400" dirty="0" smtClean="0"/>
              <a:t>Rostou zde také jedovaté byliny:</a:t>
            </a:r>
          </a:p>
          <a:p>
            <a:pPr marL="457200" lvl="1" indent="0">
              <a:buNone/>
            </a:pPr>
            <a:r>
              <a:rPr lang="cs-CZ" sz="2400" dirty="0" smtClean="0"/>
              <a:t>rulík zlomocný a vraní oko čtyřlisté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6" name="Slza 5">
            <a:hlinkClick r:id="rId4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049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55388"/>
            <a:ext cx="7125113" cy="924475"/>
          </a:xfrm>
        </p:spPr>
        <p:txBody>
          <a:bodyPr/>
          <a:lstStyle/>
          <a:p>
            <a:r>
              <a:rPr lang="cs-CZ" sz="3600" b="1" dirty="0" smtClean="0"/>
              <a:t>KEŘOVÉ PATRO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3778581" cy="47899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Rozrůstá se na okrajích lesa a na pasekách</a:t>
            </a:r>
          </a:p>
          <a:p>
            <a:r>
              <a:rPr lang="cs-CZ" sz="2800" dirty="0" smtClean="0"/>
              <a:t>Rostou zde i keře s jedlými plody ostružiník maliník a ostružiník křovitý</a:t>
            </a:r>
            <a:endParaRPr lang="cs-CZ" sz="2800" dirty="0"/>
          </a:p>
        </p:txBody>
      </p:sp>
      <p:pic>
        <p:nvPicPr>
          <p:cNvPr id="3074" name="Picture 2" descr="K:\EU\Obrazky_eu\4. rostliny, stromy, keře\7 lední plody, houby\lesní ostružiny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88640"/>
            <a:ext cx="3922762" cy="3007843"/>
          </a:xfrm>
          <a:prstGeom prst="rect">
            <a:avLst/>
          </a:prstGeom>
          <a:noFill/>
        </p:spPr>
      </p:pic>
      <p:pic>
        <p:nvPicPr>
          <p:cNvPr id="3075" name="Picture 3" descr="K:\EU\Obrazky_eu\4. rostliny, stromy, keře\7 lední plody, houby\lesní maliny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573016"/>
            <a:ext cx="3527559" cy="2704815"/>
          </a:xfrm>
          <a:prstGeom prst="rect">
            <a:avLst/>
          </a:prstGeom>
          <a:noFill/>
        </p:spPr>
      </p:pic>
      <p:sp>
        <p:nvSpPr>
          <p:cNvPr id="6" name="Slza 5">
            <a:hlinkClick r:id="rId4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974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K:\EU\Obrazky_eu\4. rostliny, stromy, keře\8 jehličnaté stromy\smíšený les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189078"/>
            <a:ext cx="4439201" cy="2685717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b="1" dirty="0" smtClean="0"/>
              <a:t>STROMOVÉ PATRO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28800"/>
            <a:ext cx="7125112" cy="2485735"/>
          </a:xfrm>
        </p:spPr>
        <p:txBody>
          <a:bodyPr>
            <a:noAutofit/>
          </a:bodyPr>
          <a:lstStyle/>
          <a:p>
            <a:r>
              <a:rPr lang="cs-CZ" sz="2400" dirty="0" smtClean="0"/>
              <a:t>v některých lesích rostou pouze listnaté stromy říkáme jim </a:t>
            </a:r>
            <a:r>
              <a:rPr lang="cs-CZ" sz="2400" b="1" dirty="0" smtClean="0"/>
              <a:t>listnaté lesy</a:t>
            </a:r>
          </a:p>
          <a:p>
            <a:r>
              <a:rPr lang="cs-CZ" sz="2400" dirty="0" smtClean="0"/>
              <a:t>Lesy s jehličnatými strom nazýváme </a:t>
            </a:r>
            <a:r>
              <a:rPr lang="cs-CZ" sz="2400" b="1" dirty="0" smtClean="0"/>
              <a:t>jehličnaté lesy</a:t>
            </a:r>
          </a:p>
          <a:p>
            <a:r>
              <a:rPr lang="cs-CZ" sz="2400" dirty="0" smtClean="0"/>
              <a:t>Lesy tvořené listnatými i jehličnatými stromy nazýváme </a:t>
            </a:r>
            <a:r>
              <a:rPr lang="cs-CZ" sz="2400" b="1" dirty="0" smtClean="0"/>
              <a:t>smíšené lesy</a:t>
            </a:r>
            <a:endParaRPr lang="cs-CZ" sz="2400" b="1" dirty="0"/>
          </a:p>
        </p:txBody>
      </p:sp>
      <p:sp>
        <p:nvSpPr>
          <p:cNvPr id="5" name="Slza 4">
            <a:hlinkClick r:id="rId3" action="ppaction://hlinksldjump"/>
          </p:cNvPr>
          <p:cNvSpPr/>
          <p:nvPr/>
        </p:nvSpPr>
        <p:spPr>
          <a:xfrm>
            <a:off x="8316416" y="6021288"/>
            <a:ext cx="648072" cy="720080"/>
          </a:xfrm>
          <a:prstGeom prst="teardrop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36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Dokážeš odpovědět?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1"/>
            <a:ext cx="7522995" cy="4968552"/>
          </a:xfrm>
        </p:spPr>
        <p:txBody>
          <a:bodyPr>
            <a:normAutofit fontScale="92500"/>
          </a:bodyPr>
          <a:lstStyle/>
          <a:p>
            <a:r>
              <a:rPr lang="cs-CZ" sz="2800" dirty="0" smtClean="0"/>
              <a:t>1/ Máme 5 lesních pater, dokážeš je vyjmenovat?</a:t>
            </a:r>
          </a:p>
          <a:p>
            <a:r>
              <a:rPr lang="cs-CZ" sz="2800" dirty="0" smtClean="0"/>
              <a:t>2/ Jak se nazývá nejspodnější lesní patro? Co zde najdeš??</a:t>
            </a:r>
          </a:p>
          <a:p>
            <a:r>
              <a:rPr lang="cs-CZ" sz="2800" dirty="0" smtClean="0"/>
              <a:t>3/ Jak se nazývá patro, ve kterém můžeme nalézt houby?</a:t>
            </a:r>
            <a:endParaRPr lang="cs-CZ" sz="2800" dirty="0"/>
          </a:p>
          <a:p>
            <a:r>
              <a:rPr lang="cs-CZ" sz="2800" dirty="0" smtClean="0"/>
              <a:t>4/ </a:t>
            </a:r>
            <a:r>
              <a:rPr lang="cs-CZ" sz="2800" dirty="0"/>
              <a:t>Co jsi se dozvěděl </a:t>
            </a:r>
            <a:r>
              <a:rPr lang="cs-CZ" sz="2800" dirty="0" smtClean="0"/>
              <a:t>o bylinném </a:t>
            </a:r>
            <a:r>
              <a:rPr lang="cs-CZ" sz="2800" dirty="0"/>
              <a:t>patře?</a:t>
            </a:r>
          </a:p>
          <a:p>
            <a:r>
              <a:rPr lang="cs-CZ" sz="2800" dirty="0" smtClean="0"/>
              <a:t>5/ </a:t>
            </a:r>
            <a:r>
              <a:rPr lang="cs-CZ" sz="2800" dirty="0"/>
              <a:t>Co jsi se dozvěděl </a:t>
            </a:r>
            <a:r>
              <a:rPr lang="cs-CZ" sz="2800" dirty="0" smtClean="0"/>
              <a:t>o keřovém </a:t>
            </a:r>
            <a:r>
              <a:rPr lang="cs-CZ" sz="2800" dirty="0"/>
              <a:t>patře?</a:t>
            </a:r>
          </a:p>
          <a:p>
            <a:r>
              <a:rPr lang="cs-CZ" sz="2800" dirty="0" smtClean="0"/>
              <a:t>6/ </a:t>
            </a:r>
            <a:r>
              <a:rPr lang="cs-CZ" sz="2800" dirty="0"/>
              <a:t>Co jsi se dozvěděl </a:t>
            </a:r>
            <a:r>
              <a:rPr lang="cs-CZ" sz="2800" dirty="0" smtClean="0"/>
              <a:t>o stromovém </a:t>
            </a:r>
            <a:r>
              <a:rPr lang="cs-CZ" sz="2800" dirty="0"/>
              <a:t>patře?</a:t>
            </a:r>
          </a:p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3275856" y="2248637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>
            <a:hlinkClick r:id="rId3" action="ppaction://hlinksldjump"/>
          </p:cNvPr>
          <p:cNvSpPr/>
          <p:nvPr/>
        </p:nvSpPr>
        <p:spPr>
          <a:xfrm>
            <a:off x="5076056" y="3140968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>
            <a:off x="5072614" y="4077072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5" action="ppaction://hlinksldjump"/>
          </p:cNvPr>
          <p:cNvSpPr/>
          <p:nvPr/>
        </p:nvSpPr>
        <p:spPr>
          <a:xfrm>
            <a:off x="7668344" y="4653136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rId6" action="ppaction://hlinksldjump"/>
          </p:cNvPr>
          <p:cNvSpPr/>
          <p:nvPr/>
        </p:nvSpPr>
        <p:spPr>
          <a:xfrm>
            <a:off x="7668344" y="5157192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>
            <a:hlinkClick r:id="rId7" action="ppaction://hlinksldjump"/>
          </p:cNvPr>
          <p:cNvSpPr/>
          <p:nvPr/>
        </p:nvSpPr>
        <p:spPr>
          <a:xfrm>
            <a:off x="8100392" y="5733256"/>
            <a:ext cx="504056" cy="432048"/>
          </a:xfrm>
          <a:prstGeom prst="righ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43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MGR.VĚRA </a:t>
            </a:r>
            <a:r>
              <a:rPr lang="cs-CZ" sz="2000" dirty="0"/>
              <a:t>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</a:t>
            </a:r>
            <a:r>
              <a:rPr lang="cs-CZ" sz="2000" dirty="0" smtClean="0"/>
              <a:t>třetí </a:t>
            </a:r>
            <a:r>
              <a:rPr lang="cs-CZ" sz="2000" dirty="0"/>
              <a:t>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</a:t>
            </a:r>
            <a:r>
              <a:rPr lang="cs-CZ" sz="2000" dirty="0" smtClean="0"/>
              <a:t>978-80-7289-297-6. </a:t>
            </a:r>
          </a:p>
          <a:p>
            <a:r>
              <a:rPr lang="cs-CZ" sz="2000" dirty="0" smtClean="0"/>
              <a:t>Obrázky jsou použité ze zakoupeného CD PRVOUKA, rok.v,.2011,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s.r.o.; společností je udělen písemný souhlas s využitím do projektu OPVK</a:t>
            </a: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46</TotalTime>
  <Words>389</Words>
  <Application>Microsoft Office PowerPoint</Application>
  <PresentationFormat>Předvádění na obrazovce (4:3)</PresentationFormat>
  <Paragraphs>49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Anotace:</vt:lpstr>
      <vt:lpstr>Lesní patra</vt:lpstr>
      <vt:lpstr>Živé organizmy žijí v lese  v několika lesních patrech:</vt:lpstr>
      <vt:lpstr>KOŘENOVÉ PATRO</vt:lpstr>
      <vt:lpstr>MECHOVÉ PATRO</vt:lpstr>
      <vt:lpstr>BYLINNÉ PATRO</vt:lpstr>
      <vt:lpstr>KEŘOVÉ PATRO</vt:lpstr>
      <vt:lpstr>STROMOVÉ PATRO</vt:lpstr>
      <vt:lpstr>Dokážeš odpovědět?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jaja</cp:lastModifiedBy>
  <cp:revision>24</cp:revision>
  <dcterms:created xsi:type="dcterms:W3CDTF">2012-11-07T13:13:47Z</dcterms:created>
  <dcterms:modified xsi:type="dcterms:W3CDTF">2013-07-25T15:11:08Z</dcterms:modified>
</cp:coreProperties>
</file>