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C5A6BB-16FD-472B-B8A0-CAE383601931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F88B85-0765-4617-88EF-79BCCE25E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0474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F88B85-0765-4617-88EF-79BCCE25EE6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5109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5381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0758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5134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634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5195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902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0897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3864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0826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413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5653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4DC1F-761F-40DF-853A-E3AC2DE362C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117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2420888"/>
            <a:ext cx="7308304" cy="1470025"/>
          </a:xfrm>
        </p:spPr>
        <p:txBody>
          <a:bodyPr>
            <a:normAutofit/>
          </a:bodyPr>
          <a:lstStyle/>
          <a:p>
            <a:pPr lvl="0" algn="l"/>
            <a:r>
              <a:rPr lang="cs-CZ" sz="2000" b="1" dirty="0" smtClean="0"/>
              <a:t>NÁZEV ŠKOLY : ZŠ KOLÍN V., MNICHOVICKÁ 62</a:t>
            </a:r>
            <a:br>
              <a:rPr lang="cs-CZ" sz="2000" b="1" dirty="0" smtClean="0"/>
            </a:br>
            <a:r>
              <a:rPr lang="cs-CZ" sz="2000" b="1" dirty="0" smtClean="0"/>
              <a:t>AUTOR : Mgr. JAROSLAVA URBANCOVÁ</a:t>
            </a:r>
            <a:br>
              <a:rPr lang="cs-CZ" sz="2000" b="1" dirty="0" smtClean="0"/>
            </a:br>
            <a:r>
              <a:rPr lang="cs-CZ" sz="2000" b="1" dirty="0" smtClean="0"/>
              <a:t>NÁZEV:</a:t>
            </a:r>
            <a:r>
              <a:rPr lang="cs-CZ" sz="2000" b="1" baseline="0" dirty="0" smtClean="0"/>
              <a:t> VY_32_INOVACE_14_M6</a:t>
            </a:r>
            <a:br>
              <a:rPr lang="cs-CZ" sz="2000" b="1" baseline="0" dirty="0" smtClean="0"/>
            </a:br>
            <a:r>
              <a:rPr lang="cs-CZ" sz="2000" b="1" dirty="0" smtClean="0"/>
              <a:t>TÉMA : Dělitelnost přirozených čísel</a:t>
            </a:r>
            <a:endParaRPr lang="cs-CZ" sz="2000" b="1" dirty="0"/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3906" y="488199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2"/>
          <p:cNvSpPr txBox="1">
            <a:spLocks noChangeArrowheads="1"/>
          </p:cNvSpPr>
          <p:nvPr/>
        </p:nvSpPr>
        <p:spPr bwMode="auto">
          <a:xfrm>
            <a:off x="251520" y="6237312"/>
            <a:ext cx="8207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eaLnBrk="1" hangingPunct="1">
              <a:tabLst>
                <a:tab pos="6454775" algn="l"/>
              </a:tabLst>
            </a:pPr>
            <a:r>
              <a:rPr lang="cs-CZ" dirty="0"/>
              <a:t>27. 2. </a:t>
            </a:r>
            <a:r>
              <a:rPr lang="cs-CZ"/>
              <a:t>2012	</a:t>
            </a:r>
            <a:r>
              <a:rPr lang="cs-CZ" smtClean="0"/>
              <a:t>6. </a:t>
            </a:r>
            <a:r>
              <a:rPr lang="cs-CZ" dirty="0"/>
              <a:t>třída</a:t>
            </a:r>
          </a:p>
        </p:txBody>
      </p:sp>
    </p:spTree>
    <p:extLst>
      <p:ext uri="{BB962C8B-B14F-4D97-AF65-F5344CB8AC3E}">
        <p14:creationId xmlns:p14="http://schemas.microsoft.com/office/powerpoint/2010/main" xmlns="" val="377261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CO TI ŘÍKÁ POJEM PŘIROZENÁ ČÍSLA, POZNÁŠ JE?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Ve třídě je 20 žáků.</a:t>
            </a:r>
          </a:p>
          <a:p>
            <a:pPr marL="0" indent="0">
              <a:buNone/>
            </a:pPr>
            <a:r>
              <a:rPr lang="cs-CZ" dirty="0" smtClean="0"/>
              <a:t>Na stole leží 3 jablka.</a:t>
            </a:r>
          </a:p>
          <a:p>
            <a:pPr marL="0" indent="0">
              <a:buNone/>
            </a:pPr>
            <a:r>
              <a:rPr lang="cs-CZ" dirty="0" smtClean="0"/>
              <a:t>Měříš 152 cm.</a:t>
            </a:r>
          </a:p>
          <a:p>
            <a:pPr marL="0" indent="0">
              <a:buNone/>
            </a:pPr>
            <a:r>
              <a:rPr lang="cs-CZ" dirty="0" smtClean="0"/>
              <a:t>Dáš mi ½ své čokolády?</a:t>
            </a:r>
          </a:p>
          <a:p>
            <a:pPr marL="0" indent="0">
              <a:buNone/>
            </a:pPr>
            <a:r>
              <a:rPr lang="cs-CZ" dirty="0"/>
              <a:t>Koupili jsme 1,200kg </a:t>
            </a:r>
            <a:r>
              <a:rPr lang="cs-CZ" dirty="0" smtClean="0"/>
              <a:t>masa.</a:t>
            </a:r>
          </a:p>
          <a:p>
            <a:pPr marL="0" indent="0">
              <a:buNone/>
            </a:pPr>
            <a:r>
              <a:rPr lang="cs-CZ" dirty="0" smtClean="0"/>
              <a:t>Kolik váží tvůj spolužák? Váží 40,2 kg.</a:t>
            </a:r>
          </a:p>
          <a:p>
            <a:pPr marL="0" indent="0">
              <a:buNone/>
            </a:pPr>
            <a:r>
              <a:rPr lang="cs-CZ" dirty="0" smtClean="0"/>
              <a:t>Z Kolína do Třech Dvorů jsou to 3 km.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1028" name="Picture 4" descr="C:\Users\pc\AppData\Local\Microsoft\Windows\Temporary Internet Files\Content.IE5\GJ8014QZ\MP9003828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43000"/>
            <a:ext cx="4320480" cy="3111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9836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Z nabídky čísel vyhledej čísla přirozená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/>
              <a:t>3,11            2,00            2           2/3                 200</a:t>
            </a:r>
          </a:p>
          <a:p>
            <a:pPr marL="514350" indent="-514350">
              <a:buAutoNum type="arabicPlain" startAt="311"/>
            </a:pPr>
            <a:r>
              <a:rPr lang="cs-CZ" i="1" dirty="0" smtClean="0"/>
              <a:t>             -11              80          8000             a</a:t>
            </a:r>
            <a:r>
              <a:rPr lang="cs-CZ" i="1" baseline="30000" dirty="0" smtClean="0"/>
              <a:t>2</a:t>
            </a:r>
          </a:p>
          <a:p>
            <a:pPr marL="514350" indent="-514350">
              <a:buAutoNum type="arabicPlain" startAt="311"/>
            </a:pPr>
            <a:endParaRPr lang="cs-CZ" i="1" dirty="0" smtClean="0"/>
          </a:p>
          <a:p>
            <a:pPr marL="514350" indent="-514350">
              <a:buAutoNum type="arabicPlain" startAt="311"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11504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ŘEŠENÍ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</a:t>
            </a:r>
          </a:p>
          <a:p>
            <a:r>
              <a:rPr lang="cs-CZ" dirty="0" smtClean="0"/>
              <a:t>200</a:t>
            </a:r>
          </a:p>
          <a:p>
            <a:r>
              <a:rPr lang="cs-CZ" dirty="0" smtClean="0"/>
              <a:t>311</a:t>
            </a:r>
          </a:p>
          <a:p>
            <a:r>
              <a:rPr lang="cs-CZ" dirty="0" smtClean="0"/>
              <a:t>80</a:t>
            </a:r>
          </a:p>
          <a:p>
            <a:r>
              <a:rPr lang="cs-CZ" dirty="0" smtClean="0"/>
              <a:t>8000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5875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Násobek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1) Vyber z těchto čísel násobky pěti: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40, 28, 35, 52, 55, 75, 80, 93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2) Vyber násobky tří: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12, 25, 28, 27, 36, 9, 19, 39,16, 6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3) Vyber násobky </a:t>
            </a:r>
            <a:r>
              <a:rPr lang="cs-CZ" dirty="0" smtClean="0"/>
              <a:t>osmi: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8, 18, 48, 24, 44, 56, 70, 72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319406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ŘEŠENÍ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Násobky </a:t>
            </a:r>
            <a:r>
              <a:rPr lang="cs-CZ" dirty="0" smtClean="0"/>
              <a:t>pěti:   </a:t>
            </a:r>
            <a:r>
              <a:rPr lang="cs-CZ" dirty="0"/>
              <a:t>40, </a:t>
            </a:r>
            <a:r>
              <a:rPr lang="cs-CZ" dirty="0" smtClean="0"/>
              <a:t>35</a:t>
            </a:r>
            <a:r>
              <a:rPr lang="cs-CZ" dirty="0"/>
              <a:t>, </a:t>
            </a:r>
            <a:r>
              <a:rPr lang="cs-CZ" dirty="0" smtClean="0"/>
              <a:t>55, 75, 80  </a:t>
            </a:r>
          </a:p>
          <a:p>
            <a:pPr marL="0" indent="0">
              <a:buNone/>
            </a:pPr>
            <a:r>
              <a:rPr lang="cs-CZ" dirty="0" smtClean="0"/>
              <a:t>2) Násobky </a:t>
            </a:r>
            <a:r>
              <a:rPr lang="cs-CZ" dirty="0" smtClean="0"/>
              <a:t>tří:   </a:t>
            </a:r>
            <a:r>
              <a:rPr lang="cs-CZ" dirty="0" smtClean="0"/>
              <a:t>12, 27</a:t>
            </a:r>
            <a:r>
              <a:rPr lang="cs-CZ" dirty="0"/>
              <a:t>, 36, 9, </a:t>
            </a:r>
            <a:r>
              <a:rPr lang="cs-CZ" dirty="0" smtClean="0"/>
              <a:t>39, 6</a:t>
            </a:r>
            <a:endParaRPr lang="cs-CZ" i="1" dirty="0" smtClean="0"/>
          </a:p>
          <a:p>
            <a:pPr marL="0" indent="0">
              <a:buNone/>
            </a:pPr>
            <a:r>
              <a:rPr lang="cs-CZ" dirty="0" smtClean="0"/>
              <a:t>3) Násobky </a:t>
            </a:r>
            <a:r>
              <a:rPr lang="cs-CZ" dirty="0" smtClean="0"/>
              <a:t>osmi:  </a:t>
            </a:r>
            <a:r>
              <a:rPr lang="cs-CZ" dirty="0" smtClean="0"/>
              <a:t>8, </a:t>
            </a:r>
            <a:r>
              <a:rPr lang="cs-CZ" dirty="0"/>
              <a:t>48, 24, </a:t>
            </a:r>
            <a:r>
              <a:rPr lang="cs-CZ" dirty="0" smtClean="0"/>
              <a:t>56, </a:t>
            </a:r>
            <a:r>
              <a:rPr lang="cs-CZ" dirty="0"/>
              <a:t>72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7616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 Co je dělitel?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Vyber čísla , jejichž dělitelem je číslo čtyři:</a:t>
            </a:r>
          </a:p>
          <a:p>
            <a:pPr marL="0" indent="0">
              <a:buNone/>
            </a:pPr>
            <a:r>
              <a:rPr lang="cs-CZ" dirty="0" smtClean="0"/>
              <a:t>    8, 14, 16, 20, 21, 25, 28, 36, 38, 48, 50, 52</a:t>
            </a:r>
          </a:p>
          <a:p>
            <a:pPr marL="0" indent="0">
              <a:buNone/>
            </a:pPr>
            <a:r>
              <a:rPr lang="cs-CZ" dirty="0" smtClean="0"/>
              <a:t>2) Vyber čísla, která jsou dělitelná šesti:</a:t>
            </a:r>
          </a:p>
          <a:p>
            <a:pPr marL="0" indent="0">
              <a:buNone/>
            </a:pPr>
            <a:r>
              <a:rPr lang="cs-CZ" dirty="0" smtClean="0"/>
              <a:t>     8, 12, 16, 24, 36, 46, 48, 42, 18, 58</a:t>
            </a:r>
          </a:p>
          <a:p>
            <a:pPr marL="0" indent="0">
              <a:buNone/>
            </a:pPr>
            <a:r>
              <a:rPr lang="cs-CZ" dirty="0" smtClean="0"/>
              <a:t>3) Vyber čísla, která lze dělit devíti:</a:t>
            </a:r>
          </a:p>
          <a:p>
            <a:pPr marL="0" indent="0">
              <a:buNone/>
            </a:pPr>
            <a:r>
              <a:rPr lang="cs-CZ" dirty="0" smtClean="0"/>
              <a:t>     12, 19, 18, 28, 27, 36, 46, 45, 54, 64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38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ŘEŠENÍ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  </a:t>
            </a:r>
            <a:r>
              <a:rPr lang="cs-CZ" dirty="0"/>
              <a:t>8</a:t>
            </a:r>
            <a:r>
              <a:rPr lang="cs-CZ" dirty="0" smtClean="0"/>
              <a:t>, </a:t>
            </a:r>
            <a:r>
              <a:rPr lang="cs-CZ" dirty="0"/>
              <a:t>16, </a:t>
            </a:r>
            <a:r>
              <a:rPr lang="cs-CZ" dirty="0" smtClean="0"/>
              <a:t>20, </a:t>
            </a:r>
            <a:r>
              <a:rPr lang="cs-CZ" dirty="0"/>
              <a:t>28, 36, </a:t>
            </a:r>
            <a:r>
              <a:rPr lang="cs-CZ" dirty="0" smtClean="0"/>
              <a:t>48</a:t>
            </a:r>
            <a:r>
              <a:rPr lang="cs-CZ" dirty="0"/>
              <a:t>, </a:t>
            </a:r>
            <a:r>
              <a:rPr lang="cs-CZ" dirty="0" smtClean="0"/>
              <a:t>52</a:t>
            </a:r>
            <a:endParaRPr lang="cs-CZ" dirty="0"/>
          </a:p>
          <a:p>
            <a:pPr marL="514350" indent="-514350">
              <a:buAutoNum type="arabicParenR" startAt="2"/>
            </a:pPr>
            <a:r>
              <a:rPr lang="cs-CZ" dirty="0" smtClean="0"/>
              <a:t> 12, </a:t>
            </a:r>
            <a:r>
              <a:rPr lang="cs-CZ" dirty="0"/>
              <a:t>24, </a:t>
            </a:r>
            <a:r>
              <a:rPr lang="cs-CZ" dirty="0" smtClean="0"/>
              <a:t>36, </a:t>
            </a:r>
            <a:r>
              <a:rPr lang="cs-CZ" dirty="0"/>
              <a:t>48, </a:t>
            </a:r>
            <a:r>
              <a:rPr lang="cs-CZ" dirty="0" smtClean="0"/>
              <a:t>42, 18</a:t>
            </a:r>
          </a:p>
          <a:p>
            <a:pPr marL="514350" indent="-514350">
              <a:buAutoNum type="arabicParenR" startAt="2"/>
            </a:pPr>
            <a:r>
              <a:rPr lang="cs-CZ" dirty="0" smtClean="0"/>
              <a:t> 18</a:t>
            </a:r>
            <a:r>
              <a:rPr lang="cs-CZ" dirty="0"/>
              <a:t>, </a:t>
            </a:r>
            <a:r>
              <a:rPr lang="cs-CZ" dirty="0" smtClean="0"/>
              <a:t>27</a:t>
            </a:r>
            <a:r>
              <a:rPr lang="cs-CZ" dirty="0"/>
              <a:t>, 36, </a:t>
            </a:r>
            <a:r>
              <a:rPr lang="cs-CZ" dirty="0" smtClean="0"/>
              <a:t>45</a:t>
            </a:r>
            <a:r>
              <a:rPr lang="cs-CZ" dirty="0"/>
              <a:t>, 54, </a:t>
            </a:r>
            <a:r>
              <a:rPr lang="cs-CZ" dirty="0" smtClean="0"/>
              <a:t> 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707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Tento materiál jsem vytvořila jako úvodní rozcvičku na zopakování základních pojmů z dělitelnosti přirozených čísel. Je nutné si znovu zopakovat pojem přirozené číslo.</a:t>
            </a:r>
          </a:p>
          <a:p>
            <a:r>
              <a:rPr lang="cs-CZ" dirty="0" smtClean="0"/>
              <a:t>Poté si žáci na úlohách vyzkoušejí, jak rozumí pojmům násobek a dělitel a jak je dokáží používat.</a:t>
            </a:r>
          </a:p>
          <a:p>
            <a:r>
              <a:rPr lang="cs-CZ" dirty="0"/>
              <a:t>Správná řešení si mohou po každé úloze zkontrolovat, popř. ještě diskutovat o postupu. </a:t>
            </a:r>
            <a:endParaRPr lang="cs-CZ" dirty="0" smtClean="0"/>
          </a:p>
          <a:p>
            <a:r>
              <a:rPr lang="cs-CZ" dirty="0" smtClean="0"/>
              <a:t>Samozřejmostí je opakování násobilky a uvědomování si číselných řad násobků, které by si žáci měli umět představit pro další používání (prvočísla, společný násobek  a s ním spojený společný jmenovatel, společný dělitel).</a:t>
            </a:r>
            <a:endParaRPr lang="cs-CZ" dirty="0"/>
          </a:p>
          <a:p>
            <a:r>
              <a:rPr lang="cs-CZ" dirty="0" smtClean="0"/>
              <a:t>Tento materiál může posloužit i jako vzor žákům při skupinové práci – vytváření úloh, kdy tvoří úlohy mezi sebou a tak upevňují  násobilku i matematickou představivost (viz. </a:t>
            </a:r>
            <a:r>
              <a:rPr lang="cs-CZ" dirty="0"/>
              <a:t>s</a:t>
            </a:r>
            <a:r>
              <a:rPr lang="cs-CZ" dirty="0" smtClean="0"/>
              <a:t>polečný násobek).  </a:t>
            </a:r>
          </a:p>
          <a:p>
            <a:r>
              <a:rPr lang="cs-CZ" dirty="0" smtClean="0"/>
              <a:t>Správná řešení si mohou po každé úloze zkontrolovat, popř. ještě diskutovat o postupu. </a:t>
            </a:r>
          </a:p>
          <a:p>
            <a:r>
              <a:rPr lang="cs-CZ" dirty="0"/>
              <a:t>Citace: </a:t>
            </a:r>
            <a:r>
              <a:rPr lang="cs-CZ" dirty="0" smtClean="0">
                <a:hlinkClick r:id="rId3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1407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3114</TotalTime>
  <Words>505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 : ZŠ KOLÍN V., MNICHOVICKÁ 62 AUTOR : Mgr. JAROSLAVA URBANCOVÁ NÁZEV: VY_32_INOVACE_14_M6 TÉMA : Dělitelnost přirozených čísel</vt:lpstr>
      <vt:lpstr>CO TI ŘÍKÁ POJEM PŘIROZENÁ ČÍSLA, POZNÁŠ JE?</vt:lpstr>
      <vt:lpstr>Z nabídky čísel vyhledej čísla přirozená</vt:lpstr>
      <vt:lpstr>ŘEŠENÍ</vt:lpstr>
      <vt:lpstr>Násobek</vt:lpstr>
      <vt:lpstr>ŘEŠENÍ</vt:lpstr>
      <vt:lpstr> Co je dělitel?</vt:lpstr>
      <vt:lpstr>ŘEŠENÍ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VY_32_INOVACE_10_VÝRAZY TÉMA : VÝRAZY S PROMĚNNOU ČÍSLO PROJEKTU : 10</dc:title>
  <dc:creator>pc</dc:creator>
  <cp:lastModifiedBy>expert</cp:lastModifiedBy>
  <cp:revision>32</cp:revision>
  <dcterms:created xsi:type="dcterms:W3CDTF">2012-01-23T14:35:37Z</dcterms:created>
  <dcterms:modified xsi:type="dcterms:W3CDTF">2012-03-18T05:43:44Z</dcterms:modified>
</cp:coreProperties>
</file>