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67" r:id="rId2"/>
    <p:sldId id="268" r:id="rId3"/>
    <p:sldId id="257" r:id="rId4"/>
    <p:sldId id="258" r:id="rId5"/>
    <p:sldId id="259" r:id="rId6"/>
    <p:sldId id="264" r:id="rId7"/>
    <p:sldId id="261" r:id="rId8"/>
    <p:sldId id="265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C43C27-7C59-4201-8590-468CD91F52A0}" type="datetimeFigureOut">
              <a:rPr lang="cs-CZ" smtClean="0"/>
              <a:pPr/>
              <a:t>14.10.2013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517232"/>
            <a:ext cx="5407152" cy="1045464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9774124"/>
              </p:ext>
            </p:extLst>
          </p:nvPr>
        </p:nvGraphicFramePr>
        <p:xfrm>
          <a:off x="827584" y="692696"/>
          <a:ext cx="7488832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2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Škola:           ZŠ </a:t>
                      </a:r>
                      <a:r>
                        <a:rPr lang="cs-CZ" dirty="0" err="1" smtClean="0"/>
                        <a:t>Hýskov</a:t>
                      </a:r>
                      <a:r>
                        <a:rPr lang="cs-CZ" dirty="0" smtClean="0"/>
                        <a:t>, Školní 112, </a:t>
                      </a:r>
                      <a:r>
                        <a:rPr lang="cs-CZ" dirty="0" err="1" smtClean="0"/>
                        <a:t>Hýskov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      Mgr. Jarmila Kolářová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Název:           </a:t>
                      </a:r>
                      <a:r>
                        <a:rPr lang="cs-CZ" sz="1800" b="1" dirty="0" smtClean="0"/>
                        <a:t>VY_32_INOVACE_1A_10_Délka</a:t>
                      </a:r>
                      <a:r>
                        <a:rPr lang="cs-CZ" sz="1800" b="1" baseline="0" dirty="0" smtClean="0"/>
                        <a:t> hmotnost</a:t>
                      </a:r>
                      <a:endParaRPr lang="cs-CZ" sz="1800" b="1" dirty="0" smtClean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Člověk a jeho svět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tvorby:          21.1.2013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CZ.1.07/1.4.00/21.2485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97118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určený pro žáky 4. ročníku, pro výuku přírodovědy - tématu vlastnosti látek, podtématu </a:t>
            </a:r>
            <a:r>
              <a:rPr lang="cs-CZ" dirty="0" smtClean="0"/>
              <a:t>délka a </a:t>
            </a:r>
            <a:r>
              <a:rPr lang="cs-CZ" dirty="0" smtClean="0"/>
              <a:t>hmotnost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Jedná se o prezentaci na interaktivní tabuli.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Prezentace je určena pro výklad nového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9 je opakování probrané látky pomocí spojování a otázek. Správná odpověď se objeví po kliknutí na políčko se šipkou. Zpět na otázky se dostanete kliknutím na tlačítko v pravém dolním rohu.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Pomůcky: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 k interaktivní výuce.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4162474"/>
          </a:xfrm>
        </p:spPr>
        <p:txBody>
          <a:bodyPr/>
          <a:lstStyle/>
          <a:p>
            <a:r>
              <a:rPr lang="cs-CZ" sz="7200" dirty="0" smtClean="0"/>
              <a:t>VLASTNOSTI LÁTEK I</a:t>
            </a:r>
            <a:br>
              <a:rPr lang="cs-CZ" sz="7200" dirty="0" smtClean="0"/>
            </a:b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2564905"/>
            <a:ext cx="5266928" cy="129614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6000" dirty="0" smtClean="0"/>
              <a:t>délka, hmotnost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78369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VLASTNOSTI      LÁTEK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 měření používáme různé měřící přístroje : </a:t>
            </a:r>
            <a:r>
              <a:rPr lang="cs-CZ" dirty="0" err="1" smtClean="0"/>
              <a:t>např</a:t>
            </a:r>
            <a:r>
              <a:rPr lang="cs-CZ" dirty="0" smtClean="0"/>
              <a:t>: délkovým měřidlem měříme délku, váha určí hmotnost, teploměr změří teplotu, hodinky změří čas</a:t>
            </a:r>
          </a:p>
          <a:p>
            <a:r>
              <a:rPr lang="cs-CZ" dirty="0" smtClean="0"/>
              <a:t>Měříme vždy určitou velikost – mluvíme tedy o </a:t>
            </a:r>
            <a:r>
              <a:rPr lang="cs-CZ" b="1" dirty="0" smtClean="0"/>
              <a:t>veličinách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 celém světě se užívá </a:t>
            </a:r>
            <a:r>
              <a:rPr lang="cs-CZ" b="1" dirty="0" smtClean="0"/>
              <a:t>Mezinárodní soustava jednotek</a:t>
            </a:r>
            <a:r>
              <a:rPr lang="cs-CZ" dirty="0" smtClean="0"/>
              <a:t>, která pevně stanovuje základní  jednotky pro všechny veličiny.</a:t>
            </a:r>
            <a:endParaRPr lang="cs-CZ" dirty="0"/>
          </a:p>
        </p:txBody>
      </p:sp>
      <p:pic>
        <p:nvPicPr>
          <p:cNvPr id="18433" name="Picture 1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4418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DÉLKA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52928" cy="5112568"/>
          </a:xfrm>
        </p:spPr>
        <p:txBody>
          <a:bodyPr/>
          <a:lstStyle/>
          <a:p>
            <a:r>
              <a:rPr lang="cs-CZ" sz="4000" dirty="0" smtClean="0"/>
              <a:t>Délku měříme různými délkovými měřidly.</a:t>
            </a:r>
          </a:p>
          <a:p>
            <a:pPr lvl="1"/>
            <a:r>
              <a:rPr lang="cs-CZ" sz="4000" dirty="0" smtClean="0"/>
              <a:t>Krejčovský metr</a:t>
            </a:r>
          </a:p>
          <a:p>
            <a:pPr lvl="1"/>
            <a:r>
              <a:rPr lang="cs-CZ" sz="4000" dirty="0" smtClean="0"/>
              <a:t>Tesařský skládací metr</a:t>
            </a:r>
          </a:p>
          <a:p>
            <a:pPr lvl="1"/>
            <a:r>
              <a:rPr lang="cs-CZ" sz="4000" dirty="0" smtClean="0"/>
              <a:t>Tyčový školní metr</a:t>
            </a:r>
          </a:p>
          <a:p>
            <a:pPr lvl="1"/>
            <a:r>
              <a:rPr lang="cs-CZ" sz="4000" dirty="0" smtClean="0"/>
              <a:t>Kovové pásmo</a:t>
            </a:r>
          </a:p>
          <a:p>
            <a:pPr lvl="1"/>
            <a:r>
              <a:rPr lang="cs-CZ" sz="4000" dirty="0" smtClean="0"/>
              <a:t>Plastové pravítko a trojúhelník</a:t>
            </a:r>
          </a:p>
          <a:p>
            <a:endParaRPr lang="cs-CZ" dirty="0"/>
          </a:p>
        </p:txBody>
      </p:sp>
      <p:pic>
        <p:nvPicPr>
          <p:cNvPr id="5" name="Picture 1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1448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Základní jednotkou délky je jeden metr (</a:t>
            </a:r>
            <a:r>
              <a:rPr lang="cs-CZ" sz="3000" b="1" dirty="0" smtClean="0"/>
              <a:t>1m</a:t>
            </a:r>
            <a:r>
              <a:rPr lang="cs-CZ" sz="3000" dirty="0" smtClean="0"/>
              <a:t>)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5"/>
            <a:ext cx="8686800" cy="2808312"/>
          </a:xfrm>
        </p:spPr>
        <p:txBody>
          <a:bodyPr/>
          <a:lstStyle/>
          <a:p>
            <a:r>
              <a:rPr lang="cs-CZ" dirty="0" smtClean="0"/>
              <a:t>Z matematiky již znáte i další jednotky délky:</a:t>
            </a:r>
          </a:p>
          <a:p>
            <a:pPr lvl="1"/>
            <a:r>
              <a:rPr lang="cs-CZ" dirty="0" smtClean="0"/>
              <a:t>milimetr (mm)</a:t>
            </a:r>
          </a:p>
          <a:p>
            <a:pPr lvl="1"/>
            <a:r>
              <a:rPr lang="cs-CZ" dirty="0" smtClean="0"/>
              <a:t>centimetr (cm)</a:t>
            </a:r>
          </a:p>
          <a:p>
            <a:pPr lvl="1"/>
            <a:r>
              <a:rPr lang="cs-CZ" dirty="0" smtClean="0"/>
              <a:t>decimetr (dm)</a:t>
            </a:r>
          </a:p>
          <a:p>
            <a:pPr lvl="1"/>
            <a:r>
              <a:rPr lang="cs-CZ" dirty="0" smtClean="0"/>
              <a:t>kilometr (km)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4365103"/>
          <a:ext cx="7488831" cy="2296651"/>
        </p:xfrm>
        <a:graphic>
          <a:graphicData uri="http://schemas.openxmlformats.org/drawingml/2006/table">
            <a:tbl>
              <a:tblPr/>
              <a:tblGrid>
                <a:gridCol w="2496277"/>
                <a:gridCol w="2496277"/>
                <a:gridCol w="2496277"/>
              </a:tblGrid>
              <a:tr h="72008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cm = 10 mm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  = 10 dm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nn-NO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km = 1 000 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</a:tr>
              <a:tr h="7882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dm = 10 cm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  = 100 cm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</a:tr>
              <a:tr h="7882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dm = 100 mm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  = 1 000 mm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1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HMOTNOST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měření hmotnosti používáme různé druhy vah:</a:t>
            </a:r>
          </a:p>
          <a:p>
            <a:pPr lvl="1"/>
            <a:r>
              <a:rPr lang="cs-CZ" dirty="0" smtClean="0"/>
              <a:t>Osobní váha</a:t>
            </a:r>
          </a:p>
          <a:p>
            <a:pPr lvl="1"/>
            <a:r>
              <a:rPr lang="cs-CZ" dirty="0" smtClean="0"/>
              <a:t>Kuchyňská váha</a:t>
            </a:r>
          </a:p>
          <a:p>
            <a:endParaRPr lang="cs-CZ" dirty="0"/>
          </a:p>
        </p:txBody>
      </p:sp>
      <p:pic>
        <p:nvPicPr>
          <p:cNvPr id="4" name="Obrázek 3" descr="1 kilogram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2276872"/>
            <a:ext cx="3355745" cy="4365824"/>
          </a:xfrm>
          <a:prstGeom prst="rect">
            <a:avLst/>
          </a:prstGeom>
        </p:spPr>
      </p:pic>
      <p:pic>
        <p:nvPicPr>
          <p:cNvPr id="5" name="Picture 1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0126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9959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Základní jednotkou hmotnosti je jeden kilogram (</a:t>
            </a:r>
            <a:r>
              <a:rPr lang="cs-CZ" b="1" dirty="0" smtClean="0"/>
              <a:t>1 kg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3"/>
            <a:ext cx="8686800" cy="2448273"/>
          </a:xfrm>
        </p:spPr>
        <p:txBody>
          <a:bodyPr/>
          <a:lstStyle/>
          <a:p>
            <a:r>
              <a:rPr lang="cs-CZ" dirty="0" smtClean="0"/>
              <a:t>Dále vážíme také v </a:t>
            </a:r>
          </a:p>
          <a:p>
            <a:pPr lvl="1"/>
            <a:r>
              <a:rPr lang="cs-CZ" dirty="0" smtClean="0"/>
              <a:t>gramech (g)</a:t>
            </a:r>
          </a:p>
          <a:p>
            <a:pPr lvl="1"/>
            <a:r>
              <a:rPr lang="cs-CZ" dirty="0" smtClean="0"/>
              <a:t>metrických centech (q)</a:t>
            </a:r>
          </a:p>
          <a:p>
            <a:pPr lvl="1"/>
            <a:r>
              <a:rPr lang="cs-CZ" dirty="0" smtClean="0"/>
              <a:t>tunách (t)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4509120"/>
          <a:ext cx="8280921" cy="1196330"/>
        </p:xfrm>
        <a:graphic>
          <a:graphicData uri="http://schemas.openxmlformats.org/drawingml/2006/table">
            <a:tbl>
              <a:tblPr/>
              <a:tblGrid>
                <a:gridCol w="2760307"/>
                <a:gridCol w="2760307"/>
                <a:gridCol w="2760307"/>
              </a:tblGrid>
              <a:tr h="1196330">
                <a:tc>
                  <a:txBody>
                    <a:bodyPr/>
                    <a:lstStyle/>
                    <a:p>
                      <a:pPr algn="ctr" fontAlgn="ctr"/>
                      <a:r>
                        <a:rPr lang="nn-NO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kg = 1 000 g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q = 100 kg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de-DE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t = 1 000 kg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1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1/ Co je mezinárodní soustava jednotek? </a:t>
            </a:r>
          </a:p>
          <a:p>
            <a:r>
              <a:rPr lang="cs-CZ" dirty="0" smtClean="0"/>
              <a:t>2/ Čím měříme délku?</a:t>
            </a:r>
          </a:p>
          <a:p>
            <a:r>
              <a:rPr lang="cs-CZ" dirty="0" smtClean="0"/>
              <a:t>3/ Jaká je základní jednotka délky?</a:t>
            </a:r>
          </a:p>
          <a:p>
            <a:r>
              <a:rPr lang="cs-CZ" dirty="0" smtClean="0"/>
              <a:t>4/ Zkus doplnit tabulku.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5/ Čím měříme hmotnost?</a:t>
            </a:r>
          </a:p>
          <a:p>
            <a:r>
              <a:rPr lang="cs-CZ" dirty="0" smtClean="0"/>
              <a:t>6/ Jaká je základní jednotka hmotnosti?</a:t>
            </a:r>
          </a:p>
          <a:p>
            <a:r>
              <a:rPr lang="cs-CZ" dirty="0" smtClean="0"/>
              <a:t>7/ Zkus doplnit tabulku.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355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877272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5301208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797152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06896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492896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7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8884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8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1412776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331640" y="6237312"/>
          <a:ext cx="5544615" cy="476250"/>
        </p:xfrm>
        <a:graphic>
          <a:graphicData uri="http://schemas.openxmlformats.org/drawingml/2006/table">
            <a:tbl>
              <a:tblPr/>
              <a:tblGrid>
                <a:gridCol w="1848205"/>
                <a:gridCol w="1848205"/>
                <a:gridCol w="1848205"/>
              </a:tblGrid>
              <a:tr h="4762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kg =  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q = 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kg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t =   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kg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259632" y="3501008"/>
          <a:ext cx="5715000" cy="1072514"/>
        </p:xfrm>
        <a:graphic>
          <a:graphicData uri="http://schemas.openxmlformats.org/drawingml/2006/table">
            <a:tbl>
              <a:tblPr/>
              <a:tblGrid>
                <a:gridCol w="1905000"/>
                <a:gridCol w="1905000"/>
                <a:gridCol w="1905000"/>
              </a:tblGrid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cm =    mm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  =    dm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km =     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35623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dm =   cm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  =    cm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35623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dm =    mm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  =    mm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MGR.VĚRA </a:t>
            </a:r>
            <a:r>
              <a:rPr lang="cs-CZ" sz="2000" dirty="0"/>
              <a:t>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</a:t>
            </a:r>
            <a:r>
              <a:rPr lang="cs-CZ" sz="2000" dirty="0" smtClean="0"/>
              <a:t>třetí </a:t>
            </a:r>
            <a:r>
              <a:rPr lang="cs-CZ" sz="2000" dirty="0"/>
              <a:t>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</a:t>
            </a:r>
            <a:r>
              <a:rPr lang="cs-CZ" sz="2000" dirty="0" smtClean="0"/>
              <a:t>978-80-7289-297-6. </a:t>
            </a:r>
          </a:p>
          <a:p>
            <a:r>
              <a:rPr lang="cs-CZ" sz="2000" dirty="0" smtClean="0"/>
              <a:t>Obrázky jsou použité ze zakoupeného CD PRVOUKA, rok.v,.2011,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s.r.o.; společností je udělen písemný souhlas s využitím do projektu OPVK</a:t>
            </a: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62</TotalTime>
  <Words>478</Words>
  <Application>Microsoft Office PowerPoint</Application>
  <PresentationFormat>Předvádění na obrazovce (4:3)</PresentationFormat>
  <Paragraphs>79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Anotace:</vt:lpstr>
      <vt:lpstr>VLASTNOSTI LÁTEK I </vt:lpstr>
      <vt:lpstr>VLASTNOSTI      LÁTEK</vt:lpstr>
      <vt:lpstr>DÉLKA</vt:lpstr>
      <vt:lpstr>Základní jednotkou délky je jeden metr (1m)</vt:lpstr>
      <vt:lpstr>HMOTNOST</vt:lpstr>
      <vt:lpstr>Základní jednotkou hmotnosti je jeden kilogram (1 kg)</vt:lpstr>
      <vt:lpstr>Zopakujte si: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jaja</cp:lastModifiedBy>
  <cp:revision>21</cp:revision>
  <dcterms:created xsi:type="dcterms:W3CDTF">2013-01-11T12:43:45Z</dcterms:created>
  <dcterms:modified xsi:type="dcterms:W3CDTF">2013-10-14T15:01:30Z</dcterms:modified>
</cp:coreProperties>
</file>