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76" r:id="rId1"/>
  </p:sldMasterIdLst>
  <p:sldIdLst>
    <p:sldId id="270" r:id="rId2"/>
    <p:sldId id="271" r:id="rId3"/>
    <p:sldId id="257" r:id="rId4"/>
    <p:sldId id="259" r:id="rId5"/>
    <p:sldId id="268" r:id="rId6"/>
    <p:sldId id="267" r:id="rId7"/>
    <p:sldId id="269" r:id="rId8"/>
    <p:sldId id="261" r:id="rId9"/>
    <p:sldId id="266" r:id="rId10"/>
    <p:sldId id="272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42" autoAdjust="0"/>
    <p:restoredTop sz="94660"/>
  </p:normalViewPr>
  <p:slideViewPr>
    <p:cSldViewPr>
      <p:cViewPr varScale="1">
        <p:scale>
          <a:sx n="73" d="100"/>
          <a:sy n="73" d="100"/>
        </p:scale>
        <p:origin x="-108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C43C27-7C59-4201-8590-468CD91F52A0}" type="datetimeFigureOut">
              <a:rPr lang="cs-CZ" smtClean="0"/>
              <a:pPr/>
              <a:t>25.7.2013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3CA2C6D-CACF-455C-823C-89A7D5FDA6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C43C27-7C59-4201-8590-468CD91F52A0}" type="datetimeFigureOut">
              <a:rPr lang="cs-CZ" smtClean="0"/>
              <a:pPr/>
              <a:t>25.7.2013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3CA2C6D-CACF-455C-823C-89A7D5FDA6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C43C27-7C59-4201-8590-468CD91F52A0}" type="datetimeFigureOut">
              <a:rPr lang="cs-CZ" smtClean="0"/>
              <a:pPr/>
              <a:t>25.7.2013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CA2C6D-CACF-455C-823C-89A7D5FDA62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C43C27-7C59-4201-8590-468CD91F52A0}" type="datetimeFigureOut">
              <a:rPr lang="cs-CZ" smtClean="0"/>
              <a:pPr/>
              <a:t>25.7.2013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CA2C6D-CACF-455C-823C-89A7D5FDA6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C43C27-7C59-4201-8590-468CD91F52A0}" type="datetimeFigureOut">
              <a:rPr lang="cs-CZ" smtClean="0"/>
              <a:pPr/>
              <a:t>25.7.2013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A3CA2C6D-CACF-455C-823C-89A7D5FDA62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C43C27-7C59-4201-8590-468CD91F52A0}" type="datetimeFigureOut">
              <a:rPr lang="cs-CZ" smtClean="0"/>
              <a:pPr/>
              <a:t>25.7.2013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CA2C6D-CACF-455C-823C-89A7D5FDA6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C43C27-7C59-4201-8590-468CD91F52A0}" type="datetimeFigureOut">
              <a:rPr lang="cs-CZ" smtClean="0"/>
              <a:pPr/>
              <a:t>25.7.2013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CA2C6D-CACF-455C-823C-89A7D5FDA6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C43C27-7C59-4201-8590-468CD91F52A0}" type="datetimeFigureOut">
              <a:rPr lang="cs-CZ" smtClean="0"/>
              <a:pPr/>
              <a:t>25.7.2013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CA2C6D-CACF-455C-823C-89A7D5FDA6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C43C27-7C59-4201-8590-468CD91F52A0}" type="datetimeFigureOut">
              <a:rPr lang="cs-CZ" smtClean="0"/>
              <a:pPr/>
              <a:t>25.7.2013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CA2C6D-CACF-455C-823C-89A7D5FDA62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C43C27-7C59-4201-8590-468CD91F52A0}" type="datetimeFigureOut">
              <a:rPr lang="cs-CZ" smtClean="0"/>
              <a:pPr/>
              <a:t>25.7.2013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CA2C6D-CACF-455C-823C-89A7D5FDA6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C43C27-7C59-4201-8590-468CD91F52A0}" type="datetimeFigureOut">
              <a:rPr lang="cs-CZ" smtClean="0"/>
              <a:pPr/>
              <a:t>25.7.2013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CA2C6D-CACF-455C-823C-89A7D5FDA6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32C43C27-7C59-4201-8590-468CD91F52A0}" type="datetimeFigureOut">
              <a:rPr lang="cs-CZ" smtClean="0"/>
              <a:pPr/>
              <a:t>25.7.2013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A3CA2C6D-CACF-455C-823C-89A7D5FDA62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77" r:id="rId1"/>
    <p:sldLayoutId id="2147483878" r:id="rId2"/>
    <p:sldLayoutId id="2147483879" r:id="rId3"/>
    <p:sldLayoutId id="2147483880" r:id="rId4"/>
    <p:sldLayoutId id="2147483881" r:id="rId5"/>
    <p:sldLayoutId id="2147483882" r:id="rId6"/>
    <p:sldLayoutId id="2147483883" r:id="rId7"/>
    <p:sldLayoutId id="2147483884" r:id="rId8"/>
    <p:sldLayoutId id="2147483885" r:id="rId9"/>
    <p:sldLayoutId id="2147483886" r:id="rId10"/>
    <p:sldLayoutId id="2147483887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slide" Target="slide9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9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image" Target="../media/image9.jpeg"/><Relationship Id="rId7" Type="http://schemas.openxmlformats.org/officeDocument/2006/relationships/slide" Target="slide9.xm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9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7" Type="http://schemas.openxmlformats.org/officeDocument/2006/relationships/slide" Target="slide4.xml"/><Relationship Id="rId2" Type="http://schemas.openxmlformats.org/officeDocument/2006/relationships/slide" Target="slide8.xml"/><Relationship Id="rId1" Type="http://schemas.openxmlformats.org/officeDocument/2006/relationships/slideLayout" Target="../slideLayouts/slideLayout2.xml"/><Relationship Id="rId6" Type="http://schemas.openxmlformats.org/officeDocument/2006/relationships/slide" Target="slide5.xml"/><Relationship Id="rId5" Type="http://schemas.openxmlformats.org/officeDocument/2006/relationships/slide" Target="slide6.xml"/><Relationship Id="rId4" Type="http://schemas.openxmlformats.org/officeDocument/2006/relationships/slide" Target="slide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1720" y="5517232"/>
            <a:ext cx="5407152" cy="1045464"/>
          </a:xfrm>
          <a:prstGeom prst="rect">
            <a:avLst/>
          </a:prstGeom>
        </p:spPr>
      </p:pic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16168294"/>
              </p:ext>
            </p:extLst>
          </p:nvPr>
        </p:nvGraphicFramePr>
        <p:xfrm>
          <a:off x="827584" y="692696"/>
          <a:ext cx="7488832" cy="410445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488832"/>
              </a:tblGrid>
              <a:tr h="684076">
                <a:tc>
                  <a:txBody>
                    <a:bodyPr/>
                    <a:lstStyle/>
                    <a:p>
                      <a:r>
                        <a:rPr lang="cs-CZ" dirty="0" smtClean="0"/>
                        <a:t>Škola:           ZŠ </a:t>
                      </a:r>
                      <a:r>
                        <a:rPr lang="cs-CZ" dirty="0" err="1" smtClean="0"/>
                        <a:t>Hýskov</a:t>
                      </a:r>
                      <a:r>
                        <a:rPr lang="cs-CZ" dirty="0" smtClean="0"/>
                        <a:t>, Školní 112, </a:t>
                      </a:r>
                      <a:r>
                        <a:rPr lang="cs-CZ" dirty="0" err="1" smtClean="0"/>
                        <a:t>Hýskov</a:t>
                      </a:r>
                      <a:endParaRPr lang="cs-CZ" dirty="0"/>
                    </a:p>
                  </a:txBody>
                  <a:tcPr anchor="ctr"/>
                </a:tc>
              </a:tr>
              <a:tr h="684076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      Mgr. Jarmila Kolářová</a:t>
                      </a:r>
                      <a:endParaRPr lang="cs-CZ" dirty="0"/>
                    </a:p>
                  </a:txBody>
                  <a:tcPr anchor="ctr"/>
                </a:tc>
              </a:tr>
              <a:tr h="684076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Název:           </a:t>
                      </a:r>
                      <a:r>
                        <a:rPr lang="cs-CZ" sz="1800" b="1" dirty="0" smtClean="0"/>
                        <a:t>VY_32_INOVACE_1A_11_Teplota čas</a:t>
                      </a:r>
                    </a:p>
                  </a:txBody>
                  <a:tcPr anchor="ctr"/>
                </a:tc>
              </a:tr>
              <a:tr h="684076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     Člověk a jeho svět</a:t>
                      </a:r>
                      <a:endParaRPr lang="cs-CZ" dirty="0"/>
                    </a:p>
                  </a:txBody>
                  <a:tcPr anchor="ctr"/>
                </a:tc>
              </a:tr>
              <a:tr h="684076">
                <a:tc>
                  <a:txBody>
                    <a:bodyPr/>
                    <a:lstStyle/>
                    <a:p>
                      <a:r>
                        <a:rPr lang="cs-CZ" dirty="0" smtClean="0"/>
                        <a:t>Datum tvorby:          </a:t>
                      </a:r>
                      <a:r>
                        <a:rPr lang="cs-CZ" dirty="0" smtClean="0"/>
                        <a:t>21.1.2013</a:t>
                      </a:r>
                      <a:endParaRPr lang="cs-CZ" dirty="0"/>
                    </a:p>
                  </a:txBody>
                  <a:tcPr anchor="ctr"/>
                </a:tc>
              </a:tr>
              <a:tr h="684076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</a:t>
                      </a:r>
                      <a:r>
                        <a:rPr lang="cs-CZ" smtClean="0"/>
                        <a:t>projektu</a:t>
                      </a:r>
                      <a:r>
                        <a:rPr lang="cs-CZ" smtClean="0"/>
                        <a:t>:         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CZ.1.07/1.4.00/21.2485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412776"/>
            <a:ext cx="8686800" cy="4971182"/>
          </a:xfrm>
        </p:spPr>
        <p:txBody>
          <a:bodyPr>
            <a:normAutofit fontScale="85000" lnSpcReduction="10000"/>
          </a:bodyPr>
          <a:lstStyle/>
          <a:p>
            <a:pPr>
              <a:lnSpc>
                <a:spcPct val="110000"/>
              </a:lnSpc>
              <a:spcBef>
                <a:spcPts val="0"/>
              </a:spcBef>
            </a:pPr>
            <a:r>
              <a:rPr lang="cs-CZ" dirty="0"/>
              <a:t>Materiál je určený pro žáky 4. ročníku, pro výuku přírodovědy - tématu </a:t>
            </a:r>
            <a:r>
              <a:rPr lang="cs-CZ" dirty="0" smtClean="0"/>
              <a:t>vlastnosti látek, </a:t>
            </a:r>
            <a:r>
              <a:rPr lang="cs-CZ" dirty="0"/>
              <a:t>podtématu </a:t>
            </a:r>
            <a:r>
              <a:rPr lang="cs-CZ" dirty="0" smtClean="0"/>
              <a:t>teplota a čas.</a:t>
            </a:r>
            <a:endParaRPr lang="cs-CZ" dirty="0"/>
          </a:p>
          <a:p>
            <a:pPr>
              <a:lnSpc>
                <a:spcPct val="110000"/>
              </a:lnSpc>
              <a:spcBef>
                <a:spcPts val="0"/>
              </a:spcBef>
            </a:pPr>
            <a:r>
              <a:rPr lang="cs-CZ" dirty="0"/>
              <a:t>Jedná se o prezentaci na interaktivní tabuli.</a:t>
            </a:r>
          </a:p>
          <a:p>
            <a:pPr>
              <a:lnSpc>
                <a:spcPct val="110000"/>
              </a:lnSpc>
              <a:spcBef>
                <a:spcPts val="0"/>
              </a:spcBef>
            </a:pPr>
            <a:r>
              <a:rPr lang="cs-CZ" dirty="0"/>
              <a:t>Prezentace je určena pro výklad nového učiva.</a:t>
            </a:r>
          </a:p>
          <a:p>
            <a:pPr>
              <a:lnSpc>
                <a:spcPct val="110000"/>
              </a:lnSpc>
              <a:spcBef>
                <a:spcPts val="0"/>
              </a:spcBef>
            </a:pPr>
            <a:r>
              <a:rPr lang="cs-CZ" dirty="0" smtClean="0"/>
              <a:t>Na </a:t>
            </a:r>
            <a:r>
              <a:rPr lang="cs-CZ" dirty="0"/>
              <a:t>snímku </a:t>
            </a:r>
            <a:r>
              <a:rPr lang="cs-CZ" dirty="0" smtClean="0"/>
              <a:t>9 </a:t>
            </a:r>
            <a:r>
              <a:rPr lang="cs-CZ" dirty="0"/>
              <a:t>je opakování probrané látky pomocí spojování a otázek. Správná odpověď se objeví po kliknutí na políčko se šipkou. Zpět na otázky se dostanete kliknutím na tlačítko v pravém dolním rohu.</a:t>
            </a:r>
          </a:p>
          <a:p>
            <a:pPr>
              <a:lnSpc>
                <a:spcPct val="110000"/>
              </a:lnSpc>
              <a:spcBef>
                <a:spcPts val="0"/>
              </a:spcBef>
            </a:pPr>
            <a:r>
              <a:rPr lang="cs-CZ" dirty="0"/>
              <a:t>Pomůcky: interaktivní tabule, interaktivní pero.</a:t>
            </a:r>
          </a:p>
          <a:p>
            <a:pPr>
              <a:lnSpc>
                <a:spcPct val="110000"/>
              </a:lnSpc>
              <a:spcBef>
                <a:spcPts val="0"/>
              </a:spcBef>
            </a:pPr>
            <a:r>
              <a:rPr lang="cs-CZ" dirty="0"/>
              <a:t>Materiál je určen k interaktivní výuce.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74638"/>
            <a:ext cx="8496944" cy="4162474"/>
          </a:xfrm>
        </p:spPr>
        <p:txBody>
          <a:bodyPr/>
          <a:lstStyle/>
          <a:p>
            <a:r>
              <a:rPr lang="cs-CZ" sz="7200" dirty="0" smtClean="0"/>
              <a:t>VLASTNOSTI LÁTEK II</a:t>
            </a:r>
            <a:br>
              <a:rPr lang="cs-CZ" sz="7200" dirty="0" smtClean="0"/>
            </a:br>
            <a:endParaRPr lang="cs-CZ" sz="7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419872" y="2564905"/>
            <a:ext cx="5266928" cy="129614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6000" dirty="0" smtClean="0"/>
              <a:t>teplota, čas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39783698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7200" dirty="0" smtClean="0"/>
              <a:t>teplota</a:t>
            </a:r>
            <a:endParaRPr lang="cs-CZ" sz="7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700808"/>
            <a:ext cx="8496944" cy="4032448"/>
          </a:xfrm>
        </p:spPr>
        <p:txBody>
          <a:bodyPr/>
          <a:lstStyle/>
          <a:p>
            <a:r>
              <a:rPr lang="cs-CZ" dirty="0" smtClean="0"/>
              <a:t>Přístrojem na měření teploty je teploměr</a:t>
            </a:r>
          </a:p>
          <a:p>
            <a:r>
              <a:rPr lang="cs-CZ" dirty="0" smtClean="0"/>
              <a:t>Každý teploměr má svou stupnici. Stupnice teploměrů se liší podle toho, za jakým účelem jsou využívány. Např.:</a:t>
            </a:r>
          </a:p>
          <a:p>
            <a:pPr lvl="1"/>
            <a:r>
              <a:rPr lang="cs-CZ" dirty="0" smtClean="0"/>
              <a:t>venkovní teploměr</a:t>
            </a:r>
          </a:p>
          <a:p>
            <a:pPr lvl="1"/>
            <a:r>
              <a:rPr lang="cs-CZ" dirty="0" smtClean="0"/>
              <a:t>pokojový teploměr</a:t>
            </a:r>
          </a:p>
          <a:p>
            <a:pPr lvl="1"/>
            <a:r>
              <a:rPr lang="cs-CZ" dirty="0" smtClean="0"/>
              <a:t>lékařský teploměr</a:t>
            </a:r>
          </a:p>
        </p:txBody>
      </p:sp>
      <p:pic>
        <p:nvPicPr>
          <p:cNvPr id="5" name="Picture 1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791575" y="6505575"/>
            <a:ext cx="352425" cy="352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6" descr="měření teploty_1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355976" y="3356992"/>
            <a:ext cx="4328009" cy="33185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44873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404664"/>
            <a:ext cx="8686800" cy="6264696"/>
          </a:xfrm>
        </p:spPr>
        <p:txBody>
          <a:bodyPr>
            <a:normAutofit/>
          </a:bodyPr>
          <a:lstStyle/>
          <a:p>
            <a:r>
              <a:rPr lang="cs-CZ" dirty="0" smtClean="0"/>
              <a:t>Teploměry jsou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 lvl="1">
              <a:buNone/>
            </a:pPr>
            <a:r>
              <a:rPr lang="cs-CZ" dirty="0" smtClean="0"/>
              <a:t>          rtuťové				digitální</a:t>
            </a:r>
          </a:p>
          <a:p>
            <a:endParaRPr lang="cs-CZ" dirty="0" smtClean="0"/>
          </a:p>
          <a:p>
            <a:r>
              <a:rPr lang="cs-CZ" dirty="0" smtClean="0"/>
              <a:t>Rtuť se teplem roztahuje svůj objem a stoupá úzkou trubičkou teploměru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  <p:pic>
        <p:nvPicPr>
          <p:cNvPr id="4" name="Obrázek 3" descr="teploměr rtuťový_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11560" y="1196752"/>
            <a:ext cx="3626824" cy="2780928"/>
          </a:xfrm>
          <a:prstGeom prst="rect">
            <a:avLst/>
          </a:prstGeom>
        </p:spPr>
      </p:pic>
      <p:pic>
        <p:nvPicPr>
          <p:cNvPr id="5" name="Obrázek 4" descr="teploměr digitální_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004048" y="0"/>
            <a:ext cx="2831869" cy="3789040"/>
          </a:xfrm>
          <a:prstGeom prst="rect">
            <a:avLst/>
          </a:prstGeom>
        </p:spPr>
      </p:pic>
      <p:pic>
        <p:nvPicPr>
          <p:cNvPr id="6" name="Picture 1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791575" y="6505575"/>
            <a:ext cx="352425" cy="352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Celsiova stupnice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5115198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Je nejužívanější stupnicí na teploměru</a:t>
            </a:r>
          </a:p>
          <a:p>
            <a:r>
              <a:rPr lang="cs-CZ" dirty="0" smtClean="0"/>
              <a:t>Základní jednotkou teploty je </a:t>
            </a:r>
          </a:p>
          <a:p>
            <a:pPr>
              <a:buNone/>
            </a:pPr>
            <a:r>
              <a:rPr lang="cs-CZ" sz="4000" b="1" dirty="0" smtClean="0"/>
              <a:t>                       jeden stupeň Celsia ( 1ºC)</a:t>
            </a:r>
          </a:p>
          <a:p>
            <a:r>
              <a:rPr lang="cs-CZ" dirty="0" smtClean="0"/>
              <a:t>Celsiova stupnice má dva základní body:</a:t>
            </a:r>
          </a:p>
          <a:p>
            <a:pPr lvl="1"/>
            <a:r>
              <a:rPr lang="cs-CZ" b="1" u="sng" dirty="0" smtClean="0"/>
              <a:t>0ºC – bod mrazu </a:t>
            </a:r>
            <a:r>
              <a:rPr lang="cs-CZ" dirty="0" smtClean="0"/>
              <a:t>(označuje teplotu, při které se voda mění v led)</a:t>
            </a:r>
          </a:p>
          <a:p>
            <a:pPr lvl="1"/>
            <a:r>
              <a:rPr lang="cs-CZ" dirty="0" smtClean="0"/>
              <a:t>Teploty nižší  než 0ºC se označují znaménkem mínus (-)</a:t>
            </a:r>
          </a:p>
          <a:p>
            <a:pPr lvl="1"/>
            <a:r>
              <a:rPr lang="cs-CZ" b="1" u="sng" dirty="0" smtClean="0"/>
              <a:t>100ºC – bod varu </a:t>
            </a:r>
            <a:r>
              <a:rPr lang="cs-CZ" dirty="0" smtClean="0"/>
              <a:t>(označuje teplotu, při které voda vře – mění se v páru</a:t>
            </a:r>
          </a:p>
        </p:txBody>
      </p:sp>
      <p:pic>
        <p:nvPicPr>
          <p:cNvPr id="6" name="Picture 1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791575" y="6505575"/>
            <a:ext cx="352425" cy="352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Obrázek 9" descr="náramkové hodinky_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452320" y="3861048"/>
            <a:ext cx="2026835" cy="2636912"/>
          </a:xfrm>
          <a:prstGeom prst="rect">
            <a:avLst/>
          </a:prstGeom>
        </p:spPr>
      </p:pic>
      <p:pic>
        <p:nvPicPr>
          <p:cNvPr id="7" name="Obrázek 6" descr="přesýpací hodiny_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347864" y="1052736"/>
            <a:ext cx="3315945" cy="414908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88640"/>
            <a:ext cx="2520280" cy="1106760"/>
          </a:xfrm>
        </p:spPr>
        <p:txBody>
          <a:bodyPr>
            <a:noAutofit/>
          </a:bodyPr>
          <a:lstStyle/>
          <a:p>
            <a:r>
              <a:rPr lang="cs-CZ" sz="8000" dirty="0" smtClean="0"/>
              <a:t>čas</a:t>
            </a:r>
            <a:endParaRPr lang="cs-CZ" sz="8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43808" y="188640"/>
            <a:ext cx="5203304" cy="650702"/>
          </a:xfrm>
        </p:spPr>
        <p:txBody>
          <a:bodyPr/>
          <a:lstStyle/>
          <a:p>
            <a:r>
              <a:rPr lang="cs-CZ" dirty="0" smtClean="0"/>
              <a:t>Měřidlem času jsou hodiny</a:t>
            </a:r>
            <a:endParaRPr lang="cs-CZ" dirty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611560" y="4149080"/>
            <a:ext cx="3600400" cy="2522910"/>
          </a:xfrm>
          <a:prstGeom prst="rect">
            <a:avLst/>
          </a:prstGeom>
        </p:spPr>
        <p:txBody>
          <a:bodyPr vert="horz">
            <a:normAutofit fontScale="92500" lnSpcReduction="10000"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Char char=""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nástěnné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Char char=""/>
              <a:tabLst/>
              <a:defRPr/>
            </a:pPr>
            <a:r>
              <a:rPr lang="cs-CZ" sz="3200" dirty="0" smtClean="0">
                <a:solidFill>
                  <a:schemeClr val="tx2"/>
                </a:solidFill>
              </a:rPr>
              <a:t>sluneční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Char char=""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přesýpací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Char char=""/>
              <a:tabLst/>
              <a:defRPr/>
            </a:pPr>
            <a:r>
              <a:rPr lang="cs-CZ" sz="3200" dirty="0" smtClean="0">
                <a:solidFill>
                  <a:schemeClr val="tx2"/>
                </a:solidFill>
              </a:rPr>
              <a:t>stopky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Char char=""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náramkové</a:t>
            </a: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5" name="Obrázek 4" descr="hodiny_1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516216" y="836712"/>
            <a:ext cx="2469620" cy="3212976"/>
          </a:xfrm>
          <a:prstGeom prst="rect">
            <a:avLst/>
          </a:prstGeom>
        </p:spPr>
      </p:pic>
      <p:pic>
        <p:nvPicPr>
          <p:cNvPr id="6" name="Obrázek 5" descr="sluneční hodiny_1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0" y="1340768"/>
            <a:ext cx="3724460" cy="2852936"/>
          </a:xfrm>
          <a:prstGeom prst="rect">
            <a:avLst/>
          </a:prstGeom>
        </p:spPr>
      </p:pic>
      <p:pic>
        <p:nvPicPr>
          <p:cNvPr id="9" name="Obrázek 8" descr="stopky_1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5796136" y="3573016"/>
            <a:ext cx="1916139" cy="2492896"/>
          </a:xfrm>
          <a:prstGeom prst="rect">
            <a:avLst/>
          </a:prstGeom>
        </p:spPr>
      </p:pic>
      <p:pic>
        <p:nvPicPr>
          <p:cNvPr id="11" name="Picture 1">
            <a:hlinkClick r:id="rId7" action="ppaction://hlinksldjump"/>
          </p:cNvPr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8791575" y="6532959"/>
            <a:ext cx="352425" cy="352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476672"/>
            <a:ext cx="8686800" cy="6192688"/>
          </a:xfrm>
        </p:spPr>
        <p:txBody>
          <a:bodyPr>
            <a:normAutofit/>
          </a:bodyPr>
          <a:lstStyle/>
          <a:p>
            <a:r>
              <a:rPr lang="cs-CZ" dirty="0" smtClean="0"/>
              <a:t>Čas měříme v:</a:t>
            </a:r>
          </a:p>
          <a:p>
            <a:pPr lvl="1"/>
            <a:r>
              <a:rPr lang="cs-CZ" dirty="0" smtClean="0"/>
              <a:t>hodinách (h)</a:t>
            </a:r>
          </a:p>
          <a:p>
            <a:pPr lvl="1"/>
            <a:r>
              <a:rPr lang="cs-CZ" dirty="0" smtClean="0"/>
              <a:t>minutách (min)</a:t>
            </a:r>
          </a:p>
          <a:p>
            <a:pPr lvl="1"/>
            <a:r>
              <a:rPr lang="cs-CZ" dirty="0" smtClean="0"/>
              <a:t>sekundách (s)</a:t>
            </a:r>
          </a:p>
          <a:p>
            <a:r>
              <a:rPr lang="cs-CZ" sz="4400" dirty="0" smtClean="0"/>
              <a:t>Základní jednotkou času je </a:t>
            </a:r>
          </a:p>
          <a:p>
            <a:pPr>
              <a:buNone/>
            </a:pPr>
            <a:r>
              <a:rPr lang="cs-CZ" sz="4400" b="1" dirty="0" smtClean="0"/>
              <a:t>           jedna sekunda (1s)</a:t>
            </a:r>
          </a:p>
          <a:p>
            <a:pPr>
              <a:buNone/>
            </a:pPr>
            <a:endParaRPr lang="cs-CZ" sz="4400" dirty="0" smtClean="0"/>
          </a:p>
          <a:p>
            <a:pPr>
              <a:buNone/>
            </a:pPr>
            <a:endParaRPr lang="cs-CZ" sz="4400" dirty="0" smtClean="0"/>
          </a:p>
          <a:p>
            <a:pPr>
              <a:buNone/>
            </a:pPr>
            <a:r>
              <a:rPr lang="cs-CZ" dirty="0" smtClean="0"/>
              <a:t>Čas měříme také na </a:t>
            </a:r>
            <a:r>
              <a:rPr lang="cs-CZ" b="1" dirty="0" smtClean="0"/>
              <a:t>dny, týdny, měsíce a roky.</a:t>
            </a:r>
          </a:p>
          <a:p>
            <a:pPr>
              <a:buNone/>
            </a:pPr>
            <a:endParaRPr lang="cs-CZ" sz="4400" b="1" dirty="0" smtClean="0"/>
          </a:p>
          <a:p>
            <a:endParaRPr lang="cs-CZ" dirty="0"/>
          </a:p>
        </p:txBody>
      </p:sp>
      <p:pic>
        <p:nvPicPr>
          <p:cNvPr id="5" name="Picture 1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791575" y="6505575"/>
            <a:ext cx="352425" cy="352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395536" y="4293096"/>
          <a:ext cx="8352928" cy="1234430"/>
        </p:xfrm>
        <a:graphic>
          <a:graphicData uri="http://schemas.openxmlformats.org/drawingml/2006/table">
            <a:tbl>
              <a:tblPr/>
              <a:tblGrid>
                <a:gridCol w="4176464"/>
                <a:gridCol w="4176464"/>
              </a:tblGrid>
              <a:tr h="1234430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4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 h = 60 min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4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 min = 60 s 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012643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Zopakujte si: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340768"/>
            <a:ext cx="8686800" cy="5328592"/>
          </a:xfrm>
        </p:spPr>
        <p:txBody>
          <a:bodyPr>
            <a:normAutofit/>
          </a:bodyPr>
          <a:lstStyle/>
          <a:p>
            <a:r>
              <a:rPr lang="cs-CZ" dirty="0" smtClean="0"/>
              <a:t>1/ Čím měříme teplotu?</a:t>
            </a:r>
          </a:p>
          <a:p>
            <a:r>
              <a:rPr lang="cs-CZ" dirty="0" smtClean="0"/>
              <a:t>2/ Jaké znáš druhy teploměrů?</a:t>
            </a:r>
          </a:p>
          <a:p>
            <a:r>
              <a:rPr lang="cs-CZ" dirty="0" smtClean="0"/>
              <a:t>2/ Co je základní jednotkou teploty?</a:t>
            </a:r>
          </a:p>
          <a:p>
            <a:r>
              <a:rPr lang="cs-CZ" dirty="0" smtClean="0"/>
              <a:t>4/ Vyjmenuj dva základní body Celsiovy stupnice.</a:t>
            </a:r>
          </a:p>
          <a:p>
            <a:r>
              <a:rPr lang="cs-CZ" dirty="0" smtClean="0"/>
              <a:t>5/ Jaké znáš druhy hodin?</a:t>
            </a:r>
          </a:p>
          <a:p>
            <a:r>
              <a:rPr lang="cs-CZ" dirty="0" smtClean="0"/>
              <a:t>6/ Jaká je základní jednotka času?</a:t>
            </a:r>
          </a:p>
          <a:p>
            <a:r>
              <a:rPr lang="cs-CZ" dirty="0" smtClean="0"/>
              <a:t>7/ Zkus doplnit tabulku.</a:t>
            </a:r>
          </a:p>
          <a:p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23554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4048" y="5517232"/>
            <a:ext cx="352425" cy="352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5" name="Picture 3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732240" y="4869160"/>
            <a:ext cx="352425" cy="352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6" name="Picture 4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64088" y="4293096"/>
            <a:ext cx="352425" cy="352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7" name="Picture 5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3717032"/>
            <a:ext cx="352425" cy="352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8" name="Picture 6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92280" y="2708920"/>
            <a:ext cx="352425" cy="352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9" name="Picture 7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56176" y="2060848"/>
            <a:ext cx="352425" cy="352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60" name="Picture 8">
            <a:hlinkClick r:id="rId7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76056" y="1484784"/>
            <a:ext cx="352425" cy="352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4" name="Tabulka 13"/>
          <p:cNvGraphicFramePr>
            <a:graphicFrameLocks noGrp="1"/>
          </p:cNvGraphicFramePr>
          <p:nvPr/>
        </p:nvGraphicFramePr>
        <p:xfrm>
          <a:off x="1187624" y="5949280"/>
          <a:ext cx="3784600" cy="514350"/>
        </p:xfrm>
        <a:graphic>
          <a:graphicData uri="http://schemas.openxmlformats.org/drawingml/2006/table">
            <a:tbl>
              <a:tblPr/>
              <a:tblGrid>
                <a:gridCol w="1892300"/>
                <a:gridCol w="1892300"/>
              </a:tblGrid>
              <a:tr h="514350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 h =    min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 min =     s 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dirty="0" smtClean="0"/>
              <a:t>MGR.VĚRA </a:t>
            </a:r>
            <a:r>
              <a:rPr lang="cs-CZ" sz="2000" dirty="0"/>
              <a:t>ŠTIKOVÁ. </a:t>
            </a:r>
            <a:r>
              <a:rPr lang="cs-CZ" sz="2000" i="1" dirty="0"/>
              <a:t>Člověk a jeho svět</a:t>
            </a:r>
            <a:r>
              <a:rPr lang="cs-CZ" sz="2000" dirty="0"/>
              <a:t>: </a:t>
            </a:r>
            <a:r>
              <a:rPr lang="cs-CZ" sz="2000" i="1" dirty="0"/>
              <a:t>Přírodověda pro 4.ročník</a:t>
            </a:r>
            <a:r>
              <a:rPr lang="cs-CZ" sz="2000" dirty="0"/>
              <a:t>. </a:t>
            </a:r>
            <a:r>
              <a:rPr lang="cs-CZ" sz="2000" dirty="0" smtClean="0"/>
              <a:t>třetí </a:t>
            </a:r>
            <a:r>
              <a:rPr lang="cs-CZ" sz="2000" dirty="0"/>
              <a:t>vydání. Nový Malín: NOVÁ </a:t>
            </a:r>
            <a:r>
              <a:rPr lang="cs-CZ" sz="2000" dirty="0" err="1"/>
              <a:t>ŠKOLA,s.r.o</a:t>
            </a:r>
            <a:r>
              <a:rPr lang="cs-CZ" sz="2000" dirty="0"/>
              <a:t>., 2011. ISBN </a:t>
            </a:r>
            <a:r>
              <a:rPr lang="cs-CZ" sz="2000" dirty="0" smtClean="0"/>
              <a:t>978-80-7289-297-6. </a:t>
            </a:r>
          </a:p>
          <a:p>
            <a:r>
              <a:rPr lang="cs-CZ" sz="2000" dirty="0" smtClean="0"/>
              <a:t>Obrázky jsou použité ze zakoupeného CD PRVOUKA, rok.v,.2011, </a:t>
            </a:r>
            <a:r>
              <a:rPr lang="cs-CZ" sz="2000" dirty="0" err="1" smtClean="0"/>
              <a:t>Mediadida</a:t>
            </a:r>
            <a:r>
              <a:rPr lang="cs-CZ" sz="2000" dirty="0" smtClean="0"/>
              <a:t> s.r.o.; společností je udělen písemný souhlas s využitím do projektu OPVK</a:t>
            </a:r>
          </a:p>
          <a:p>
            <a:endParaRPr lang="cs-CZ" sz="20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120</TotalTime>
  <Words>408</Words>
  <Application>Microsoft Office PowerPoint</Application>
  <PresentationFormat>Předvádění na obrazovce (4:3)</PresentationFormat>
  <Paragraphs>69</Paragraphs>
  <Slides>10</Slides>
  <Notes>0</Notes>
  <HiddenSlides>3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Cesta</vt:lpstr>
      <vt:lpstr>Prezentace aplikace PowerPoint</vt:lpstr>
      <vt:lpstr>Anotace:</vt:lpstr>
      <vt:lpstr>VLASTNOSTI LÁTEK II </vt:lpstr>
      <vt:lpstr>teplota</vt:lpstr>
      <vt:lpstr>Prezentace aplikace PowerPoint</vt:lpstr>
      <vt:lpstr>Celsiova stupnice</vt:lpstr>
      <vt:lpstr>čas</vt:lpstr>
      <vt:lpstr>Prezentace aplikace PowerPoint</vt:lpstr>
      <vt:lpstr>Zopakujte si: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jaja</cp:lastModifiedBy>
  <cp:revision>28</cp:revision>
  <dcterms:created xsi:type="dcterms:W3CDTF">2013-01-11T12:43:45Z</dcterms:created>
  <dcterms:modified xsi:type="dcterms:W3CDTF">2013-07-25T15:22:17Z</dcterms:modified>
</cp:coreProperties>
</file>