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7" r:id="rId2"/>
    <p:sldId id="271" r:id="rId3"/>
    <p:sldId id="260" r:id="rId4"/>
    <p:sldId id="261" r:id="rId5"/>
    <p:sldId id="262" r:id="rId6"/>
    <p:sldId id="272" r:id="rId7"/>
    <p:sldId id="273" r:id="rId8"/>
    <p:sldId id="275" r:id="rId9"/>
    <p:sldId id="27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06" autoAdjust="0"/>
    <p:restoredTop sz="94660"/>
  </p:normalViewPr>
  <p:slideViewPr>
    <p:cSldViewPr>
      <p:cViewPr>
        <p:scale>
          <a:sx n="76" d="100"/>
          <a:sy n="76" d="100"/>
        </p:scale>
        <p:origin x="-996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6E38D-BCB2-4E04-B162-34ECCA92D332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AD531B-31E5-4817-93DC-FBDC5CD09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5B167-4E7B-4100-8732-86363B36A272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076904-9B27-488A-9E4B-28EE8B4E99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D31E1-36C5-4F63-BAD9-39B317A90A49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CEAB3-466C-47AD-963B-FC4AF38A8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2DB03-616C-4BA3-B191-056A9083A62D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DD8DC-A525-479D-A933-FA9A0F18F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D6009-BFA4-4C52-B49D-5EC36C05FFC1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73E17-049F-48E8-81E5-4432D6E8CF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3E05E-609E-428E-BF11-03E9354B265D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FABFD-02E0-43B2-887B-F7B11E9F0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A758D-9607-4F1C-B131-117B1E489C5B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E6540-5395-4FCC-BFD4-5EAAAE3CC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3CC12-7486-4B5C-87AD-0AA5588A0FAC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51209-7C58-459F-9A97-BED2B9F79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ED547-B65D-4CA6-AA41-12CD73C27532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83C13-36CE-4C3D-8844-161D7EC82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9A740-8365-4144-A6C0-A5A61C80C6FB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89744-7300-4114-9B54-23112CCD7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FF7C8-5594-40BA-94BC-3E85998EC021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2C760-DBC6-43B6-A744-0F51C4B93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0A50BE6-7B4E-4971-94BC-506C56ECF28A}" type="datetimeFigureOut">
              <a:rPr lang="cs-CZ"/>
              <a:pPr>
                <a:defRPr/>
              </a:pPr>
              <a:t>5.8.2013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428A41A-A0AC-4DAC-AFC6-AEDDA5444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89" r:id="rId4"/>
    <p:sldLayoutId id="2147483795" r:id="rId5"/>
    <p:sldLayoutId id="2147483790" r:id="rId6"/>
    <p:sldLayoutId id="2147483796" r:id="rId7"/>
    <p:sldLayoutId id="2147483797" r:id="rId8"/>
    <p:sldLayoutId id="2147483798" r:id="rId9"/>
    <p:sldLayoutId id="2147483791" r:id="rId10"/>
    <p:sldLayoutId id="2147483799" r:id="rId11"/>
  </p:sldLayoutIdLst>
  <p:transition>
    <p:split orient="vert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8.jpeg"/><Relationship Id="rId7" Type="http://schemas.openxmlformats.org/officeDocument/2006/relationships/slide" Target="slide8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9837511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VY_32_INOVACE_1A_12_Obilniny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 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24.2.2013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196752"/>
            <a:ext cx="8686800" cy="5832648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Materiál je určený pro žáky 4. ročníku, pro výuku přírodovědy - tématu ekosystém pole, podtématu rostliny našich polí – obilniny.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Prezentace je určena pro výklad nového učiva.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6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spojování a následné kontroly.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8 je opakování probrané látky pomocí spojování a otázek. </a:t>
            </a:r>
            <a:r>
              <a:rPr lang="cs-CZ" smtClean="0"/>
              <a:t>Správná odpověď </a:t>
            </a:r>
            <a:r>
              <a:rPr lang="cs-CZ" dirty="0" smtClean="0"/>
              <a:t>se objeví po kliknutí na políčko se šipkou. Zpět na otázky se dostanete kliknutím na tlačítko v pravém dolním rohu.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EKOSYSTÉM POLE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875"/>
            <a:ext cx="8686800" cy="5184775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je uměle vytvořený člověkem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rostliny pěstované na poli nazýváme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/>
              <a:t>      </a:t>
            </a:r>
            <a:r>
              <a:rPr lang="cs-CZ" b="1" u="sng" dirty="0" smtClean="0"/>
              <a:t>polní plodiny</a:t>
            </a:r>
            <a:r>
              <a:rPr lang="cs-CZ" dirty="0" smtClean="0"/>
              <a:t>:</a:t>
            </a:r>
            <a:endParaRPr lang="cs-CZ" dirty="0" smtClean="0">
              <a:solidFill>
                <a:srgbClr val="00B050"/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- obilniny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- okopaniny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- luskoviny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- olejniny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- pícniny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- textilní plodiny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- různé druhy zeleniny</a:t>
            </a:r>
            <a:endParaRPr lang="cs-CZ" dirty="0"/>
          </a:p>
        </p:txBody>
      </p:sp>
      <p:pic>
        <p:nvPicPr>
          <p:cNvPr id="15363" name="Obrázek 4" descr="pole_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2565400"/>
            <a:ext cx="5300662" cy="320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28" descr="obilnina2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1125538"/>
            <a:ext cx="1271588" cy="553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41248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OBILNINY</a:t>
            </a:r>
            <a:endParaRPr lang="cs-CZ" sz="5400" dirty="0"/>
          </a:p>
        </p:txBody>
      </p:sp>
      <p:sp>
        <p:nvSpPr>
          <p:cNvPr id="16387" name="Zástupný symbol pro obsah 4"/>
          <p:cNvSpPr>
            <a:spLocks noGrp="1"/>
          </p:cNvSpPr>
          <p:nvPr>
            <p:ph sz="half" idx="1"/>
          </p:nvPr>
        </p:nvSpPr>
        <p:spPr>
          <a:xfrm>
            <a:off x="179388" y="1989138"/>
            <a:ext cx="3455987" cy="2735262"/>
          </a:xfrm>
        </p:spPr>
        <p:txBody>
          <a:bodyPr/>
          <a:lstStyle/>
          <a:p>
            <a:pPr eaLnBrk="1" hangingPunct="1"/>
            <a:r>
              <a:rPr lang="cs-CZ" sz="3600" b="1" smtClean="0"/>
              <a:t>Stonek</a:t>
            </a:r>
            <a:r>
              <a:rPr lang="cs-CZ" sz="3600" smtClean="0"/>
              <a:t> obilniny je dutý a nazývá se </a:t>
            </a:r>
            <a:r>
              <a:rPr lang="cs-CZ" sz="3600" b="1" smtClean="0"/>
              <a:t>stéblo</a:t>
            </a:r>
            <a:r>
              <a:rPr lang="cs-CZ" sz="3600" smtClean="0"/>
              <a:t>.</a:t>
            </a:r>
          </a:p>
        </p:txBody>
      </p:sp>
      <p:sp>
        <p:nvSpPr>
          <p:cNvPr id="16388" name="TextovéPole 11"/>
          <p:cNvSpPr txBox="1">
            <a:spLocks noChangeArrowheads="1"/>
          </p:cNvSpPr>
          <p:nvPr/>
        </p:nvSpPr>
        <p:spPr bwMode="auto">
          <a:xfrm>
            <a:off x="6156325" y="1196975"/>
            <a:ext cx="13684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 pitchFamily="34" charset="0"/>
              </a:rPr>
              <a:t>KLAS</a:t>
            </a:r>
          </a:p>
        </p:txBody>
      </p:sp>
      <p:sp>
        <p:nvSpPr>
          <p:cNvPr id="16389" name="TextovéPole 12"/>
          <p:cNvSpPr txBox="1">
            <a:spLocks noChangeArrowheads="1"/>
          </p:cNvSpPr>
          <p:nvPr/>
        </p:nvSpPr>
        <p:spPr bwMode="auto">
          <a:xfrm>
            <a:off x="1116013" y="1341438"/>
            <a:ext cx="1584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 pitchFamily="34" charset="0"/>
              </a:rPr>
              <a:t>STÉBLO</a:t>
            </a:r>
          </a:p>
        </p:txBody>
      </p:sp>
      <p:sp>
        <p:nvSpPr>
          <p:cNvPr id="16390" name="TextovéPole 13"/>
          <p:cNvSpPr txBox="1">
            <a:spLocks noChangeArrowheads="1"/>
          </p:cNvSpPr>
          <p:nvPr/>
        </p:nvSpPr>
        <p:spPr bwMode="auto">
          <a:xfrm>
            <a:off x="1476375" y="5516563"/>
            <a:ext cx="24479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    </a:t>
            </a:r>
            <a:r>
              <a:rPr lang="cs-CZ" sz="3200" b="1">
                <a:latin typeface="Franklin Gothic Book" pitchFamily="34" charset="0"/>
              </a:rPr>
              <a:t>KOLÉNKO</a:t>
            </a:r>
          </a:p>
        </p:txBody>
      </p:sp>
      <p:cxnSp>
        <p:nvCxnSpPr>
          <p:cNvPr id="16" name="Přímá spojovací šipka 15"/>
          <p:cNvCxnSpPr>
            <a:stCxn id="16388" idx="1"/>
          </p:cNvCxnSpPr>
          <p:nvPr/>
        </p:nvCxnSpPr>
        <p:spPr>
          <a:xfrm flipH="1">
            <a:off x="4356100" y="1489075"/>
            <a:ext cx="1800225" cy="42703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627313" y="1628775"/>
            <a:ext cx="1512887" cy="223202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16390" idx="3"/>
          </p:cNvCxnSpPr>
          <p:nvPr/>
        </p:nvCxnSpPr>
        <p:spPr>
          <a:xfrm flipV="1">
            <a:off x="3924300" y="5010150"/>
            <a:ext cx="215900" cy="79692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4" name="Zástupný symbol pro obsah 4"/>
          <p:cNvSpPr txBox="1">
            <a:spLocks/>
          </p:cNvSpPr>
          <p:nvPr/>
        </p:nvSpPr>
        <p:spPr bwMode="auto">
          <a:xfrm>
            <a:off x="5003800" y="1844675"/>
            <a:ext cx="4321175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600">
                <a:solidFill>
                  <a:schemeClr val="tx2"/>
                </a:solidFill>
                <a:latin typeface="Franklin Gothic Book" pitchFamily="34" charset="0"/>
              </a:rPr>
              <a:t>Obilná zrna (obilky) jsou uložena v </a:t>
            </a:r>
            <a:r>
              <a:rPr lang="cs-CZ" sz="3600" b="1">
                <a:solidFill>
                  <a:schemeClr val="tx2"/>
                </a:solidFill>
                <a:latin typeface="Franklin Gothic Book" pitchFamily="34" charset="0"/>
              </a:rPr>
              <a:t>klasech</a:t>
            </a:r>
            <a:r>
              <a:rPr lang="cs-CZ" sz="3600">
                <a:solidFill>
                  <a:schemeClr val="tx2"/>
                </a:solidFill>
                <a:latin typeface="Franklin Gothic Book" pitchFamily="34" charset="0"/>
              </a:rPr>
              <a:t>.</a:t>
            </a:r>
          </a:p>
        </p:txBody>
      </p:sp>
      <p:sp>
        <p:nvSpPr>
          <p:cNvPr id="16395" name="Zástupný symbol pro obsah 4"/>
          <p:cNvSpPr txBox="1">
            <a:spLocks/>
          </p:cNvSpPr>
          <p:nvPr/>
        </p:nvSpPr>
        <p:spPr bwMode="auto">
          <a:xfrm>
            <a:off x="4211638" y="4076700"/>
            <a:ext cx="4932362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600">
                <a:solidFill>
                  <a:schemeClr val="tx2"/>
                </a:solidFill>
                <a:latin typeface="Franklin Gothic Book" pitchFamily="34" charset="0"/>
              </a:rPr>
              <a:t>Na stéble najdeme </a:t>
            </a:r>
            <a:r>
              <a:rPr lang="cs-CZ" sz="3600" b="1">
                <a:solidFill>
                  <a:schemeClr val="tx2"/>
                </a:solidFill>
                <a:latin typeface="Franklin Gothic Book" pitchFamily="34" charset="0"/>
              </a:rPr>
              <a:t>kolénka</a:t>
            </a:r>
            <a:r>
              <a:rPr lang="cs-CZ" sz="3600">
                <a:solidFill>
                  <a:schemeClr val="tx2"/>
                </a:solidFill>
                <a:latin typeface="Franklin Gothic Book" pitchFamily="34" charset="0"/>
              </a:rPr>
              <a:t>, která dodávají stonku </a:t>
            </a:r>
            <a:r>
              <a:rPr lang="cs-CZ" sz="3600" b="1">
                <a:solidFill>
                  <a:schemeClr val="tx2"/>
                </a:solidFill>
                <a:latin typeface="Franklin Gothic Book" pitchFamily="34" charset="0"/>
              </a:rPr>
              <a:t>pružnost</a:t>
            </a:r>
            <a:r>
              <a:rPr lang="cs-CZ" sz="3600">
                <a:solidFill>
                  <a:schemeClr val="tx2"/>
                </a:solidFill>
                <a:latin typeface="Franklin Gothic Book" pitchFamily="34" charset="0"/>
              </a:rPr>
              <a:t>.</a:t>
            </a:r>
          </a:p>
        </p:txBody>
      </p:sp>
      <p:pic>
        <p:nvPicPr>
          <p:cNvPr id="1639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obilniny</a:t>
            </a:r>
            <a:endParaRPr lang="cs-CZ" dirty="0"/>
          </a:p>
        </p:txBody>
      </p:sp>
      <p:sp>
        <p:nvSpPr>
          <p:cNvPr id="17410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975"/>
            <a:ext cx="8686800" cy="719138"/>
          </a:xfrm>
        </p:spPr>
        <p:txBody>
          <a:bodyPr/>
          <a:lstStyle/>
          <a:p>
            <a:pPr eaLnBrk="1" hangingPunct="1"/>
            <a:r>
              <a:rPr lang="cs-CZ" smtClean="0"/>
              <a:t>PŠENICE, ŽITO, JEČMEN, OVES, KUKUŘICE</a:t>
            </a:r>
          </a:p>
        </p:txBody>
      </p:sp>
      <p:sp>
        <p:nvSpPr>
          <p:cNvPr id="17411" name="TextovéPole 8"/>
          <p:cNvSpPr txBox="1">
            <a:spLocks noChangeArrowheads="1"/>
          </p:cNvSpPr>
          <p:nvPr/>
        </p:nvSpPr>
        <p:spPr bwMode="auto">
          <a:xfrm>
            <a:off x="6659563" y="1844675"/>
            <a:ext cx="1584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pšenice setá</a:t>
            </a:r>
          </a:p>
        </p:txBody>
      </p:sp>
      <p:sp>
        <p:nvSpPr>
          <p:cNvPr id="17412" name="TextovéPole 12"/>
          <p:cNvSpPr txBox="1">
            <a:spLocks noChangeArrowheads="1"/>
          </p:cNvSpPr>
          <p:nvPr/>
        </p:nvSpPr>
        <p:spPr bwMode="auto">
          <a:xfrm>
            <a:off x="3203575" y="2276475"/>
            <a:ext cx="12239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ječmen</a:t>
            </a:r>
          </a:p>
          <a:p>
            <a:r>
              <a:rPr lang="cs-CZ">
                <a:latin typeface="Franklin Gothic Book" pitchFamily="34" charset="0"/>
              </a:rPr>
              <a:t> obecný</a:t>
            </a:r>
          </a:p>
        </p:txBody>
      </p:sp>
      <p:sp>
        <p:nvSpPr>
          <p:cNvPr id="17413" name="TextovéPole 14"/>
          <p:cNvSpPr txBox="1">
            <a:spLocks noChangeArrowheads="1"/>
          </p:cNvSpPr>
          <p:nvPr/>
        </p:nvSpPr>
        <p:spPr bwMode="auto">
          <a:xfrm>
            <a:off x="7308850" y="6237288"/>
            <a:ext cx="1223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oves setý</a:t>
            </a:r>
          </a:p>
        </p:txBody>
      </p:sp>
      <p:sp>
        <p:nvSpPr>
          <p:cNvPr id="17414" name="TextovéPole 16"/>
          <p:cNvSpPr txBox="1">
            <a:spLocks noChangeArrowheads="1"/>
          </p:cNvSpPr>
          <p:nvPr/>
        </p:nvSpPr>
        <p:spPr bwMode="auto">
          <a:xfrm>
            <a:off x="2700338" y="5445125"/>
            <a:ext cx="10795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kukuřice setá</a:t>
            </a:r>
          </a:p>
        </p:txBody>
      </p:sp>
      <p:pic>
        <p:nvPicPr>
          <p:cNvPr id="17415" name="Obrázek 17" descr="ječmen_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844675"/>
            <a:ext cx="2747963" cy="210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Obrázek 18" descr="oves_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3357563"/>
            <a:ext cx="2232025" cy="290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Obrázek 19" descr="pšenice_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538" y="1844675"/>
            <a:ext cx="2135187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Obrázek 20" descr="žito_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0113" y="4076700"/>
            <a:ext cx="3311525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Obrázek 13" descr="kukuřice_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51363" y="4797425"/>
            <a:ext cx="1971675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0" name="TextovéPole 10"/>
          <p:cNvSpPr txBox="1">
            <a:spLocks noChangeArrowheads="1"/>
          </p:cNvSpPr>
          <p:nvPr/>
        </p:nvSpPr>
        <p:spPr bwMode="auto">
          <a:xfrm>
            <a:off x="250825" y="6165850"/>
            <a:ext cx="1152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žito seté</a:t>
            </a:r>
          </a:p>
        </p:txBody>
      </p:sp>
      <p:sp>
        <p:nvSpPr>
          <p:cNvPr id="17421" name="TextovéPole 15"/>
          <p:cNvSpPr txBox="1">
            <a:spLocks noChangeArrowheads="1"/>
          </p:cNvSpPr>
          <p:nvPr/>
        </p:nvSpPr>
        <p:spPr bwMode="auto">
          <a:xfrm>
            <a:off x="4859338" y="6308725"/>
            <a:ext cx="1584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kukuřice setá</a:t>
            </a:r>
          </a:p>
        </p:txBody>
      </p:sp>
      <p:pic>
        <p:nvPicPr>
          <p:cNvPr id="17422" name="Picture 2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Zástupný symbol pro obsah 3" descr="obilí - srovnání_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260350"/>
            <a:ext cx="3783013" cy="6192838"/>
          </a:xfrm>
        </p:spPr>
      </p:pic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5148263" y="1041400"/>
            <a:ext cx="2736850" cy="581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Franklin Gothic Book" pitchFamily="34" charset="0"/>
              </a:rPr>
              <a:t>ječmen</a:t>
            </a:r>
          </a:p>
          <a:p>
            <a:endParaRPr lang="cs-CZ" sz="4800">
              <a:latin typeface="Franklin Gothic Book" pitchFamily="34" charset="0"/>
            </a:endParaRPr>
          </a:p>
          <a:p>
            <a:r>
              <a:rPr lang="cs-CZ" sz="4800">
                <a:latin typeface="Franklin Gothic Book" pitchFamily="34" charset="0"/>
              </a:rPr>
              <a:t>oves</a:t>
            </a:r>
          </a:p>
          <a:p>
            <a:endParaRPr lang="cs-CZ" sz="4800">
              <a:latin typeface="Franklin Gothic Book" pitchFamily="34" charset="0"/>
            </a:endParaRPr>
          </a:p>
          <a:p>
            <a:r>
              <a:rPr lang="cs-CZ" sz="4800">
                <a:latin typeface="Franklin Gothic Book" pitchFamily="34" charset="0"/>
              </a:rPr>
              <a:t>žito</a:t>
            </a:r>
          </a:p>
          <a:p>
            <a:endParaRPr lang="cs-CZ" sz="4800">
              <a:latin typeface="Franklin Gothic Book" pitchFamily="34" charset="0"/>
            </a:endParaRPr>
          </a:p>
          <a:p>
            <a:r>
              <a:rPr lang="cs-CZ" sz="4800">
                <a:latin typeface="Franklin Gothic Book" pitchFamily="34" charset="0"/>
              </a:rPr>
              <a:t>pšenice</a:t>
            </a: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3563938" y="2997200"/>
            <a:ext cx="1584325" cy="1152525"/>
          </a:xfrm>
          <a:prstGeom prst="straightConnector1">
            <a:avLst/>
          </a:prstGeom>
          <a:ln w="254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1692275" y="1484313"/>
            <a:ext cx="3384550" cy="2232025"/>
          </a:xfrm>
          <a:prstGeom prst="straightConnector1">
            <a:avLst/>
          </a:prstGeom>
          <a:ln w="254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827088" y="4437063"/>
            <a:ext cx="4249737" cy="71437"/>
          </a:xfrm>
          <a:prstGeom prst="straightConnector1">
            <a:avLst/>
          </a:prstGeom>
          <a:ln w="254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2484438" y="5084763"/>
            <a:ext cx="2592387" cy="836612"/>
          </a:xfrm>
          <a:prstGeom prst="straightConnector1">
            <a:avLst/>
          </a:prstGeom>
          <a:ln w="254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9" name="TextovéPole 16"/>
          <p:cNvSpPr txBox="1">
            <a:spLocks noChangeArrowheads="1"/>
          </p:cNvSpPr>
          <p:nvPr/>
        </p:nvSpPr>
        <p:spPr bwMode="auto">
          <a:xfrm>
            <a:off x="4427538" y="260350"/>
            <a:ext cx="45370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i="1">
                <a:latin typeface="Franklin Gothic Book" pitchFamily="34" charset="0"/>
              </a:rPr>
              <a:t>Poznáš obilninu?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5538"/>
            <a:ext cx="8686800" cy="5732462"/>
          </a:xfrm>
        </p:spPr>
        <p:txBody>
          <a:bodyPr/>
          <a:lstStyle/>
          <a:p>
            <a:pPr eaLnBrk="1"/>
            <a:r>
              <a:rPr lang="cs-CZ" sz="3600" smtClean="0"/>
              <a:t>Z obilek pšenice a žita se získává při mletí mouka.</a:t>
            </a:r>
          </a:p>
          <a:p>
            <a:pPr eaLnBrk="1"/>
            <a:r>
              <a:rPr lang="cs-CZ" sz="3600" smtClean="0"/>
              <a:t>Z ječmene se vyrábí slad, který se používá k výrobě piva.</a:t>
            </a:r>
          </a:p>
          <a:p>
            <a:pPr eaLnBrk="1"/>
            <a:r>
              <a:rPr lang="cs-CZ" sz="3600" smtClean="0"/>
              <a:t>Oves se zpracovává </a:t>
            </a:r>
          </a:p>
          <a:p>
            <a:pPr eaLnBrk="1">
              <a:buFont typeface="Wingdings 2" pitchFamily="18" charset="2"/>
              <a:buNone/>
            </a:pPr>
            <a:r>
              <a:rPr lang="cs-CZ" sz="3600" smtClean="0"/>
              <a:t>        na ovesné vločky. </a:t>
            </a:r>
          </a:p>
          <a:p>
            <a:pPr eaLnBrk="1"/>
            <a:r>
              <a:rPr lang="cs-CZ" sz="3600" smtClean="0"/>
              <a:t>Kukuřici jíme syrovou, vařenou </a:t>
            </a:r>
          </a:p>
          <a:p>
            <a:pPr eaLnBrk="1">
              <a:buFont typeface="Wingdings 2" pitchFamily="18" charset="2"/>
              <a:buNone/>
            </a:pPr>
            <a:r>
              <a:rPr lang="cs-CZ" sz="3600" smtClean="0"/>
              <a:t>    a vyrábí se z ní i popcorn.</a:t>
            </a:r>
          </a:p>
        </p:txBody>
      </p:sp>
      <p:pic>
        <p:nvPicPr>
          <p:cNvPr id="19458" name="Obrázek 3" descr="1 kilogram_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9563" y="2924175"/>
            <a:ext cx="2265362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obilniny</a:t>
            </a:r>
            <a:endParaRPr lang="cs-CZ" dirty="0"/>
          </a:p>
        </p:txBody>
      </p:sp>
      <p:pic>
        <p:nvPicPr>
          <p:cNvPr id="1946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513"/>
            <a:ext cx="8686800" cy="5184775"/>
          </a:xfrm>
        </p:spPr>
        <p:txBody>
          <a:bodyPr/>
          <a:lstStyle/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r>
              <a:rPr lang="cs-CZ" sz="2200" smtClean="0"/>
              <a:t>1/ Co je ekosystém pole?  </a:t>
            </a:r>
          </a:p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r>
              <a:rPr lang="cs-CZ" sz="2200" smtClean="0"/>
              <a:t>2/ Jaké znáš skupiny polních plodin?</a:t>
            </a:r>
          </a:p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r>
              <a:rPr lang="cs-CZ" sz="2200" smtClean="0"/>
              <a:t>3/ Z jakých částí se skládá obilnina?</a:t>
            </a:r>
          </a:p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endParaRPr lang="cs-CZ" sz="2200" smtClean="0"/>
          </a:p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endParaRPr lang="cs-CZ" sz="2200" smtClean="0"/>
          </a:p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endParaRPr lang="cs-CZ" sz="2200" smtClean="0"/>
          </a:p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endParaRPr lang="cs-CZ" sz="2200" smtClean="0"/>
          </a:p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r>
              <a:rPr lang="cs-CZ" sz="2200" smtClean="0"/>
              <a:t>4/ Které znáš obilniny?</a:t>
            </a:r>
          </a:p>
          <a:p>
            <a:pPr marL="365125" indent="-255588" eaLnBrk="1" hangingPunct="1">
              <a:lnSpc>
                <a:spcPct val="150000"/>
              </a:lnSpc>
              <a:buFont typeface="Wingdings 3" pitchFamily="18" charset="2"/>
              <a:buChar char=""/>
            </a:pPr>
            <a:r>
              <a:rPr lang="cs-CZ" sz="2200" smtClean="0"/>
              <a:t>5/ Co se vyrábí z těchto plodin: pšenice, žita, ječmene, ovse a  </a:t>
            </a:r>
          </a:p>
          <a:p>
            <a:pPr marL="365125" indent="-255588" eaLnBrk="1" hangingPunct="1">
              <a:lnSpc>
                <a:spcPct val="150000"/>
              </a:lnSpc>
              <a:buFont typeface="Wingdings 2" pitchFamily="18" charset="2"/>
              <a:buNone/>
            </a:pPr>
            <a:r>
              <a:rPr lang="cs-CZ" sz="2200" smtClean="0"/>
              <a:t>         kukuřice?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Zopakujte si:</a:t>
            </a:r>
            <a:endParaRPr lang="cs-CZ" sz="5400" dirty="0"/>
          </a:p>
        </p:txBody>
      </p:sp>
      <p:pic>
        <p:nvPicPr>
          <p:cNvPr id="23555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11969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773238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725" y="234950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838" y="522922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6381750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Obrázek 19" descr="obilnina2.pn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425" y="1773238"/>
            <a:ext cx="863600" cy="376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3" name="Přímá spojovací šipka 22"/>
          <p:cNvCxnSpPr/>
          <p:nvPr/>
        </p:nvCxnSpPr>
        <p:spPr>
          <a:xfrm flipV="1">
            <a:off x="5003800" y="2708275"/>
            <a:ext cx="1223963" cy="433388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4716463" y="4292600"/>
            <a:ext cx="1655762" cy="865188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4932363" y="3716338"/>
            <a:ext cx="1368425" cy="57626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H="1">
            <a:off x="2843213" y="3213100"/>
            <a:ext cx="20161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H="1">
            <a:off x="2843213" y="3716338"/>
            <a:ext cx="20161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H="1">
            <a:off x="2627313" y="4292600"/>
            <a:ext cx="201612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MGR.VĚRA ŠTIKOVÁ. </a:t>
            </a:r>
            <a:r>
              <a:rPr lang="cs-CZ" sz="2000" i="1" dirty="0" smtClean="0"/>
              <a:t>Člověk a jeho svět</a:t>
            </a:r>
            <a:r>
              <a:rPr lang="cs-CZ" sz="2000" dirty="0" smtClean="0"/>
              <a:t>: </a:t>
            </a:r>
            <a:r>
              <a:rPr lang="cs-CZ" sz="2000" i="1" dirty="0" smtClean="0"/>
              <a:t>Přírodověda pro 4.ročník</a:t>
            </a:r>
            <a:r>
              <a:rPr lang="cs-CZ" sz="2000" dirty="0" smtClean="0"/>
              <a:t>. třetí vydání. Nový </a:t>
            </a:r>
            <a:r>
              <a:rPr lang="cs-CZ" sz="2000" dirty="0" err="1" smtClean="0"/>
              <a:t>Malín</a:t>
            </a:r>
            <a:r>
              <a:rPr lang="cs-CZ" sz="2000" dirty="0" smtClean="0"/>
              <a:t>: NOVÁ ŠKOLA,s.r.o., 2011. ISBN 978-80-7289-297-6. </a:t>
            </a:r>
          </a:p>
          <a:p>
            <a:pPr eaLnBrk="1" hangingPunct="1"/>
            <a:r>
              <a:rPr lang="cs-CZ" sz="2000" dirty="0" smtClean="0"/>
              <a:t>Obrázky jsou použité ze zakoupeného CD PRVOUKA, rok.v.2011, </a:t>
            </a:r>
            <a:r>
              <a:rPr lang="cs-CZ" sz="2000" dirty="0" err="1" smtClean="0"/>
              <a:t>Mediadida</a:t>
            </a:r>
            <a:r>
              <a:rPr lang="cs-CZ" sz="2000" dirty="0" smtClean="0"/>
              <a:t> s.r.o. - společností je udělen písemný souhlas s využitím do projektu OPVK</a:t>
            </a:r>
          </a:p>
          <a:p>
            <a:pPr eaLnBrk="1" hangingPunct="1"/>
            <a:r>
              <a:rPr lang="cs-CZ" sz="2000" dirty="0" smtClean="0"/>
              <a:t>Obrázek klasu - snímek 4</a:t>
            </a:r>
            <a:r>
              <a:rPr lang="cs-CZ" sz="2000" dirty="0"/>
              <a:t> </a:t>
            </a:r>
            <a:r>
              <a:rPr lang="cs-CZ" sz="2000" dirty="0" smtClean="0"/>
              <a:t>a 8: vlastní tvorba</a:t>
            </a: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274</TotalTime>
  <Words>351</Words>
  <Application>Microsoft Office PowerPoint</Application>
  <PresentationFormat>Předvádění na obrazovce (4:3)</PresentationFormat>
  <Paragraphs>71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Anotace:</vt:lpstr>
      <vt:lpstr>EKOSYSTÉM POLE</vt:lpstr>
      <vt:lpstr>OBILNINY</vt:lpstr>
      <vt:lpstr>obilniny</vt:lpstr>
      <vt:lpstr>Prezentace aplikace PowerPoint</vt:lpstr>
      <vt:lpstr>obilniny</vt:lpstr>
      <vt:lpstr>Zopakujte si: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jaja</cp:lastModifiedBy>
  <cp:revision>81</cp:revision>
  <dcterms:created xsi:type="dcterms:W3CDTF">2012-03-04T17:11:06Z</dcterms:created>
  <dcterms:modified xsi:type="dcterms:W3CDTF">2013-08-05T13:45:54Z</dcterms:modified>
</cp:coreProperties>
</file>