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VY_32_INOVACE_03_M8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JAROSLAVA URBANCOVÁ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DRUHÁ MOCNINA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1302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0E6C6F7-3075-4BE8-8DB9-590D84B548EF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6A7DCFC-B129-43FC-9C12-97D34DE6AB71}" type="presOf" srcId="{B651F6E3-6281-48DB-9319-2AEAFDAE7572}" destId="{6BB5E863-4638-4E1D-BFDE-399D028AC4ED}" srcOrd="1" destOrd="0" presId="urn:microsoft.com/office/officeart/2005/8/layout/target3"/>
    <dgm:cxn modelId="{A28D4B1E-3969-4CF0-AF8D-FA56BB4C41D8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5FC338A-9ACD-40DF-AB6A-4E71ECB8B14C}" type="presOf" srcId="{D1D4F407-5343-4D3F-B5B9-D407B03CAEB4}" destId="{AED2198E-93D5-4001-81B4-73124B309672}" srcOrd="1" destOrd="0" presId="urn:microsoft.com/office/officeart/2005/8/layout/target3"/>
    <dgm:cxn modelId="{7A819B0F-10A5-40E1-A940-1BDA3EBCA919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DABF739-A0E6-4228-90BA-9015C46653CA}" type="presOf" srcId="{D8197B8C-B260-4A16-BDF4-0947B075E274}" destId="{25B08C86-7E15-44DC-BE7F-FFB55DD49D12}" srcOrd="0" destOrd="0" presId="urn:microsoft.com/office/officeart/2005/8/layout/target3"/>
    <dgm:cxn modelId="{1ECA8A78-05C6-4923-9CD0-2A22A38EE68D}" type="presOf" srcId="{B651F6E3-6281-48DB-9319-2AEAFDAE7572}" destId="{619D679B-A015-4ECF-8348-D1034C574F40}" srcOrd="0" destOrd="0" presId="urn:microsoft.com/office/officeart/2005/8/layout/target3"/>
    <dgm:cxn modelId="{FD9BB84F-67DD-4F60-9EBE-C4E4E2F2122D}" type="presOf" srcId="{4C35D32F-0EAB-4CD7-82EE-45574DC2A586}" destId="{890E4F0B-2866-4A3F-A3C7-2A14B1797930}" srcOrd="1" destOrd="0" presId="urn:microsoft.com/office/officeart/2005/8/layout/target3"/>
    <dgm:cxn modelId="{E6C2FD07-D6F7-45E1-813B-1DF6FE5C8784}" type="presOf" srcId="{D1B46980-6531-4606-95E6-44980827E919}" destId="{2BE915AB-18AA-4053-B92C-3BFC9ED204BB}" srcOrd="1" destOrd="0" presId="urn:microsoft.com/office/officeart/2005/8/layout/target3"/>
    <dgm:cxn modelId="{DFB830EC-9D19-4DD7-90AE-A122884A29DE}" type="presOf" srcId="{757F3AB3-0718-4624-B441-E567A8F0AB56}" destId="{333A1088-737F-45CB-B68E-254E46348037}" srcOrd="0" destOrd="0" presId="urn:microsoft.com/office/officeart/2005/8/layout/target3"/>
    <dgm:cxn modelId="{36D0714F-8950-4A4A-B476-BB4FC878C6CD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B0581B1-54EF-4103-8CDF-C52858ADB751}" type="presParOf" srcId="{333A1088-737F-45CB-B68E-254E46348037}" destId="{F5ABB229-8D3B-4694-996A-96F23CF14429}" srcOrd="0" destOrd="0" presId="urn:microsoft.com/office/officeart/2005/8/layout/target3"/>
    <dgm:cxn modelId="{ED026683-DA08-40CF-83C7-19DA9D6F6B8A}" type="presParOf" srcId="{333A1088-737F-45CB-B68E-254E46348037}" destId="{F41139FD-01EE-4571-8B17-4FB00FC51163}" srcOrd="1" destOrd="0" presId="urn:microsoft.com/office/officeart/2005/8/layout/target3"/>
    <dgm:cxn modelId="{57A460CA-817B-4346-ADFB-5A1493649E0C}" type="presParOf" srcId="{333A1088-737F-45CB-B68E-254E46348037}" destId="{D005CE8C-CC26-4C3E-AC11-E15060ECD759}" srcOrd="2" destOrd="0" presId="urn:microsoft.com/office/officeart/2005/8/layout/target3"/>
    <dgm:cxn modelId="{391CA7CC-FD22-4172-9A91-98C7EA89697A}" type="presParOf" srcId="{333A1088-737F-45CB-B68E-254E46348037}" destId="{2C702D82-9B77-49B7-9568-BB8EB47C3372}" srcOrd="3" destOrd="0" presId="urn:microsoft.com/office/officeart/2005/8/layout/target3"/>
    <dgm:cxn modelId="{11FE5B15-4152-4368-A290-862240996921}" type="presParOf" srcId="{333A1088-737F-45CB-B68E-254E46348037}" destId="{A52A0455-90FF-4808-ABD0-F02540D31D5A}" srcOrd="4" destOrd="0" presId="urn:microsoft.com/office/officeart/2005/8/layout/target3"/>
    <dgm:cxn modelId="{DF612021-A28C-475F-A426-3FE3A932B107}" type="presParOf" srcId="{333A1088-737F-45CB-B68E-254E46348037}" destId="{6140AFEC-043D-4C43-A2F9-D0F5331DF3A3}" srcOrd="5" destOrd="0" presId="urn:microsoft.com/office/officeart/2005/8/layout/target3"/>
    <dgm:cxn modelId="{F4AF52FF-ACF0-40E1-8C89-28ABB12C12E6}" type="presParOf" srcId="{333A1088-737F-45CB-B68E-254E46348037}" destId="{9358AC05-5D7D-4327-9F80-1AD486AEA664}" srcOrd="6" destOrd="0" presId="urn:microsoft.com/office/officeart/2005/8/layout/target3"/>
    <dgm:cxn modelId="{25870AB7-BEFB-4743-92B0-F4803D17594B}" type="presParOf" srcId="{333A1088-737F-45CB-B68E-254E46348037}" destId="{313FC574-E1CD-4FB4-B054-0B805CE0447D}" srcOrd="7" destOrd="0" presId="urn:microsoft.com/office/officeart/2005/8/layout/target3"/>
    <dgm:cxn modelId="{3957A643-E448-48CE-9F6F-3C3A9F951134}" type="presParOf" srcId="{333A1088-737F-45CB-B68E-254E46348037}" destId="{619D679B-A015-4ECF-8348-D1034C574F40}" srcOrd="8" destOrd="0" presId="urn:microsoft.com/office/officeart/2005/8/layout/target3"/>
    <dgm:cxn modelId="{3AEB3220-C557-4643-8CC2-9FD6F2206272}" type="presParOf" srcId="{333A1088-737F-45CB-B68E-254E46348037}" destId="{322283A8-4A27-4CDA-BAE3-F381106A9174}" srcOrd="9" destOrd="0" presId="urn:microsoft.com/office/officeart/2005/8/layout/target3"/>
    <dgm:cxn modelId="{7AFA6968-EEE8-4075-ADE7-A246C2884181}" type="presParOf" srcId="{333A1088-737F-45CB-B68E-254E46348037}" destId="{FFC9F71D-1B4F-4AD9-A4A6-86ADEFC8AF5C}" srcOrd="10" destOrd="0" presId="urn:microsoft.com/office/officeart/2005/8/layout/target3"/>
    <dgm:cxn modelId="{17DA9E3A-A535-4E65-B2BD-02F2ABCF873A}" type="presParOf" srcId="{333A1088-737F-45CB-B68E-254E46348037}" destId="{25B08C86-7E15-44DC-BE7F-FFB55DD49D12}" srcOrd="11" destOrd="0" presId="urn:microsoft.com/office/officeart/2005/8/layout/target3"/>
    <dgm:cxn modelId="{D6AAED06-2656-4C99-92B6-133C0F40B843}" type="presParOf" srcId="{333A1088-737F-45CB-B68E-254E46348037}" destId="{76644BE8-9D7C-4C09-B250-3D10AF48CBB7}" srcOrd="12" destOrd="0" presId="urn:microsoft.com/office/officeart/2005/8/layout/target3"/>
    <dgm:cxn modelId="{F442B031-F5F1-4CA3-8947-AFE2D8FC12DB}" type="presParOf" srcId="{333A1088-737F-45CB-B68E-254E46348037}" destId="{EE85B701-7295-41C0-BA7A-34D3756A2AE6}" srcOrd="13" destOrd="0" presId="urn:microsoft.com/office/officeart/2005/8/layout/target3"/>
    <dgm:cxn modelId="{E6D50F47-CCE2-4971-AF41-B71EEBDFE37C}" type="presParOf" srcId="{333A1088-737F-45CB-B68E-254E46348037}" destId="{8BEBB6EC-1DAA-4CAC-8A25-BC0FCBD5DBD5}" srcOrd="14" destOrd="0" presId="urn:microsoft.com/office/officeart/2005/8/layout/target3"/>
    <dgm:cxn modelId="{0D88C288-7D4E-412A-8346-C42FDFAAB074}" type="presParOf" srcId="{333A1088-737F-45CB-B68E-254E46348037}" destId="{AED2198E-93D5-4001-81B4-73124B309672}" srcOrd="15" destOrd="0" presId="urn:microsoft.com/office/officeart/2005/8/layout/target3"/>
    <dgm:cxn modelId="{302B8FDE-E2CA-456B-899F-EDA0D658E765}" type="presParOf" srcId="{333A1088-737F-45CB-B68E-254E46348037}" destId="{2BE915AB-18AA-4053-B92C-3BFC9ED204BB}" srcOrd="16" destOrd="0" presId="urn:microsoft.com/office/officeart/2005/8/layout/target3"/>
    <dgm:cxn modelId="{126675EC-B0E5-4982-8F7B-88BE3DC57C5D}" type="presParOf" srcId="{333A1088-737F-45CB-B68E-254E46348037}" destId="{6BB5E863-4638-4E1D-BFDE-399D028AC4ED}" srcOrd="17" destOrd="0" presId="urn:microsoft.com/office/officeart/2005/8/layout/target3"/>
    <dgm:cxn modelId="{86D2D0E1-F5FE-44B1-A85B-688D314F8412}" type="presParOf" srcId="{333A1088-737F-45CB-B68E-254E46348037}" destId="{5A5FFA88-C948-4069-8E93-59FA12366E83}" srcOrd="18" destOrd="0" presId="urn:microsoft.com/office/officeart/2005/8/layout/target3"/>
    <dgm:cxn modelId="{4010CA6D-384F-4C69-BDD9-116F16BA43C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189245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KOLÍN V., MNICHOVICKÁ 62</a:t>
          </a:r>
          <a:endParaRPr lang="cs-CZ" sz="2000" kern="1200" dirty="0"/>
        </a:p>
      </dsp:txBody>
      <dsp:txXfrm>
        <a:off x="1189245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JAROSLAVA URBANCOVÁ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VY_32_INOVACE_03_M8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DRUHÁ MOCNINA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109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72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235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7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765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261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50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721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7547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1004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39522-B742-4871-BC9A-D092E5CEEDC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E1A75-1D86-4376-A478-3D2D0D8181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32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22835480"/>
              </p:ext>
            </p:extLst>
          </p:nvPr>
        </p:nvGraphicFramePr>
        <p:xfrm>
          <a:off x="323850" y="105273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623731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083425" algn="l"/>
              </a:tabLst>
            </a:pPr>
            <a:r>
              <a:rPr lang="cs-CZ" dirty="0" smtClean="0"/>
              <a:t>12. 12. 2011	8.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854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DRUHÁ MOCNINA DESETINNÉHO ČÍSLA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dirty="0" smtClean="0"/>
              <a:t>0,2</a:t>
            </a:r>
            <a:r>
              <a:rPr lang="cs-CZ" baseline="30000" dirty="0" smtClean="0"/>
              <a:t>2</a:t>
            </a:r>
            <a:r>
              <a:rPr lang="cs-CZ" dirty="0" smtClean="0"/>
              <a:t> = 0,2 . 0,2 = 0,04</a:t>
            </a:r>
          </a:p>
          <a:p>
            <a:r>
              <a:rPr lang="cs-CZ" dirty="0" smtClean="0"/>
              <a:t>0,03</a:t>
            </a:r>
            <a:r>
              <a:rPr lang="cs-CZ" baseline="30000" dirty="0" smtClean="0"/>
              <a:t>2</a:t>
            </a:r>
            <a:r>
              <a:rPr lang="cs-CZ" dirty="0" smtClean="0"/>
              <a:t> = 0,03 . 0,03 = 0,0009</a:t>
            </a:r>
          </a:p>
          <a:p>
            <a:r>
              <a:rPr lang="cs-CZ" dirty="0" smtClean="0"/>
              <a:t>0,011</a:t>
            </a:r>
            <a:r>
              <a:rPr lang="cs-CZ" baseline="30000" dirty="0" smtClean="0"/>
              <a:t>2</a:t>
            </a:r>
            <a:r>
              <a:rPr lang="cs-CZ" dirty="0" smtClean="0"/>
              <a:t> = 0,011 . 0,011 = 0,000121</a:t>
            </a:r>
          </a:p>
          <a:p>
            <a:pPr marL="0" indent="0">
              <a:buNone/>
            </a:pPr>
            <a:r>
              <a:rPr lang="cs-CZ" dirty="0" smtClean="0"/>
              <a:t>Z těchto příkladů vyplývá, že počet desetinných míst se u druhé mocniny desetinného čísla </a:t>
            </a:r>
            <a:r>
              <a:rPr lang="cs-CZ" b="1" dirty="0" smtClean="0"/>
              <a:t>ZDVOJNÁSOBÍ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94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0,4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</a:p>
          <a:p>
            <a:pPr marL="514350" indent="-514350">
              <a:buAutoNum type="arabicParenR"/>
            </a:pPr>
            <a:r>
              <a:rPr lang="cs-CZ" dirty="0" smtClean="0"/>
              <a:t>0,08</a:t>
            </a:r>
            <a:r>
              <a:rPr lang="cs-CZ" baseline="30000" dirty="0" smtClean="0"/>
              <a:t>2 </a:t>
            </a:r>
            <a:r>
              <a:rPr lang="cs-CZ" dirty="0" smtClean="0"/>
              <a:t>=</a:t>
            </a:r>
          </a:p>
          <a:p>
            <a:pPr marL="514350" indent="-514350">
              <a:buAutoNum type="arabicParenR"/>
            </a:pPr>
            <a:r>
              <a:rPr lang="cs-CZ" dirty="0" smtClean="0"/>
              <a:t>1,3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</a:p>
          <a:p>
            <a:pPr marL="514350" indent="-514350">
              <a:buAutoNum type="arabicParenR"/>
            </a:pPr>
            <a:r>
              <a:rPr lang="cs-CZ" dirty="0" smtClean="0"/>
              <a:t>0,15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</a:p>
          <a:p>
            <a:pPr marL="514350" indent="-514350">
              <a:buAutoNum type="arabicParenR"/>
            </a:pPr>
            <a:r>
              <a:rPr lang="cs-CZ" dirty="0" smtClean="0"/>
              <a:t>0,09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r>
              <a:rPr lang="cs-CZ" baseline="30000" dirty="0" smtClean="0"/>
              <a:t> </a:t>
            </a:r>
          </a:p>
          <a:p>
            <a:pPr marL="514350" indent="-514350">
              <a:buAutoNum type="arabicParenR"/>
            </a:pPr>
            <a:endParaRPr lang="cs-CZ" baseline="30000" dirty="0" smtClean="0"/>
          </a:p>
        </p:txBody>
      </p:sp>
    </p:spTree>
    <p:extLst>
      <p:ext uri="{BB962C8B-B14F-4D97-AF65-F5344CB8AC3E}">
        <p14:creationId xmlns:p14="http://schemas.microsoft.com/office/powerpoint/2010/main" val="332491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0,4</a:t>
            </a:r>
            <a:r>
              <a:rPr lang="cs-CZ" baseline="30000" dirty="0" smtClean="0"/>
              <a:t>2</a:t>
            </a:r>
            <a:r>
              <a:rPr lang="cs-CZ" dirty="0" smtClean="0"/>
              <a:t> = 0,16</a:t>
            </a:r>
          </a:p>
          <a:p>
            <a:pPr marL="514350" indent="-514350">
              <a:buAutoNum type="arabicParenR"/>
            </a:pPr>
            <a:r>
              <a:rPr lang="cs-CZ" dirty="0" smtClean="0"/>
              <a:t>0,08</a:t>
            </a:r>
            <a:r>
              <a:rPr lang="cs-CZ" baseline="30000" dirty="0" smtClean="0"/>
              <a:t>2 </a:t>
            </a:r>
            <a:r>
              <a:rPr lang="cs-CZ" dirty="0" smtClean="0"/>
              <a:t>= 0,0064</a:t>
            </a:r>
          </a:p>
          <a:p>
            <a:pPr marL="514350" indent="-514350">
              <a:buAutoNum type="arabicParenR"/>
            </a:pPr>
            <a:r>
              <a:rPr lang="cs-CZ" dirty="0" smtClean="0"/>
              <a:t>1,3</a:t>
            </a:r>
            <a:r>
              <a:rPr lang="cs-CZ" baseline="30000" dirty="0" smtClean="0"/>
              <a:t>2</a:t>
            </a:r>
            <a:r>
              <a:rPr lang="cs-CZ" dirty="0" smtClean="0"/>
              <a:t> = 1,69</a:t>
            </a:r>
          </a:p>
          <a:p>
            <a:pPr marL="514350" indent="-514350">
              <a:buAutoNum type="arabicParenR"/>
            </a:pPr>
            <a:r>
              <a:rPr lang="cs-CZ" dirty="0" smtClean="0"/>
              <a:t>0,15</a:t>
            </a:r>
            <a:r>
              <a:rPr lang="cs-CZ" baseline="30000" dirty="0" smtClean="0"/>
              <a:t>2</a:t>
            </a:r>
            <a:r>
              <a:rPr lang="cs-CZ" dirty="0" smtClean="0"/>
              <a:t> = 0,0225</a:t>
            </a:r>
          </a:p>
          <a:p>
            <a:pPr marL="514350" indent="-514350">
              <a:buAutoNum type="arabicParenR"/>
            </a:pPr>
            <a:r>
              <a:rPr lang="cs-CZ" dirty="0" smtClean="0"/>
              <a:t>0,009</a:t>
            </a:r>
            <a:r>
              <a:rPr lang="cs-CZ" baseline="30000" dirty="0" smtClean="0"/>
              <a:t>2</a:t>
            </a:r>
            <a:r>
              <a:rPr lang="cs-CZ" dirty="0" smtClean="0"/>
              <a:t> = 0,000 081</a:t>
            </a:r>
            <a:r>
              <a:rPr lang="cs-CZ" baseline="30000" dirty="0" smtClean="0"/>
              <a:t> </a:t>
            </a:r>
          </a:p>
          <a:p>
            <a:pPr marL="514350" indent="-514350">
              <a:buAutoNum type="arabicParenR"/>
            </a:pPr>
            <a:endParaRPr lang="cs-CZ" baseline="300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672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DRUHÁ MOCNINA VELKÉHO ČÍSLA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20</a:t>
            </a:r>
            <a:r>
              <a:rPr lang="cs-CZ" baseline="30000" dirty="0" smtClean="0"/>
              <a:t>2 </a:t>
            </a:r>
            <a:r>
              <a:rPr lang="cs-CZ" dirty="0" smtClean="0"/>
              <a:t> = 20 . 20 = 400</a:t>
            </a:r>
          </a:p>
          <a:p>
            <a:r>
              <a:rPr lang="cs-CZ" dirty="0" smtClean="0"/>
              <a:t>300</a:t>
            </a:r>
            <a:r>
              <a:rPr lang="cs-CZ" baseline="30000" dirty="0" smtClean="0"/>
              <a:t>2 </a:t>
            </a:r>
            <a:r>
              <a:rPr lang="cs-CZ" dirty="0" smtClean="0"/>
              <a:t>= 300 . 300 = 90 000</a:t>
            </a:r>
          </a:p>
          <a:p>
            <a:r>
              <a:rPr lang="cs-CZ" dirty="0" smtClean="0"/>
              <a:t>4000</a:t>
            </a:r>
            <a:r>
              <a:rPr lang="cs-CZ" baseline="30000" dirty="0" smtClean="0"/>
              <a:t>2</a:t>
            </a:r>
            <a:r>
              <a:rPr lang="cs-CZ" dirty="0" smtClean="0"/>
              <a:t> = 4000 . 4000 =16 000 000</a:t>
            </a:r>
          </a:p>
          <a:p>
            <a:pPr marL="0" indent="0">
              <a:buNone/>
            </a:pPr>
            <a:r>
              <a:rPr lang="cs-CZ" dirty="0" smtClean="0"/>
              <a:t>Tyto příklady ukazují, že počet nul se v druhé mocnině čísel s nulami na konci </a:t>
            </a:r>
            <a:r>
              <a:rPr lang="cs-CZ" b="1" dirty="0" smtClean="0"/>
              <a:t>ZDVOJNÁSOBÍ</a:t>
            </a:r>
            <a:r>
              <a:rPr lang="cs-CZ" dirty="0" smtClean="0"/>
              <a:t>.</a:t>
            </a: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281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90</a:t>
            </a:r>
            <a:r>
              <a:rPr lang="cs-CZ" baseline="30000" dirty="0" smtClean="0"/>
              <a:t>2 </a:t>
            </a:r>
            <a:r>
              <a:rPr lang="cs-CZ" dirty="0" smtClean="0"/>
              <a:t> = </a:t>
            </a:r>
          </a:p>
          <a:p>
            <a:pPr marL="514350" indent="-514350">
              <a:buAutoNum type="arabicParenR"/>
            </a:pPr>
            <a:r>
              <a:rPr lang="cs-CZ" dirty="0" smtClean="0"/>
              <a:t>500</a:t>
            </a:r>
            <a:r>
              <a:rPr lang="cs-CZ" baseline="30000" dirty="0" smtClean="0"/>
              <a:t>2 </a:t>
            </a:r>
            <a:r>
              <a:rPr lang="cs-CZ" dirty="0" smtClean="0"/>
              <a:t>=</a:t>
            </a:r>
          </a:p>
          <a:p>
            <a:pPr marL="514350" indent="-514350">
              <a:buAutoNum type="arabicParenR"/>
            </a:pPr>
            <a:r>
              <a:rPr lang="cs-CZ" dirty="0" smtClean="0"/>
              <a:t>140</a:t>
            </a:r>
            <a:r>
              <a:rPr lang="cs-CZ" baseline="30000" dirty="0" smtClean="0"/>
              <a:t>2 </a:t>
            </a:r>
            <a:r>
              <a:rPr lang="cs-CZ" dirty="0" smtClean="0"/>
              <a:t>=</a:t>
            </a:r>
          </a:p>
          <a:p>
            <a:pPr marL="514350" indent="-514350">
              <a:buAutoNum type="arabicParenR"/>
            </a:pPr>
            <a:r>
              <a:rPr lang="cs-CZ" dirty="0" smtClean="0"/>
              <a:t>1200</a:t>
            </a:r>
            <a:r>
              <a:rPr lang="cs-CZ" baseline="30000" dirty="0" smtClean="0"/>
              <a:t>2 </a:t>
            </a:r>
            <a:r>
              <a:rPr lang="cs-CZ" dirty="0" smtClean="0"/>
              <a:t>=</a:t>
            </a:r>
          </a:p>
          <a:p>
            <a:pPr marL="514350" indent="-514350">
              <a:buAutoNum type="arabicParenR"/>
            </a:pPr>
            <a:r>
              <a:rPr lang="cs-CZ" dirty="0" smtClean="0"/>
              <a:t>1000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38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90</a:t>
            </a:r>
            <a:r>
              <a:rPr lang="cs-CZ" baseline="30000" dirty="0" smtClean="0"/>
              <a:t>2 </a:t>
            </a:r>
            <a:r>
              <a:rPr lang="cs-CZ" dirty="0" smtClean="0"/>
              <a:t> = 8 100</a:t>
            </a:r>
          </a:p>
          <a:p>
            <a:pPr marL="514350" indent="-514350">
              <a:buAutoNum type="arabicParenR"/>
            </a:pPr>
            <a:r>
              <a:rPr lang="cs-CZ" dirty="0" smtClean="0"/>
              <a:t>500</a:t>
            </a:r>
            <a:r>
              <a:rPr lang="cs-CZ" baseline="30000" dirty="0" smtClean="0"/>
              <a:t>2 </a:t>
            </a:r>
            <a:r>
              <a:rPr lang="cs-CZ" dirty="0" smtClean="0"/>
              <a:t>= 250 000</a:t>
            </a:r>
          </a:p>
          <a:p>
            <a:pPr marL="514350" indent="-514350">
              <a:buAutoNum type="arabicParenR"/>
            </a:pPr>
            <a:r>
              <a:rPr lang="cs-CZ" dirty="0" smtClean="0"/>
              <a:t>140</a:t>
            </a:r>
            <a:r>
              <a:rPr lang="cs-CZ" baseline="30000" dirty="0" smtClean="0"/>
              <a:t>2 </a:t>
            </a:r>
            <a:r>
              <a:rPr lang="cs-CZ" dirty="0" smtClean="0"/>
              <a:t>= 19 600</a:t>
            </a:r>
          </a:p>
          <a:p>
            <a:pPr marL="514350" indent="-514350">
              <a:buAutoNum type="arabicParenR"/>
            </a:pPr>
            <a:r>
              <a:rPr lang="cs-CZ" dirty="0" smtClean="0"/>
              <a:t>1200</a:t>
            </a:r>
            <a:r>
              <a:rPr lang="cs-CZ" baseline="30000" dirty="0" smtClean="0"/>
              <a:t>2 </a:t>
            </a:r>
            <a:r>
              <a:rPr lang="cs-CZ" dirty="0" smtClean="0"/>
              <a:t>=1 440 000</a:t>
            </a:r>
          </a:p>
          <a:p>
            <a:pPr marL="514350" indent="-514350">
              <a:buAutoNum type="arabicParenR"/>
            </a:pPr>
            <a:r>
              <a:rPr lang="cs-CZ" dirty="0" smtClean="0"/>
              <a:t>1000</a:t>
            </a:r>
            <a:r>
              <a:rPr lang="cs-CZ" baseline="30000" dirty="0" smtClean="0"/>
              <a:t>2</a:t>
            </a:r>
            <a:r>
              <a:rPr lang="cs-CZ" dirty="0" smtClean="0"/>
              <a:t> = 1 000 000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1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slouží k vysvětlení a pochopení pravidla druhé mocniny desetinného čísla o zdvojnásobení počtu desetinných míst.</a:t>
            </a:r>
          </a:p>
          <a:p>
            <a:r>
              <a:rPr lang="cs-CZ" sz="2000" dirty="0" smtClean="0"/>
              <a:t>Tato pravidla jsou vyvozována na základě znalosti násobení desetinných čísel – součet desetinných míst všech činitelů.</a:t>
            </a:r>
          </a:p>
          <a:p>
            <a:r>
              <a:rPr lang="cs-CZ" sz="2000" dirty="0" smtClean="0"/>
              <a:t>Další je pravidlo o zdvojnásobení počtu nul  u druhé mocniny velkého čísla.</a:t>
            </a:r>
          </a:p>
          <a:p>
            <a:r>
              <a:rPr lang="cs-CZ" sz="2000" dirty="0" smtClean="0"/>
              <a:t>Na těchto úlohách upozorníme na nutnost dávat dobrý pozor na počty desetinných míst i nul (přepočítat počet desetinných míst či nul).</a:t>
            </a:r>
          </a:p>
          <a:p>
            <a:r>
              <a:rPr lang="cs-CZ" sz="2000" dirty="0" smtClean="0"/>
              <a:t>Dále si žáci zopakují znalost druhé mocniny čísel do 15, která je dobré znát zpaměti.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8283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267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DRUHÁ MOCNINA DESETINNÉHO ČÍSLA</vt:lpstr>
      <vt:lpstr>Procvičení:</vt:lpstr>
      <vt:lpstr>Řešení</vt:lpstr>
      <vt:lpstr>DRUHÁ MOCNINA VELKÉHO ČÍSLA</vt:lpstr>
      <vt:lpstr>Procvičení</vt:lpstr>
      <vt:lpstr>Řešení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Aleš Polívka</cp:lastModifiedBy>
  <cp:revision>8</cp:revision>
  <dcterms:created xsi:type="dcterms:W3CDTF">2012-01-22T21:40:03Z</dcterms:created>
  <dcterms:modified xsi:type="dcterms:W3CDTF">2012-03-14T13:54:40Z</dcterms:modified>
</cp:coreProperties>
</file>