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61" r:id="rId4"/>
    <p:sldId id="262" r:id="rId5"/>
    <p:sldId id="270" r:id="rId6"/>
    <p:sldId id="263" r:id="rId7"/>
    <p:sldId id="264" r:id="rId8"/>
    <p:sldId id="265" r:id="rId9"/>
    <p:sldId id="267" r:id="rId10"/>
    <p:sldId id="268" r:id="rId11"/>
    <p:sldId id="269" r:id="rId12"/>
    <p:sldId id="259" r:id="rId13"/>
    <p:sldId id="271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8B14B-25D5-4BDE-B877-F9A197931A9D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6E2533-4D7B-4F70-B3CC-9BA7CE9FC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88CD7-C2C2-478E-89D7-E3ED573B2FB3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497CD-1339-4B0E-917E-DC0A6AE60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E1F94-538E-4432-B952-D091636FF945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69B58-6043-42FA-AB21-C92A6A75BF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947A8-41A8-4FA7-BBC1-FCBB91FE29D3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F5CD3-99A2-4529-8626-3A84130CF7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E8A2A-7B3E-4190-9061-40D98AB49EB2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22475F-E4B7-40FF-98AC-CAF5045C63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394B2-BBB2-42AD-8CC2-2BAA4C30F3F7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B8F1F-3682-4981-922D-B9E4989E6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13BB5-2AA6-489B-906A-949C45106D7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286B5-1E84-4792-8675-8DB143370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08987-6D5E-43BA-B16A-F709C0B5127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168B0-CFDD-4641-910E-9F5778883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2E381-3D0B-46C5-ADD1-ED1A4E845FE6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5F103-6AA2-4570-855F-781BA64FB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56FAB-60D5-4882-98E4-A161A4AC77A2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FB7D0-6C84-4AA9-BBCD-87C345670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EFFDB-AEDB-40DF-852D-8E4459FC9DB3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9CBB0-9C38-4AFB-A75D-B945A2AD3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6D6B09-1200-4399-9E03-C9F026AE9737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A20ACD-B621-4401-9369-4836C3A06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19" r:id="rId4"/>
    <p:sldLayoutId id="2147483723" r:id="rId5"/>
    <p:sldLayoutId id="2147483718" r:id="rId6"/>
    <p:sldLayoutId id="2147483724" r:id="rId7"/>
    <p:sldLayoutId id="2147483725" r:id="rId8"/>
    <p:sldLayoutId id="2147483726" r:id="rId9"/>
    <p:sldLayoutId id="2147483717" r:id="rId10"/>
    <p:sldLayoutId id="214748372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/>
        </p:nvGraphicFramePr>
        <p:xfrm>
          <a:off x="827088" y="692150"/>
          <a:ext cx="7488237" cy="4105275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VY_32_INOVACE_1A_14_Pole živočichové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 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3.2.2013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23850" y="1052513"/>
            <a:ext cx="8686800" cy="5330825"/>
          </a:xfrm>
        </p:spPr>
        <p:txBody>
          <a:bodyPr/>
          <a:lstStyle/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Materiál je určený pro žáky 4. ročníku, pro výuku přírodovědy - tématu ekosystém pole, podtématu živočichové našich polí.</a:t>
            </a:r>
          </a:p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Jedná se o prezentaci na interaktivní tabuli.</a:t>
            </a:r>
          </a:p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Prezentace je určena pro výklad nového učiva.</a:t>
            </a:r>
          </a:p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Na snímku 3 - 11 je výklad učiva.</a:t>
            </a:r>
          </a:p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Na snímku 5 žák spojuje ptáky se správnou skupinou, správné řešení následuje po kliknutí.</a:t>
            </a:r>
          </a:p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Na snímku 12 je opakování probrané látky pomocí otázek.</a:t>
            </a:r>
          </a:p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Na snímku 13 je řešení otázek.</a:t>
            </a:r>
          </a:p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 Pomůcky: interaktivní tabule, interaktivní pero.</a:t>
            </a:r>
          </a:p>
          <a:p>
            <a:pPr algn="just" eaLnBrk="1" hangingPunct="1">
              <a:spcBef>
                <a:spcPct val="0"/>
              </a:spcBef>
            </a:pPr>
            <a:r>
              <a:rPr lang="cs-CZ" sz="2800" smtClean="0">
                <a:solidFill>
                  <a:schemeClr val="tx1"/>
                </a:solidFill>
              </a:rPr>
              <a:t>Materiál je určen k interaktivní výuce.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ŽIVOČICHOVÉ NAŠICH POLÍ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5363" name="Obrázek 3" descr="pole_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3500438"/>
            <a:ext cx="4572000" cy="276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Zástupný symbol pro obsah 2"/>
          <p:cNvSpPr txBox="1">
            <a:spLocks/>
          </p:cNvSpPr>
          <p:nvPr/>
        </p:nvSpPr>
        <p:spPr bwMode="auto">
          <a:xfrm>
            <a:off x="250825" y="1557338"/>
            <a:ext cx="85074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Dokonale splývají s okolím (barva těla, chování)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Nacházejí zde dostatek potravy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Je domovem také 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3200">
                <a:latin typeface="Franklin Gothic Book" pitchFamily="34" charset="0"/>
              </a:rPr>
              <a:t>    řady druhů ptáků 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3200">
                <a:latin typeface="Franklin Gothic Book" pitchFamily="34" charset="0"/>
              </a:rPr>
              <a:t>    a savců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pTÁCI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5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Ptáky dělíme na dvě hlavní skupiny:</a:t>
            </a:r>
          </a:p>
        </p:txBody>
      </p:sp>
      <p:sp>
        <p:nvSpPr>
          <p:cNvPr id="16387" name="Zástupný symbol pro obsah 2"/>
          <p:cNvSpPr txBox="1">
            <a:spLocks/>
          </p:cNvSpPr>
          <p:nvPr/>
        </p:nvSpPr>
        <p:spPr bwMode="auto">
          <a:xfrm>
            <a:off x="323850" y="3429000"/>
            <a:ext cx="4319588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Přezimují u nás, protože se během zimy uživí.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Živí se semeny nebo menšími hlodavci.</a:t>
            </a:r>
          </a:p>
        </p:txBody>
      </p:sp>
      <p:sp>
        <p:nvSpPr>
          <p:cNvPr id="16388" name="Zástupný symbol pro obsah 2"/>
          <p:cNvSpPr txBox="1">
            <a:spLocks/>
          </p:cNvSpPr>
          <p:nvPr/>
        </p:nvSpPr>
        <p:spPr bwMode="auto">
          <a:xfrm>
            <a:off x="4572000" y="3213100"/>
            <a:ext cx="3914775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Odlétají na podzim do teplejších jižních krajů.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Živí se především hmyzem nebo obojživelníky.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84213" y="2420938"/>
            <a:ext cx="2592387" cy="5762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stálí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076825" y="2420938"/>
            <a:ext cx="2590800" cy="5762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tažní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8296" y="188640"/>
            <a:ext cx="8686800" cy="8382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Spoj ptáka se správnou skupinou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276600" y="1700213"/>
            <a:ext cx="3167063" cy="49720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kos černý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poštolka obecná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jiřička obecná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káně lesní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vlaštovka obecná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čáp bílý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koroptev polní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288" y="3500438"/>
            <a:ext cx="2447925" cy="5048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stálí ptáci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6659563" y="3500438"/>
            <a:ext cx="2339975" cy="5048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tažní ptáci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1692275" y="2060575"/>
            <a:ext cx="1655763" cy="1223963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2124075" y="2636838"/>
            <a:ext cx="1152525" cy="720725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2916238" y="3789363"/>
            <a:ext cx="360362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5867400" y="3213100"/>
            <a:ext cx="1512888" cy="21590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6372225" y="4076700"/>
            <a:ext cx="503238" cy="21590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4787900" y="4221163"/>
            <a:ext cx="2520950" cy="720725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1619250" y="4149725"/>
            <a:ext cx="1657350" cy="136683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7848600" cy="424815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obývá pole na okraji porostlé křovinami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živí se semeny různých polních plodin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mláďata krmí hmyzem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samec výrazně zpívá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odlítají na zimu do teplých krajin</a:t>
            </a:r>
          </a:p>
          <a:p>
            <a:pPr eaLnBrk="1" hangingPunct="1"/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25334"/>
            <a:ext cx="3547120" cy="8382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Skřivan polní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3888432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Koroptev polní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4105275" cy="520858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obývá meze polí s křovinami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dnes se vyskytuje jen vzácně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létají nízko nad zemí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hnízdo si staví do země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je všežravec – zelené části rostlin, hmyz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4048" y="188640"/>
            <a:ext cx="3547120" cy="8382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Bažant obecný</a:t>
            </a:r>
          </a:p>
        </p:txBody>
      </p:sp>
      <p:sp>
        <p:nvSpPr>
          <p:cNvPr id="19460" name="Zástupný symbol pro obsah 2"/>
          <p:cNvSpPr txBox="1">
            <a:spLocks/>
          </p:cNvSpPr>
          <p:nvPr/>
        </p:nvSpPr>
        <p:spPr bwMode="auto">
          <a:xfrm>
            <a:off x="5000625" y="1196975"/>
            <a:ext cx="34036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Je na místě</a:t>
            </a:r>
            <a:r>
              <a:rPr lang="cs-CZ" sz="3200"/>
              <a:t>, k</a:t>
            </a:r>
            <a:r>
              <a:rPr lang="cs-CZ" sz="3200">
                <a:latin typeface="Franklin Gothic Book" pitchFamily="34" charset="0"/>
              </a:rPr>
              <a:t>de se střídají pole, louky a lesy.</a:t>
            </a:r>
          </a:p>
        </p:txBody>
      </p:sp>
      <p:pic>
        <p:nvPicPr>
          <p:cNvPr id="19461" name="Obrázek 6" descr="bažant_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51375" y="3319463"/>
            <a:ext cx="4256088" cy="326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548680"/>
            <a:ext cx="3888432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Káně lesní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3402012" cy="281146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Je to dravec malého vzrůstu.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U nás se vyskytuje hojně.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Živí se hraboši, hlodavci a hmyzem.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609600"/>
            <a:ext cx="3547120" cy="838200"/>
          </a:xfrm>
          <a:prstGeom prst="rect">
            <a:avLst/>
          </a:prstGeom>
        </p:spPr>
        <p:txBody>
          <a:bodyPr anchor="ctr">
            <a:normAutofit fontScale="850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Poštolka obecná</a:t>
            </a:r>
          </a:p>
        </p:txBody>
      </p:sp>
      <p:sp>
        <p:nvSpPr>
          <p:cNvPr id="20484" name="Zástupný symbol pro obsah 2"/>
          <p:cNvSpPr txBox="1">
            <a:spLocks/>
          </p:cNvSpPr>
          <p:nvPr/>
        </p:nvSpPr>
        <p:spPr bwMode="auto">
          <a:xfrm>
            <a:off x="5003800" y="1700213"/>
            <a:ext cx="3403600" cy="288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Je to nejhojnější dravec u nás.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Na polích často loví hraboše.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Je to náš stálý pták.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61384" y="976903"/>
            <a:ext cx="3888432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Hraboš polní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3887787" cy="281146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Je to náš jediný podzemní savec.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Je to hmyzožravec.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1714" y="962502"/>
            <a:ext cx="3547120" cy="8382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Krtek obecný</a:t>
            </a:r>
          </a:p>
        </p:txBody>
      </p:sp>
      <p:sp>
        <p:nvSpPr>
          <p:cNvPr id="21508" name="Zástupný symbol pro obsah 2"/>
          <p:cNvSpPr txBox="1">
            <a:spLocks/>
          </p:cNvSpPr>
          <p:nvPr/>
        </p:nvSpPr>
        <p:spPr bwMode="auto">
          <a:xfrm>
            <a:off x="5003800" y="1773238"/>
            <a:ext cx="34036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Zásoby zrní si shromažďuje během roku do své podzemní nory.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Je to býložravec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195736" y="0"/>
            <a:ext cx="3619128" cy="81156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SAVCI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21510" name="Obrázek 7" descr="krtek_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360738"/>
            <a:ext cx="4378325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61384" y="1124744"/>
            <a:ext cx="3888432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Zajíc polní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0850" y="2138363"/>
            <a:ext cx="3402013" cy="281305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Je pestře zbarven,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Žije v hlubokých chodbách, kde si dělá zásoby.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Je všežravec.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1028700"/>
            <a:ext cx="3547120" cy="8382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Křeček polní</a:t>
            </a:r>
          </a:p>
        </p:txBody>
      </p:sp>
      <p:sp>
        <p:nvSpPr>
          <p:cNvPr id="22532" name="Zástupný symbol pro obsah 2"/>
          <p:cNvSpPr txBox="1">
            <a:spLocks/>
          </p:cNvSpPr>
          <p:nvPr/>
        </p:nvSpPr>
        <p:spPr bwMode="auto">
          <a:xfrm>
            <a:off x="5003800" y="2205038"/>
            <a:ext cx="340360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Je býložravec.</a:t>
            </a:r>
          </a:p>
        </p:txBody>
      </p:sp>
      <p:pic>
        <p:nvPicPr>
          <p:cNvPr id="22533" name="Obrázek 6" descr="zajíc_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3675" y="2828925"/>
            <a:ext cx="4752975" cy="364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61384" y="1037409"/>
            <a:ext cx="4382616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Lasice hranostaj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323850" y="1773238"/>
            <a:ext cx="4319588" cy="281146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Samci mají paroží (na podzim ho shazují)</a:t>
            </a:r>
          </a:p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Je býložravec.</a:t>
            </a:r>
          </a:p>
          <a:p>
            <a:pPr eaLnBrk="1" hangingPunct="1"/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44664" y="1037409"/>
            <a:ext cx="3547120" cy="8382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srnec obecný</a:t>
            </a:r>
          </a:p>
        </p:txBody>
      </p:sp>
      <p:sp>
        <p:nvSpPr>
          <p:cNvPr id="23556" name="Zástupný symbol pro obsah 2"/>
          <p:cNvSpPr txBox="1">
            <a:spLocks/>
          </p:cNvSpPr>
          <p:nvPr/>
        </p:nvSpPr>
        <p:spPr bwMode="auto">
          <a:xfrm>
            <a:off x="5003800" y="1874838"/>
            <a:ext cx="3744913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Obývá malé dutiny.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V zimě se hnědá srst mění na bílou.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Franklin Gothic Book" pitchFamily="34" charset="0"/>
              </a:rPr>
              <a:t>Je to masožravec.</a:t>
            </a:r>
          </a:p>
        </p:txBody>
      </p:sp>
      <p:pic>
        <p:nvPicPr>
          <p:cNvPr id="23557" name="Obrázek 6" descr="srnec_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644900"/>
            <a:ext cx="4002088" cy="306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1/ Jmenujte tři živočichy, kteří žijí na poli.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2/ Proč nemohou tažní ptáci u nás přezimovat?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3/ Jmenujte nejméně dva živočichy, kteří se živí hraboši.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4/ Jmenujte všežravé ptáky žijící na poli.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5/ Který savec obývající pole žije v podzemí?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pic>
        <p:nvPicPr>
          <p:cNvPr id="24578" name="Nadpis 2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-157163"/>
            <a:ext cx="8697913" cy="171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250825" y="1557338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 fontScale="85000" lnSpcReduction="1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1/ Skřivan polní, koroptev polní, bažant obecný, poštolka obecná, káně lesní, krtek obecný, hraboš polní, křeček polní, zajíc polní, srnec obecný, lasice hranostaj.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2/ V zimě by se u nás neuživili. Jsou to především hmyzožravci.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3/ Poštolka obecná, káně lesní, lasice hranostaj.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4/ Koroptev polní, koroptev polní, bažant obecný, poštolka obecná, káně lesní.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5/ Krtek obecný.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MGR.VĚRA ŠTIKOVÁ. </a:t>
            </a:r>
            <a:r>
              <a:rPr lang="cs-CZ" sz="2000" i="1" dirty="0" smtClean="0"/>
              <a:t>Člověk a jeho svět</a:t>
            </a:r>
            <a:r>
              <a:rPr lang="cs-CZ" sz="2000" dirty="0" smtClean="0"/>
              <a:t>: </a:t>
            </a:r>
            <a:r>
              <a:rPr lang="cs-CZ" sz="2000" i="1" dirty="0" smtClean="0"/>
              <a:t>Přírodověda pro 4.ročník</a:t>
            </a:r>
            <a:r>
              <a:rPr lang="cs-CZ" sz="2000" dirty="0" smtClean="0"/>
              <a:t>. třetí vydání. Nový Malín: NOVÁ </a:t>
            </a:r>
            <a:r>
              <a:rPr lang="cs-CZ" sz="2000" dirty="0" err="1" smtClean="0"/>
              <a:t>ŠKOLA,s.r.o</a:t>
            </a:r>
            <a:r>
              <a:rPr lang="cs-CZ" sz="2000" dirty="0" smtClean="0"/>
              <a:t>., 2011. ISBN 978-80-7289-297-6. </a:t>
            </a:r>
          </a:p>
          <a:p>
            <a:pPr eaLnBrk="1" hangingPunct="1">
              <a:defRPr/>
            </a:pPr>
            <a:r>
              <a:rPr lang="cs-CZ" sz="2000" dirty="0" smtClean="0"/>
              <a:t>Obrázky jsou použité ze zakoupeného CD PRVOUKA, rok.v.2011, </a:t>
            </a:r>
            <a:r>
              <a:rPr lang="cs-CZ" sz="2000" dirty="0" err="1" smtClean="0"/>
              <a:t>Mediadida</a:t>
            </a:r>
            <a:r>
              <a:rPr lang="cs-CZ" sz="2000" dirty="0" smtClean="0"/>
              <a:t> s.r.o. - společností je udělen písemný souhlas s využitím do projektu OPVK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94</TotalTime>
  <Words>459</Words>
  <Application>Microsoft Office PowerPoint</Application>
  <PresentationFormat>On-screen Show (4:3)</PresentationFormat>
  <Paragraphs>78</Paragraphs>
  <Slides>14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Arial</vt:lpstr>
      <vt:lpstr>Franklin Gothic Medium</vt:lpstr>
      <vt:lpstr>Franklin Gothic Book</vt:lpstr>
      <vt:lpstr>Wingdings 2</vt:lpstr>
      <vt:lpstr>Calibri</vt:lpstr>
      <vt:lpstr>Wingdings 3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jaja</dc:creator>
  <cp:lastModifiedBy>DUM</cp:lastModifiedBy>
  <cp:revision>27</cp:revision>
  <dcterms:created xsi:type="dcterms:W3CDTF">2013-03-19T17:32:05Z</dcterms:created>
  <dcterms:modified xsi:type="dcterms:W3CDTF">2013-10-14T16:12:38Z</dcterms:modified>
</cp:coreProperties>
</file>