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65" r:id="rId6"/>
    <p:sldId id="266" r:id="rId7"/>
    <p:sldId id="267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12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49CCF-BA6C-42AF-8B65-F9B9995C0C14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854D6A3-2FB0-49BD-ADA4-ADC6B2E63B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49CCF-BA6C-42AF-8B65-F9B9995C0C14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854D6A3-2FB0-49BD-ADA4-ADC6B2E63B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49CCF-BA6C-42AF-8B65-F9B9995C0C14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4D6A3-2FB0-49BD-ADA4-ADC6B2E63B7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49CCF-BA6C-42AF-8B65-F9B9995C0C14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4D6A3-2FB0-49BD-ADA4-ADC6B2E63B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49CCF-BA6C-42AF-8B65-F9B9995C0C14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854D6A3-2FB0-49BD-ADA4-ADC6B2E63B7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49CCF-BA6C-42AF-8B65-F9B9995C0C14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4D6A3-2FB0-49BD-ADA4-ADC6B2E63B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49CCF-BA6C-42AF-8B65-F9B9995C0C14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4D6A3-2FB0-49BD-ADA4-ADC6B2E63B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49CCF-BA6C-42AF-8B65-F9B9995C0C14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4D6A3-2FB0-49BD-ADA4-ADC6B2E63B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49CCF-BA6C-42AF-8B65-F9B9995C0C14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4D6A3-2FB0-49BD-ADA4-ADC6B2E63B7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49CCF-BA6C-42AF-8B65-F9B9995C0C14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4D6A3-2FB0-49BD-ADA4-ADC6B2E63B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49CCF-BA6C-42AF-8B65-F9B9995C0C14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4D6A3-2FB0-49BD-ADA4-ADC6B2E63B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E349CCF-BA6C-42AF-8B65-F9B9995C0C14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854D6A3-2FB0-49BD-ADA4-ADC6B2E63B7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9235195"/>
              </p:ext>
            </p:extLst>
          </p:nvPr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 Mgr. Jarmila Kolářová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:           </a:t>
                      </a: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VY_32_INOVACE_1A_12_Okopaniny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:            </a:t>
                      </a:r>
                      <a:r>
                        <a:rPr lang="cs-CZ" sz="180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tvorby:          8.3.2013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814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850" y="1412875"/>
            <a:ext cx="8686800" cy="4970463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110000"/>
              </a:lnSpc>
              <a:spcBef>
                <a:spcPts val="0"/>
              </a:spcBef>
            </a:pPr>
            <a:r>
              <a:rPr lang="cs-CZ" dirty="0" smtClean="0"/>
              <a:t>Materiál je určený pro žáky 4. ročníku, pro výuku přírodovědy - tématu ekosystém pole, podtématu rostliny našich polí –okopaniny.</a:t>
            </a:r>
          </a:p>
          <a:p>
            <a:pPr eaLnBrk="1" hangingPunct="1">
              <a:lnSpc>
                <a:spcPct val="110000"/>
              </a:lnSpc>
              <a:spcBef>
                <a:spcPts val="0"/>
              </a:spcBef>
            </a:pPr>
            <a:r>
              <a:rPr lang="cs-CZ" dirty="0" smtClean="0"/>
              <a:t>Jedná se o prezentaci na interaktivní tabuli.</a:t>
            </a:r>
          </a:p>
          <a:p>
            <a:pPr eaLnBrk="1" hangingPunct="1">
              <a:lnSpc>
                <a:spcPct val="110000"/>
              </a:lnSpc>
              <a:spcBef>
                <a:spcPts val="0"/>
              </a:spcBef>
            </a:pPr>
            <a:r>
              <a:rPr lang="cs-CZ" dirty="0" smtClean="0"/>
              <a:t>Prezentace je určena pro výklad nového učiva.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cs-CZ" dirty="0" smtClean="0"/>
              <a:t>Na snímku 7 je opakování probrané látky pomocí</a:t>
            </a:r>
            <a:r>
              <a:rPr lang="cs-CZ" dirty="0" smtClean="0">
                <a:latin typeface="Arial" charset="0"/>
              </a:rPr>
              <a:t> </a:t>
            </a:r>
            <a:r>
              <a:rPr lang="cs-CZ" dirty="0" smtClean="0"/>
              <a:t>spojování, otázek a následné kontroly</a:t>
            </a:r>
            <a:r>
              <a:rPr lang="cs-CZ" dirty="0"/>
              <a:t>. Správná odpověď se objeví po kliknutí na políčko se šipkou. Zpět na otázky se dostanete kliknutím na tlačítko v pravém dolním rohu</a:t>
            </a:r>
            <a:r>
              <a:rPr lang="cs-CZ" dirty="0" smtClean="0"/>
              <a:t>.</a:t>
            </a:r>
          </a:p>
          <a:p>
            <a:pPr eaLnBrk="1" hangingPunct="1">
              <a:lnSpc>
                <a:spcPct val="110000"/>
              </a:lnSpc>
              <a:spcBef>
                <a:spcPts val="0"/>
              </a:spcBef>
            </a:pPr>
            <a:r>
              <a:rPr lang="cs-CZ" dirty="0" smtClean="0"/>
              <a:t>Pomůcky: interaktivní tabule, interaktivní pero.</a:t>
            </a:r>
          </a:p>
          <a:p>
            <a:pPr eaLnBrk="1" hangingPunct="1">
              <a:lnSpc>
                <a:spcPct val="110000"/>
              </a:lnSpc>
              <a:spcBef>
                <a:spcPts val="0"/>
              </a:spcBef>
            </a:pPr>
            <a:r>
              <a:rPr lang="cs-CZ" dirty="0" smtClean="0"/>
              <a:t>Materiál je určen k interaktivní výuce. </a:t>
            </a:r>
          </a:p>
        </p:txBody>
      </p:sp>
    </p:spTree>
    <p:extLst>
      <p:ext uri="{BB962C8B-B14F-4D97-AF65-F5344CB8AC3E}">
        <p14:creationId xmlns:p14="http://schemas.microsoft.com/office/powerpoint/2010/main" val="404818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5400" dirty="0" smtClean="0"/>
              <a:t>EKOSYSTÉM POLE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2875"/>
            <a:ext cx="8686800" cy="5184775"/>
          </a:xfrm>
        </p:spPr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je uměle vytvořený člověkem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rostliny pěstované na poli nazýváme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/>
              <a:t>      </a:t>
            </a:r>
            <a:r>
              <a:rPr lang="cs-CZ" b="1" u="sng" dirty="0" smtClean="0"/>
              <a:t>polní plodiny</a:t>
            </a:r>
            <a:r>
              <a:rPr lang="cs-CZ" dirty="0" smtClean="0"/>
              <a:t>:</a:t>
            </a:r>
            <a:endParaRPr lang="cs-CZ" dirty="0" smtClean="0">
              <a:solidFill>
                <a:srgbClr val="00B050"/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Wingdings 2"/>
              <a:buChar char=""/>
              <a:defRPr/>
            </a:pPr>
            <a:r>
              <a:rPr lang="cs-CZ" dirty="0" smtClean="0"/>
              <a:t>- obilniny</a:t>
            </a:r>
          </a:p>
          <a:p>
            <a:pPr lvl="1" eaLnBrk="1" fontAlgn="auto" hangingPunct="1">
              <a:spcAft>
                <a:spcPts val="0"/>
              </a:spcAft>
              <a:buFont typeface="Wingdings 2"/>
              <a:buChar char=""/>
              <a:defRPr/>
            </a:pPr>
            <a:r>
              <a:rPr lang="cs-CZ" dirty="0" smtClean="0"/>
              <a:t>- okopaniny</a:t>
            </a:r>
          </a:p>
          <a:p>
            <a:pPr lvl="1" eaLnBrk="1" fontAlgn="auto" hangingPunct="1">
              <a:spcAft>
                <a:spcPts val="0"/>
              </a:spcAft>
              <a:buFont typeface="Wingdings 2"/>
              <a:buChar char=""/>
              <a:defRPr/>
            </a:pPr>
            <a:r>
              <a:rPr lang="cs-CZ" dirty="0" smtClean="0"/>
              <a:t>- luskoviny</a:t>
            </a:r>
          </a:p>
          <a:p>
            <a:pPr lvl="1" eaLnBrk="1" fontAlgn="auto" hangingPunct="1">
              <a:spcAft>
                <a:spcPts val="0"/>
              </a:spcAft>
              <a:buFont typeface="Wingdings 2"/>
              <a:buChar char=""/>
              <a:defRPr/>
            </a:pPr>
            <a:r>
              <a:rPr lang="cs-CZ" dirty="0" smtClean="0"/>
              <a:t>- olejniny</a:t>
            </a:r>
          </a:p>
          <a:p>
            <a:pPr lvl="1" eaLnBrk="1" fontAlgn="auto" hangingPunct="1">
              <a:spcAft>
                <a:spcPts val="0"/>
              </a:spcAft>
              <a:buFont typeface="Wingdings 2"/>
              <a:buChar char=""/>
              <a:defRPr/>
            </a:pPr>
            <a:r>
              <a:rPr lang="cs-CZ" dirty="0" smtClean="0"/>
              <a:t>- pícniny</a:t>
            </a:r>
          </a:p>
          <a:p>
            <a:pPr lvl="1" eaLnBrk="1" fontAlgn="auto" hangingPunct="1">
              <a:spcAft>
                <a:spcPts val="0"/>
              </a:spcAft>
              <a:buFont typeface="Wingdings 2"/>
              <a:buChar char=""/>
              <a:defRPr/>
            </a:pPr>
            <a:r>
              <a:rPr lang="cs-CZ" dirty="0" smtClean="0"/>
              <a:t>- textilní plodiny</a:t>
            </a:r>
          </a:p>
          <a:p>
            <a:pPr lvl="1" eaLnBrk="1" fontAlgn="auto" hangingPunct="1">
              <a:spcAft>
                <a:spcPts val="0"/>
              </a:spcAft>
              <a:buFont typeface="Wingdings 2"/>
              <a:buChar char=""/>
              <a:defRPr/>
            </a:pPr>
            <a:r>
              <a:rPr lang="cs-CZ" dirty="0" smtClean="0"/>
              <a:t>- různé druhy zeleniny</a:t>
            </a:r>
            <a:endParaRPr lang="cs-CZ" dirty="0"/>
          </a:p>
        </p:txBody>
      </p:sp>
      <p:pic>
        <p:nvPicPr>
          <p:cNvPr id="15363" name="Obrázek 4" descr="pole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2565400"/>
            <a:ext cx="5300662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91575" y="6505575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6553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5400" dirty="0" smtClean="0"/>
              <a:t>OKOPANINY</a:t>
            </a:r>
            <a:endParaRPr lang="cs-CZ" sz="5400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mezi okopaniny patří:</a:t>
            </a:r>
          </a:p>
          <a:p>
            <a:pPr lvl="1" eaLnBrk="1" hangingPunct="1"/>
            <a:r>
              <a:rPr lang="cs-CZ" smtClean="0"/>
              <a:t> </a:t>
            </a:r>
            <a:r>
              <a:rPr lang="cs-CZ" b="1" u="sng" smtClean="0"/>
              <a:t>řepa obecná cukrovka</a:t>
            </a:r>
          </a:p>
          <a:p>
            <a:pPr lvl="1" eaLnBrk="1" hangingPunct="1"/>
            <a:r>
              <a:rPr lang="cs-CZ" b="1" u="sng" smtClean="0"/>
              <a:t>řepa krmná</a:t>
            </a:r>
            <a:r>
              <a:rPr lang="cs-CZ" b="1" smtClean="0"/>
              <a:t> </a:t>
            </a:r>
          </a:p>
          <a:p>
            <a:pPr lvl="1" eaLnBrk="1" hangingPunct="1"/>
            <a:r>
              <a:rPr lang="cs-CZ" b="1" u="sng" smtClean="0"/>
              <a:t>lilek brambor</a:t>
            </a:r>
          </a:p>
          <a:p>
            <a:pPr eaLnBrk="1" hangingPunct="1"/>
            <a:endParaRPr lang="cs-CZ" smtClean="0"/>
          </a:p>
        </p:txBody>
      </p:sp>
      <p:pic>
        <p:nvPicPr>
          <p:cNvPr id="20483" name="Obrázek 4" descr="brambory - pole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838" y="2708275"/>
            <a:ext cx="5072062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2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91575" y="6505575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237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OKOPANINY - řepa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79388" y="1341438"/>
            <a:ext cx="8964612" cy="4103687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2800" b="1" dirty="0">
                <a:solidFill>
                  <a:schemeClr val="tx2"/>
                </a:solidFill>
                <a:latin typeface="+mn-lt"/>
              </a:rPr>
              <a:t>ŘEPU</a:t>
            </a:r>
            <a:r>
              <a:rPr lang="cs-CZ" sz="12800" dirty="0">
                <a:solidFill>
                  <a:schemeClr val="tx2"/>
                </a:solidFill>
                <a:latin typeface="+mn-lt"/>
              </a:rPr>
              <a:t> pěstujeme pro její </a:t>
            </a:r>
            <a:r>
              <a:rPr lang="cs-CZ" sz="12800" b="1" dirty="0">
                <a:solidFill>
                  <a:schemeClr val="tx2"/>
                </a:solidFill>
                <a:latin typeface="+mn-lt"/>
              </a:rPr>
              <a:t>bulvu</a:t>
            </a:r>
            <a:r>
              <a:rPr lang="cs-CZ" sz="12800" dirty="0">
                <a:solidFill>
                  <a:schemeClr val="tx2"/>
                </a:solidFill>
                <a:latin typeface="+mn-lt"/>
              </a:rPr>
              <a:t>.</a:t>
            </a: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endParaRPr lang="cs-CZ" sz="12800" dirty="0">
              <a:solidFill>
                <a:schemeClr val="tx2"/>
              </a:solidFill>
              <a:latin typeface="+mn-lt"/>
            </a:endParaRP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2800" dirty="0">
                <a:solidFill>
                  <a:schemeClr val="tx2"/>
                </a:solidFill>
                <a:latin typeface="+mn-lt"/>
              </a:rPr>
              <a:t>Bulva řepy cukrové se </a:t>
            </a: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cs-CZ" sz="12800" dirty="0">
                <a:solidFill>
                  <a:schemeClr val="tx2"/>
                </a:solidFill>
                <a:latin typeface="+mn-lt"/>
              </a:rPr>
              <a:t>    v cukrovarech zpracovává </a:t>
            </a: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cs-CZ" sz="12800" dirty="0">
                <a:solidFill>
                  <a:schemeClr val="tx2"/>
                </a:solidFill>
                <a:latin typeface="+mn-lt"/>
              </a:rPr>
              <a:t>    na cukr</a:t>
            </a: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endParaRPr lang="cs-CZ" sz="12800" dirty="0">
              <a:solidFill>
                <a:schemeClr val="tx2"/>
              </a:solidFill>
              <a:latin typeface="+mn-lt"/>
            </a:endParaRP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2800" dirty="0">
                <a:solidFill>
                  <a:schemeClr val="tx2"/>
                </a:solidFill>
                <a:latin typeface="+mn-lt"/>
              </a:rPr>
              <a:t>Bulva řepy krmné se používá</a:t>
            </a: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cs-CZ" sz="12800" dirty="0">
                <a:solidFill>
                  <a:schemeClr val="tx2"/>
                </a:solidFill>
                <a:latin typeface="+mn-lt"/>
              </a:rPr>
              <a:t>    jako krmivo pro zvířata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endParaRPr lang="cs-CZ" sz="320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21507" name="Obrázek 6" descr="cukrová řepa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1863" y="1412875"/>
            <a:ext cx="2921000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šipka 8"/>
          <p:cNvCxnSpPr/>
          <p:nvPr/>
        </p:nvCxnSpPr>
        <p:spPr>
          <a:xfrm>
            <a:off x="5364163" y="1844675"/>
            <a:ext cx="2232025" cy="26638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09" name="Picture 2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91575" y="6505575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4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8382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OKOPANINY – Lilek brambor</a:t>
            </a:r>
            <a:endParaRPr lang="cs-CZ" dirty="0"/>
          </a:p>
        </p:txBody>
      </p:sp>
      <p:sp>
        <p:nvSpPr>
          <p:cNvPr id="22530" name="Zástupný symbol pro obsah 3"/>
          <p:cNvSpPr txBox="1">
            <a:spLocks/>
          </p:cNvSpPr>
          <p:nvPr/>
        </p:nvSpPr>
        <p:spPr bwMode="auto">
          <a:xfrm>
            <a:off x="539750" y="1341438"/>
            <a:ext cx="8380413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cs-CZ" sz="3200" b="1">
                <a:solidFill>
                  <a:schemeClr val="tx2"/>
                </a:solidFill>
                <a:latin typeface="Franklin Gothic Book" pitchFamily="34" charset="0"/>
              </a:rPr>
              <a:t>Lilek brambor </a:t>
            </a:r>
            <a:r>
              <a:rPr lang="cs-CZ" sz="3200">
                <a:solidFill>
                  <a:schemeClr val="tx2"/>
                </a:solidFill>
                <a:latin typeface="Franklin Gothic Book" pitchFamily="34" charset="0"/>
              </a:rPr>
              <a:t>pěstujeme pro </a:t>
            </a:r>
            <a:r>
              <a:rPr lang="cs-CZ" sz="3200" b="1">
                <a:solidFill>
                  <a:schemeClr val="tx2"/>
                </a:solidFill>
                <a:latin typeface="Franklin Gothic Book" pitchFamily="34" charset="0"/>
              </a:rPr>
              <a:t>podzemní hlízy (brambory).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cs-CZ" sz="3200">
                <a:solidFill>
                  <a:schemeClr val="tx2"/>
                </a:solidFill>
                <a:latin typeface="Franklin Gothic Book" pitchFamily="34" charset="0"/>
              </a:rPr>
              <a:t>Důležitá součást potravy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cs-CZ" sz="3200">
                <a:solidFill>
                  <a:schemeClr val="tx2"/>
                </a:solidFill>
                <a:latin typeface="Franklin Gothic Book" pitchFamily="34" charset="0"/>
              </a:rPr>
              <a:t>                (vitamín C).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endParaRPr lang="cs-CZ" sz="3200">
              <a:solidFill>
                <a:schemeClr val="tx2"/>
              </a:solidFill>
              <a:latin typeface="Franklin Gothic Book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cs-CZ" sz="3200">
                <a:solidFill>
                  <a:schemeClr val="tx2"/>
                </a:solidFill>
                <a:latin typeface="Franklin Gothic Book" pitchFamily="34" charset="0"/>
              </a:rPr>
              <a:t>	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endParaRPr lang="cs-CZ" sz="3200">
              <a:solidFill>
                <a:schemeClr val="tx2"/>
              </a:solidFill>
              <a:latin typeface="Franklin Gothic Book" pitchFamily="34" charset="0"/>
            </a:endParaRPr>
          </a:p>
        </p:txBody>
      </p:sp>
      <p:pic>
        <p:nvPicPr>
          <p:cNvPr id="22531" name="Obrázek 23" descr="brambora - celá rostlina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725" y="1989138"/>
            <a:ext cx="3600450" cy="461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Šipka doprava 24"/>
          <p:cNvSpPr/>
          <p:nvPr/>
        </p:nvSpPr>
        <p:spPr>
          <a:xfrm>
            <a:off x="4787900" y="3429000"/>
            <a:ext cx="1512888" cy="5762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NAŤ</a:t>
            </a:r>
          </a:p>
        </p:txBody>
      </p:sp>
      <p:sp>
        <p:nvSpPr>
          <p:cNvPr id="26" name="Šipka doprava 25"/>
          <p:cNvSpPr/>
          <p:nvPr/>
        </p:nvSpPr>
        <p:spPr>
          <a:xfrm>
            <a:off x="4932363" y="5373688"/>
            <a:ext cx="1511300" cy="576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HLÍZY</a:t>
            </a:r>
          </a:p>
        </p:txBody>
      </p:sp>
      <p:sp>
        <p:nvSpPr>
          <p:cNvPr id="22534" name="TextovéPole 27"/>
          <p:cNvSpPr txBox="1">
            <a:spLocks noChangeArrowheads="1"/>
          </p:cNvSpPr>
          <p:nvPr/>
        </p:nvSpPr>
        <p:spPr bwMode="auto">
          <a:xfrm>
            <a:off x="539750" y="3789363"/>
            <a:ext cx="4319588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Franklin Gothic Book" pitchFamily="34" charset="0"/>
              </a:rPr>
              <a:t>Brambory</a:t>
            </a:r>
            <a:r>
              <a:rPr lang="cs-CZ" sz="2800">
                <a:latin typeface="Franklin Gothic Book" pitchFamily="34" charset="0"/>
              </a:rPr>
              <a:t> se používají také:</a:t>
            </a:r>
          </a:p>
          <a:p>
            <a:r>
              <a:rPr lang="cs-CZ" sz="2800">
                <a:latin typeface="Franklin Gothic Book" pitchFamily="34" charset="0"/>
              </a:rPr>
              <a:t>	k výrobě škrobu</a:t>
            </a:r>
          </a:p>
          <a:p>
            <a:r>
              <a:rPr lang="cs-CZ" sz="2800">
                <a:latin typeface="Franklin Gothic Book" pitchFamily="34" charset="0"/>
              </a:rPr>
              <a:t>	k výrobě lihu</a:t>
            </a:r>
          </a:p>
          <a:p>
            <a:r>
              <a:rPr lang="cs-CZ" sz="2800">
                <a:latin typeface="Franklin Gothic Book" pitchFamily="34" charset="0"/>
              </a:rPr>
              <a:t>	k výrobě polotovarů (bramborová kaše, knedlíky v prášku,…)</a:t>
            </a:r>
          </a:p>
        </p:txBody>
      </p:sp>
      <p:pic>
        <p:nvPicPr>
          <p:cNvPr id="22535" name="Picture 2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91575" y="6505575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0547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uild="allAtOnce" animBg="1"/>
      <p:bldP spid="26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cs-CZ" sz="2200" dirty="0" smtClean="0"/>
              <a:t>6/ Jaké znáš okopaniny?</a:t>
            </a:r>
          </a:p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cs-CZ" sz="2200" dirty="0" smtClean="0"/>
              <a:t>7/ K čemu se pěstuje řepa?</a:t>
            </a:r>
          </a:p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cs-CZ" sz="2200" dirty="0" smtClean="0"/>
              <a:t>7/ K čemu se používá lilek brambor?</a:t>
            </a:r>
          </a:p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cs-CZ" sz="2200" dirty="0" smtClean="0"/>
              <a:t>8/ Z kterých částí se skládá lilek brambor?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</p:txBody>
      </p:sp>
      <p:pic>
        <p:nvPicPr>
          <p:cNvPr id="24579" name="Picture 2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838" y="1700213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2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2276475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263" y="2852738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3429000"/>
            <a:ext cx="352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Obrázek 7" descr="brambora - celá rostlina_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4005263"/>
            <a:ext cx="2519363" cy="260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šipka 8"/>
          <p:cNvCxnSpPr/>
          <p:nvPr/>
        </p:nvCxnSpPr>
        <p:spPr>
          <a:xfrm flipH="1">
            <a:off x="5076825" y="6092825"/>
            <a:ext cx="1366838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V="1">
            <a:off x="2627313" y="5084763"/>
            <a:ext cx="1512887" cy="504825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H="1">
            <a:off x="611188" y="5805488"/>
            <a:ext cx="20161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H="1">
            <a:off x="6443663" y="6308725"/>
            <a:ext cx="20161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Nadpis 2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8697912" cy="171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7206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dirty="0" smtClean="0"/>
              <a:t>MGR.VĚRA ŠTIKOVÁ. </a:t>
            </a:r>
            <a:r>
              <a:rPr lang="cs-CZ" sz="2000" i="1" dirty="0" smtClean="0"/>
              <a:t>Člověk a jeho svět</a:t>
            </a:r>
            <a:r>
              <a:rPr lang="cs-CZ" sz="2000" dirty="0" smtClean="0"/>
              <a:t>: </a:t>
            </a:r>
            <a:r>
              <a:rPr lang="cs-CZ" sz="2000" i="1" dirty="0" smtClean="0"/>
              <a:t>Přírodověda pro 4.ročník</a:t>
            </a:r>
            <a:r>
              <a:rPr lang="cs-CZ" sz="2000" dirty="0" smtClean="0"/>
              <a:t>. třetí vydání. Nový </a:t>
            </a:r>
            <a:r>
              <a:rPr lang="cs-CZ" sz="2000" dirty="0" err="1" smtClean="0"/>
              <a:t>Malín</a:t>
            </a:r>
            <a:r>
              <a:rPr lang="cs-CZ" sz="2000" dirty="0" smtClean="0"/>
              <a:t>: NOVÁ ŠKOLA,s.r.o., 2011. ISBN 978-80-7289-297-6. </a:t>
            </a:r>
          </a:p>
          <a:p>
            <a:pPr eaLnBrk="1" hangingPunct="1"/>
            <a:r>
              <a:rPr lang="cs-CZ" sz="2000" dirty="0" smtClean="0"/>
              <a:t>Obrázky jsou použité ze zakoupeného CD PRVOUKA, rok.v.2011, </a:t>
            </a:r>
            <a:r>
              <a:rPr lang="cs-CZ" sz="2000" dirty="0" err="1" smtClean="0"/>
              <a:t>Mediadida</a:t>
            </a:r>
            <a:r>
              <a:rPr lang="cs-CZ" sz="2000" dirty="0" smtClean="0"/>
              <a:t> s.r.o. - společností je udělen písemný souhlas s využitím do projektu OPVK</a:t>
            </a:r>
          </a:p>
          <a:p>
            <a:pPr marL="0" indent="0" eaLnBrk="1" hangingPunct="1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12318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</TotalTime>
  <Words>316</Words>
  <Application>Microsoft Office PowerPoint</Application>
  <PresentationFormat>Předvádění na obrazovce (4:3)</PresentationFormat>
  <Paragraphs>57</Paragraphs>
  <Slides>8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Anotace:</vt:lpstr>
      <vt:lpstr>EKOSYSTÉM POLE</vt:lpstr>
      <vt:lpstr>OKOPANINY</vt:lpstr>
      <vt:lpstr>OKOPANINY - řepa</vt:lpstr>
      <vt:lpstr>OKOPANINY – Lilek brambor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oih</dc:title>
  <dc:creator>ucitel</dc:creator>
  <cp:lastModifiedBy>jaja</cp:lastModifiedBy>
  <cp:revision>6</cp:revision>
  <dcterms:created xsi:type="dcterms:W3CDTF">2011-12-28T09:11:44Z</dcterms:created>
  <dcterms:modified xsi:type="dcterms:W3CDTF">2013-08-05T13:46:35Z</dcterms:modified>
</cp:coreProperties>
</file>