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3" r:id="rId6"/>
    <p:sldId id="262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14C_18 Téma-Svátky jara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2F77D-D53E-429D-A4A2-AEFC8A9D22AD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A4800-0597-48CE-AEEE-BBE0A74002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B47F2-ACFB-4796-AEF0-88E3AA3B423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51CA6-1B10-4F70-BB17-5909B5EE8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F4103-E259-4122-9052-EB2CEC6B88C1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3F406-59D3-4888-8E48-B6C7D93DE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72289-D420-4DA3-B1DD-1FA82401A793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F4C58-BD3A-42C5-9F68-C8BCD0C043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361A9-664D-46A7-B32F-0BD927E8750F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91925-5936-4D6D-80CE-05F90EA77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D62E-DCE5-4328-940E-C34D3DE5A781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9CE5B-A9FC-4728-A449-C7D8519E4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1EAF0-E2EC-4045-9782-20FC1D38A505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D03F5-83ED-4292-B2B1-31642685AF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74710-C13E-46D8-B971-EB74279FC0A2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83500-5781-4318-AE3E-86B84B3FD0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5618D-0C68-41CF-8610-4DE5423C2ADE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453F6-1575-4C1B-87DC-BEB20D558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46ED0-3621-4005-B3CA-487D637B34B2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81994-A353-49D9-9734-E3E0FFD1C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9476B-2CDB-4654-9A9A-B5A55405540F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2B128-1AEE-4224-B655-BD7F39125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013EE5B-E981-4F89-8B92-1E91EE8B5190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855D67-111C-4C7B-9A69-DE1864445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Prezentace pro žáky 1.ročníku v Prvouce a využití na interaktivní tabuli.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Žáci vypravují v kroužku o velikonocích, popisují velikonoční zvyky a tradice, vypráví samostatně , jak je dodržují v rodině. Zároveň rozvíjí slovní zásobu a schopnost samostatného vypravování. Společně vymalují připravené kraslice a ve výtvarné výchově na dané téma naváží samostatnou prací. Na závěr žáky naučíme velikonoční říkadla, která jsou rozdělena pro holky a kluky.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rgbClr val="92D050"/>
                </a:solidFill>
              </a:rPr>
              <a:t>SVÁTKY JARA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86575" y="357188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2357438"/>
            <a:ext cx="1828800" cy="1828800"/>
          </a:xfrm>
        </p:spPr>
      </p:pic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642938" y="1571625"/>
            <a:ext cx="75009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Jak se jmenují svátky jara?</a:t>
            </a:r>
          </a:p>
        </p:txBody>
      </p:sp>
      <p:pic>
        <p:nvPicPr>
          <p:cNvPr id="1536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25" y="23574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00" y="22145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9125" y="27860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28625" y="5143500"/>
            <a:ext cx="8286750" cy="1373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2800" b="1">
                <a:solidFill>
                  <a:srgbClr val="0D0D0D"/>
                </a:solidFill>
                <a:latin typeface="Calibri" pitchFamily="34" charset="0"/>
              </a:rPr>
              <a:t>Žáci samostatně podle obrázků vypravují o svátcích jara,proč se slaví,jaké dodržují tradice,</a:t>
            </a:r>
            <a:r>
              <a:rPr lang="cs-CZ" sz="2800" b="1">
                <a:solidFill>
                  <a:srgbClr val="0D0D0D"/>
                </a:solidFill>
              </a:rPr>
              <a:t> </a:t>
            </a:r>
            <a:r>
              <a:rPr lang="cs-CZ" sz="2800" b="1">
                <a:solidFill>
                  <a:srgbClr val="0D0D0D"/>
                </a:solidFill>
                <a:latin typeface="Calibri" pitchFamily="34" charset="0"/>
              </a:rPr>
              <a:t>jak se na ně doma připravují a na co se těší.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112"/>
          </a:xfrm>
        </p:spPr>
        <p:txBody>
          <a:bodyPr/>
          <a:lstStyle/>
          <a:p>
            <a:r>
              <a:rPr lang="cs-CZ" sz="3200" b="1" smtClean="0">
                <a:solidFill>
                  <a:srgbClr val="FF0000"/>
                </a:solidFill>
              </a:rPr>
              <a:t>Žáci čtou a doplňují písmena do obrázkových vět,</a:t>
            </a:r>
            <a:r>
              <a:rPr lang="cs-CZ" sz="3200" b="1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3200" b="1" smtClean="0">
                <a:solidFill>
                  <a:srgbClr val="FF0000"/>
                </a:solidFill>
              </a:rPr>
              <a:t>nehodí</a:t>
            </a:r>
            <a:r>
              <a:rPr lang="cs-CZ" sz="3200" b="1" smtClean="0">
                <a:solidFill>
                  <a:srgbClr val="FF0000"/>
                </a:solidFill>
                <a:latin typeface="Arial" charset="0"/>
              </a:rPr>
              <a:t>cí</a:t>
            </a:r>
            <a:r>
              <a:rPr lang="cs-CZ" sz="3200" b="1" smtClean="0">
                <a:solidFill>
                  <a:srgbClr val="FF0000"/>
                </a:solidFill>
              </a:rPr>
              <a:t> obrázky škrtnou</a:t>
            </a:r>
            <a:r>
              <a:rPr lang="cs-CZ" sz="3200" smtClean="0">
                <a:solidFill>
                  <a:srgbClr val="FF0000"/>
                </a:solidFill>
              </a:rPr>
              <a:t>.</a:t>
            </a:r>
            <a:endParaRPr lang="cs-CZ" sz="3200" b="1" smtClean="0">
              <a:solidFill>
                <a:srgbClr val="FF0000"/>
              </a:solidFill>
            </a:endParaRP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57313" y="1643063"/>
            <a:ext cx="1828800" cy="1828800"/>
          </a:xfrm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50" y="2000250"/>
            <a:ext cx="1357313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57188" y="2286000"/>
            <a:ext cx="128587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Je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4875" y="2357438"/>
            <a:ext cx="307181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J . RO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9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14563" y="3500438"/>
            <a:ext cx="15716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9000" y="3429000"/>
            <a:ext cx="15716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TextovéPole 10"/>
          <p:cNvSpPr txBox="1">
            <a:spLocks noChangeArrowheads="1"/>
          </p:cNvSpPr>
          <p:nvPr/>
        </p:nvSpPr>
        <p:spPr bwMode="auto">
          <a:xfrm>
            <a:off x="142875" y="3786188"/>
            <a:ext cx="22145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Máme tu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00625" y="3786188"/>
            <a:ext cx="357187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V . L . KO . O . 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9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00375" y="5000625"/>
            <a:ext cx="15716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357188" y="5214938"/>
            <a:ext cx="285750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Maminka peče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57750" y="5286375"/>
            <a:ext cx="33575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B . R . NK .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97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75" y="18573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Žáci společně vybarvují velikonoční vajíčko.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1819275"/>
            <a:ext cx="3071813" cy="5038725"/>
          </a:xfrm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5" y="1782763"/>
            <a:ext cx="3286125" cy="462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Naučíme se společně velikonoční říkank</a:t>
            </a:r>
            <a:r>
              <a:rPr lang="cs-CZ" dirty="0" smtClean="0">
                <a:solidFill>
                  <a:srgbClr val="FF0000"/>
                </a:solidFill>
              </a:rPr>
              <a:t>y.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Velikonoční pro kluky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Upletl jsem pomlázku,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je hezčí než z obrázku,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všechny holky, které znám,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navštívím a vymrskám,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než mi dají vajíčko,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vyplatím je maličko.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u="sng" dirty="0" smtClean="0">
                <a:solidFill>
                  <a:srgbClr val="FF0000"/>
                </a:solidFill>
              </a:rPr>
              <a:t>Velikonoční pro holky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Kropenatá slepička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snesla bílá vajíčka,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obarvím je,vymaluji,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všechny chlapce podaruji,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pentličky si nastříhám,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pomlázku jim je dám.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  <a:hlinkClick r:id="rId2"/>
              </a:rPr>
              <a:t>http://office.microsoft.com</a:t>
            </a:r>
            <a:r>
              <a:rPr lang="cs-CZ" smtClean="0">
                <a:solidFill>
                  <a:srgbClr val="002060"/>
                </a:solidFill>
              </a:rPr>
              <a:t> - 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otevřená galerie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182</Words>
  <Application>Microsoft Office PowerPoint</Application>
  <PresentationFormat>On-screen Show (4:3)</PresentationFormat>
  <Paragraphs>31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systému Office</vt:lpstr>
      <vt:lpstr>Snímek 1</vt:lpstr>
      <vt:lpstr>Anotace</vt:lpstr>
      <vt:lpstr>SVÁTKY JARA</vt:lpstr>
      <vt:lpstr>Žáci čtou a doplňují písmena do obrázkových vět, nehodící obrázky škrtnou.</vt:lpstr>
      <vt:lpstr>Žáci společně vybarvují velikonoční vajíčko.</vt:lpstr>
      <vt:lpstr>Naučíme se společně velikonoční říkanky.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114</cp:revision>
  <dcterms:created xsi:type="dcterms:W3CDTF">2011-08-21T15:31:45Z</dcterms:created>
  <dcterms:modified xsi:type="dcterms:W3CDTF">2013-10-14T16:01:12Z</dcterms:modified>
</cp:coreProperties>
</file>