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76" r:id="rId2"/>
    <p:sldId id="277" r:id="rId3"/>
    <p:sldId id="256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69" r:id="rId16"/>
    <p:sldId id="270" r:id="rId17"/>
    <p:sldId id="271" r:id="rId18"/>
    <p:sldId id="272" r:id="rId19"/>
    <p:sldId id="267" r:id="rId20"/>
    <p:sldId id="273" r:id="rId21"/>
    <p:sldId id="274" r:id="rId22"/>
    <p:sldId id="275" r:id="rId23"/>
    <p:sldId id="278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385" autoAdjust="0"/>
    <p:restoredTop sz="94660"/>
  </p:normalViewPr>
  <p:slideViewPr>
    <p:cSldViewPr>
      <p:cViewPr varScale="1">
        <p:scale>
          <a:sx n="78" d="100"/>
          <a:sy n="78" d="100"/>
        </p:scale>
        <p:origin x="-6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E196CBE-B955-4C61-91C9-21DD994867FD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0D196B6-780D-44C0-80E4-E2FE7A24940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9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9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9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3206089"/>
              </p:ext>
            </p:extLst>
          </p:nvPr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 Mgr. Jarmila Kolářová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VY_32_INOVACE_1A_18_Zelenina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:            </a:t>
                      </a:r>
                      <a:r>
                        <a:rPr lang="cs-CZ" sz="180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tvorby:          9.4.2013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341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850" y="1412875"/>
            <a:ext cx="8686800" cy="4970463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Materiál je určený pro žáky 4. ročníku, předmět přírodověda – téma </a:t>
            </a:r>
            <a:r>
              <a:rPr lang="cs-CZ" dirty="0" smtClean="0"/>
              <a:t>zelenina, podtéma dělení zeleniny.</a:t>
            </a:r>
            <a:endParaRPr lang="cs-CZ" dirty="0"/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Jedná se o prezentaci na interaktivní tabuli nebo na samostatných počítačích.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Prezentace je určena pro opakování učiva.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Na snímku 4  je zopakování a připomenutí si probírané látky</a:t>
            </a:r>
            <a:r>
              <a:rPr lang="cs-CZ" dirty="0" smtClean="0"/>
              <a:t>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snímku 5 žák pomocí pera spojí soubor zeleniny se správnou skupinou, kontroluje pedagog.</a:t>
            </a:r>
            <a:endParaRPr lang="cs-CZ" dirty="0"/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Na snímku </a:t>
            </a:r>
            <a:r>
              <a:rPr lang="cs-CZ" dirty="0" smtClean="0"/>
              <a:t>7 </a:t>
            </a:r>
            <a:r>
              <a:rPr lang="cs-CZ" dirty="0"/>
              <a:t>- </a:t>
            </a:r>
            <a:r>
              <a:rPr lang="cs-CZ" dirty="0" smtClean="0"/>
              <a:t>18  </a:t>
            </a:r>
            <a:r>
              <a:rPr lang="cs-CZ" dirty="0"/>
              <a:t>je opakování probrané látky pomocí </a:t>
            </a:r>
            <a:r>
              <a:rPr lang="cs-CZ" dirty="0" smtClean="0"/>
              <a:t>poznání a přiřazení zeleniny </a:t>
            </a:r>
            <a:r>
              <a:rPr lang="cs-CZ" dirty="0"/>
              <a:t>do správné skupiny, po správné odpovědi se žák dostane na další snímek, po špatné musí pokus opakovat</a:t>
            </a:r>
            <a:r>
              <a:rPr lang="cs-CZ" dirty="0" smtClean="0"/>
              <a:t>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snímku 21 a 22 najdete řešení úkolů.</a:t>
            </a:r>
            <a:endParaRPr lang="cs-CZ" dirty="0"/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Pomůcky: interaktivní tabule, interaktivní pero.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Materiál je určen k interaktivní výuce. </a:t>
            </a:r>
          </a:p>
        </p:txBody>
      </p:sp>
    </p:spTree>
    <p:extLst>
      <p:ext uri="{BB962C8B-B14F-4D97-AF65-F5344CB8AC3E}">
        <p14:creationId xmlns:p14="http://schemas.microsoft.com/office/powerpoint/2010/main" val="390891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/>
              <a:t>ZELENINA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49608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476672"/>
            <a:ext cx="8229600" cy="5904656"/>
          </a:xfrm>
        </p:spPr>
        <p:txBody>
          <a:bodyPr>
            <a:noAutofit/>
          </a:bodyPr>
          <a:lstStyle/>
          <a:p>
            <a:r>
              <a:rPr lang="cs-CZ" sz="3200" dirty="0" smtClean="0"/>
              <a:t>dělíme ji podle části těla, pro kterou ji pěstujeme</a:t>
            </a:r>
          </a:p>
          <a:p>
            <a:r>
              <a:rPr lang="cs-CZ" sz="3200" dirty="0" smtClean="0"/>
              <a:t>podle toho rozlišujeme zeleninu:</a:t>
            </a:r>
          </a:p>
          <a:p>
            <a:pPr lvl="1"/>
            <a:r>
              <a:rPr lang="cs-CZ" sz="3200" b="1" dirty="0" smtClean="0"/>
              <a:t>kořenovou</a:t>
            </a:r>
            <a:r>
              <a:rPr lang="cs-CZ" sz="3200" dirty="0" smtClean="0"/>
              <a:t> – pěstujeme ji pro kořen</a:t>
            </a:r>
          </a:p>
          <a:p>
            <a:pPr lvl="1"/>
            <a:r>
              <a:rPr lang="cs-CZ" sz="3200" b="1" dirty="0" smtClean="0"/>
              <a:t>cibulovou</a:t>
            </a:r>
            <a:r>
              <a:rPr lang="cs-CZ" sz="3200" dirty="0" smtClean="0"/>
              <a:t> – pěstujeme ji pro cibuli</a:t>
            </a:r>
          </a:p>
          <a:p>
            <a:pPr lvl="1"/>
            <a:r>
              <a:rPr lang="cs-CZ" sz="3200" b="1" dirty="0" smtClean="0"/>
              <a:t>listovou</a:t>
            </a:r>
            <a:r>
              <a:rPr lang="cs-CZ" sz="3200" dirty="0" smtClean="0"/>
              <a:t> – pěstujeme ji pro její listy</a:t>
            </a:r>
          </a:p>
          <a:p>
            <a:pPr lvl="1"/>
            <a:r>
              <a:rPr lang="cs-CZ" sz="3200" b="1" dirty="0" smtClean="0"/>
              <a:t>košťálovou</a:t>
            </a:r>
            <a:r>
              <a:rPr lang="cs-CZ" sz="3200" dirty="0" smtClean="0"/>
              <a:t> – pěstujeme ji pro její tlustou lodyhu</a:t>
            </a:r>
          </a:p>
          <a:p>
            <a:pPr lvl="1"/>
            <a:r>
              <a:rPr lang="cs-CZ" sz="3200" b="1" dirty="0" smtClean="0"/>
              <a:t>plodovou</a:t>
            </a:r>
            <a:r>
              <a:rPr lang="cs-CZ" sz="3200" dirty="0" smtClean="0"/>
              <a:t> – pěstujeme ji pro její plody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8963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Spoj  skupinu zeleniny se správným druhem:</a:t>
            </a:r>
            <a:endParaRPr lang="cs-CZ" dirty="0"/>
          </a:p>
        </p:txBody>
      </p:sp>
      <p:sp>
        <p:nvSpPr>
          <p:cNvPr id="4" name="Ohnutý roh 3"/>
          <p:cNvSpPr/>
          <p:nvPr/>
        </p:nvSpPr>
        <p:spPr>
          <a:xfrm>
            <a:off x="601688" y="1052736"/>
            <a:ext cx="2304256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česnek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cibule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pórek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šalotka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hnutý roh 5"/>
          <p:cNvSpPr/>
          <p:nvPr/>
        </p:nvSpPr>
        <p:spPr>
          <a:xfrm>
            <a:off x="644190" y="2981130"/>
            <a:ext cx="2304256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květák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brokolice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zelí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kedlubna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hnutý roh 6"/>
          <p:cNvSpPr/>
          <p:nvPr/>
        </p:nvSpPr>
        <p:spPr>
          <a:xfrm>
            <a:off x="619944" y="4869160"/>
            <a:ext cx="2304256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rajče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okurka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hrách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paprika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hnutý roh 7"/>
          <p:cNvSpPr/>
          <p:nvPr/>
        </p:nvSpPr>
        <p:spPr>
          <a:xfrm>
            <a:off x="5935675" y="3645024"/>
            <a:ext cx="2304256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salát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kapusta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pažitka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špenát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hnutý roh 8"/>
          <p:cNvSpPr/>
          <p:nvPr/>
        </p:nvSpPr>
        <p:spPr>
          <a:xfrm>
            <a:off x="5935675" y="1700808"/>
            <a:ext cx="2304256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celer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mrkev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ředkvička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červená řepa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1916832"/>
            <a:ext cx="2592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KOŘENOVÁ</a:t>
            </a:r>
          </a:p>
          <a:p>
            <a:pPr algn="ctr"/>
            <a:endParaRPr lang="cs-CZ" sz="2800" dirty="0" smtClean="0">
              <a:solidFill>
                <a:srgbClr val="7030A0"/>
              </a:solidFill>
            </a:endParaRPr>
          </a:p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CIBULOVÁ</a:t>
            </a:r>
          </a:p>
          <a:p>
            <a:pPr algn="ctr"/>
            <a:endParaRPr lang="cs-CZ" sz="2800" dirty="0" smtClean="0">
              <a:solidFill>
                <a:srgbClr val="7030A0"/>
              </a:solidFill>
            </a:endParaRPr>
          </a:p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LISTOVÁ</a:t>
            </a:r>
          </a:p>
          <a:p>
            <a:pPr algn="ctr"/>
            <a:endParaRPr lang="cs-CZ" sz="2800" dirty="0" smtClean="0">
              <a:solidFill>
                <a:srgbClr val="7030A0"/>
              </a:solidFill>
            </a:endParaRPr>
          </a:p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KOŠŤÁLOVÁ</a:t>
            </a:r>
          </a:p>
          <a:p>
            <a:pPr algn="ctr"/>
            <a:endParaRPr lang="cs-CZ" sz="2800" dirty="0" smtClean="0">
              <a:solidFill>
                <a:srgbClr val="7030A0"/>
              </a:solidFill>
            </a:endParaRPr>
          </a:p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PLODOVÁ</a:t>
            </a:r>
            <a:endParaRPr lang="cs-CZ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22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>
                <a:solidFill>
                  <a:schemeClr val="accent1">
                    <a:lumMod val="75000"/>
                  </a:schemeClr>
                </a:solidFill>
              </a:rPr>
              <a:t>Teď to zkus sám</a:t>
            </a:r>
            <a:endParaRPr lang="cs-CZ" sz="6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Urči podle obrázku správnou skupinu, do které zelenina patří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47369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33" y="-315171"/>
            <a:ext cx="8447581" cy="6031573"/>
          </a:xfrm>
          <a:prstGeom prst="rect">
            <a:avLst/>
          </a:prstGeom>
        </p:spPr>
      </p:pic>
      <p:sp>
        <p:nvSpPr>
          <p:cNvPr id="5" name="Krychle 4">
            <a:hlinkClick r:id="" action="ppaction://hlinkshowjump?jump=nextslide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rId3" action="ppaction://hlinksldjump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rId3" action="ppaction://hlinksldjump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rId3" action="ppaction://hlinksldjump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rId3" action="ppaction://hlinksldjump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7364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554" y="-459432"/>
            <a:ext cx="4218942" cy="5805264"/>
          </a:xfrm>
          <a:prstGeom prst="rect">
            <a:avLst/>
          </a:prstGeom>
        </p:spPr>
      </p:pic>
      <p:sp>
        <p:nvSpPr>
          <p:cNvPr id="5" name="Krychle 4">
            <a:hlinkClick r:id="rId3" action="ppaction://hlinksldjump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rId3" action="ppaction://hlinksldjump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rId3" action="ppaction://hlinksldjump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rId3" action="ppaction://hlinksldjump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" action="ppaction://hlinkshowjump?jump=nextslide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6488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70300" y1="40896" x2="70300" y2="40896"/>
                        <a14:foregroundMark x1="72700" y1="30532" x2="72700" y2="30532"/>
                        <a14:foregroundMark x1="59400" y1="49440" x2="59400" y2="49440"/>
                        <a14:foregroundMark x1="72100" y1="28151" x2="72100" y2="281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891480"/>
            <a:ext cx="10050591" cy="7176122"/>
          </a:xfrm>
          <a:prstGeom prst="rect">
            <a:avLst/>
          </a:prstGeom>
        </p:spPr>
      </p:pic>
      <p:sp>
        <p:nvSpPr>
          <p:cNvPr id="5" name="Krychle 4">
            <a:hlinkClick r:id="rId4" action="ppaction://hlinksldjump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rId4" action="ppaction://hlinksldjump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rId4" action="ppaction://hlinksldjump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" action="ppaction://hlinkshowjump?jump=nextslide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rId4" action="ppaction://hlinksldjump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6488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019" y="-1395536"/>
            <a:ext cx="5271834" cy="7254044"/>
          </a:xfrm>
          <a:prstGeom prst="rect">
            <a:avLst/>
          </a:prstGeom>
        </p:spPr>
      </p:pic>
      <p:sp>
        <p:nvSpPr>
          <p:cNvPr id="5" name="Krychle 4">
            <a:hlinkClick r:id="rId4" action="ppaction://hlinksldjump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rId4" action="ppaction://hlinksldjump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rId4" action="ppaction://hlinksldjump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" action="ppaction://hlinkshowjump?jump=nextslide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rId4" action="ppaction://hlinksldjump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6488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11" b="95953" l="9910" r="960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85" y="-158446"/>
            <a:ext cx="6988541" cy="5358581"/>
          </a:xfrm>
          <a:prstGeom prst="rect">
            <a:avLst/>
          </a:prstGeom>
        </p:spPr>
      </p:pic>
      <p:sp>
        <p:nvSpPr>
          <p:cNvPr id="5" name="Krychle 4">
            <a:hlinkClick r:id="rId4" action="ppaction://hlinksldjump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rId4" action="ppaction://hlinksldjump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" action="ppaction://hlinkshowjump?jump=nextslide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rId4" action="ppaction://hlinksldjump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rId4" action="ppaction://hlinksldjump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6488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606" y="-2187624"/>
            <a:ext cx="5876382" cy="8085901"/>
          </a:xfrm>
          <a:prstGeom prst="rect">
            <a:avLst/>
          </a:prstGeom>
        </p:spPr>
      </p:pic>
      <p:sp>
        <p:nvSpPr>
          <p:cNvPr id="5" name="Krychle 4">
            <a:hlinkClick r:id="rId4" action="ppaction://hlinksldjump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" action="ppaction://hlinkshowjump?jump=nextslide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rId4" action="ppaction://hlinksldjump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rId4" action="ppaction://hlinksldjump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rId4" action="ppaction://hlinksldjump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6488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>
            <a:hlinkClick r:id="" action="ppaction://hlinkshowjump?jump=nextslide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rId2" action="ppaction://hlinksldjump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rId2" action="ppaction://hlinksldjump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rId2" action="ppaction://hlinksldjump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rId2" action="ppaction://hlinksldjump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049" b="95785" l="600" r="9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238" y="-1643184"/>
            <a:ext cx="5300318" cy="729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88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>
            <a:hlinkClick r:id="rId2" action="ppaction://hlinksldjump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rId2" action="ppaction://hlinksldjump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rId2" action="ppaction://hlinksldjump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rId2" action="ppaction://hlinksldjump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" action="ppaction://hlinkshowjump?jump=nextslide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56" b="9411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76133" y="-1928060"/>
            <a:ext cx="6279769" cy="864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7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>
            <a:hlinkClick r:id="rId2" action="ppaction://hlinksldjump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" action="ppaction://hlinkshowjump?jump=nextslide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rId2" action="ppaction://hlinksldjump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rId2" action="ppaction://hlinksldjump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rId2" action="ppaction://hlinksldjump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831" b="89971" l="3300" r="95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355" y="-1259592"/>
            <a:ext cx="49840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7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0608" y="-1107504"/>
            <a:ext cx="10836696" cy="7737401"/>
          </a:xfrm>
          <a:prstGeom prst="rect">
            <a:avLst/>
          </a:prstGeom>
        </p:spPr>
      </p:pic>
      <p:sp>
        <p:nvSpPr>
          <p:cNvPr id="5" name="Krychle 4">
            <a:hlinkClick r:id="rId4" action="ppaction://hlinksldjump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rId4" action="ppaction://hlinksldjump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rId4" action="ppaction://hlinksldjump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" action="ppaction://hlinkshowjump?jump=nextslide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rId4" action="ppaction://hlinksldjump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1227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>
            <a:hlinkClick r:id="rId2" action="ppaction://hlinksldjump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" action="ppaction://hlinkshowjump?jump=nextslide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rId2" action="ppaction://hlinksldjump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rId2" action="ppaction://hlinksldjump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rId2" action="ppaction://hlinksldjump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443" b="91737" l="5700" r="93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75" y="-325457"/>
            <a:ext cx="7765569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7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>
            <a:hlinkClick r:id="rId2" action="ppaction://hlinksldjump"/>
          </p:cNvPr>
          <p:cNvSpPr/>
          <p:nvPr/>
        </p:nvSpPr>
        <p:spPr>
          <a:xfrm>
            <a:off x="1403648" y="572378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KOŠŤÁLOVÁ</a:t>
            </a:r>
            <a:endParaRPr lang="cs-CZ" sz="2800" dirty="0"/>
          </a:p>
        </p:txBody>
      </p:sp>
      <p:sp>
        <p:nvSpPr>
          <p:cNvPr id="6" name="Krychle 5">
            <a:hlinkClick r:id="rId2" action="ppaction://hlinksldjump"/>
          </p:cNvPr>
          <p:cNvSpPr/>
          <p:nvPr/>
        </p:nvSpPr>
        <p:spPr>
          <a:xfrm>
            <a:off x="4211960" y="5716402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PLODOVÁ</a:t>
            </a:r>
            <a:endParaRPr lang="cs-CZ" sz="2800" dirty="0"/>
          </a:p>
        </p:txBody>
      </p:sp>
      <p:sp>
        <p:nvSpPr>
          <p:cNvPr id="7" name="Krychle 6">
            <a:hlinkClick r:id="rId2" action="ppaction://hlinksldjump"/>
          </p:cNvPr>
          <p:cNvSpPr/>
          <p:nvPr/>
        </p:nvSpPr>
        <p:spPr>
          <a:xfrm>
            <a:off x="5825832" y="4825957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LISTOVÁ</a:t>
            </a:r>
            <a:endParaRPr lang="cs-CZ" sz="2800" dirty="0"/>
          </a:p>
        </p:txBody>
      </p:sp>
      <p:sp>
        <p:nvSpPr>
          <p:cNvPr id="8" name="Krychle 7">
            <a:hlinkClick r:id="rId2" action="ppaction://hlinksldjump"/>
          </p:cNvPr>
          <p:cNvSpPr/>
          <p:nvPr/>
        </p:nvSpPr>
        <p:spPr>
          <a:xfrm>
            <a:off x="2993869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CIBULOVÁ</a:t>
            </a:r>
            <a:endParaRPr lang="cs-CZ" sz="2800" dirty="0"/>
          </a:p>
        </p:txBody>
      </p:sp>
      <p:sp>
        <p:nvSpPr>
          <p:cNvPr id="9" name="Krychle 8">
            <a:hlinkClick r:id="rId3" action="ppaction://hlinksldjump"/>
          </p:cNvPr>
          <p:cNvSpPr/>
          <p:nvPr/>
        </p:nvSpPr>
        <p:spPr>
          <a:xfrm>
            <a:off x="179512" y="4823115"/>
            <a:ext cx="2808312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KOŘENOVÁ</a:t>
            </a:r>
            <a:endParaRPr lang="cs-CZ" sz="28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042" y="258952"/>
            <a:ext cx="5593966" cy="439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7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08520" y="-99392"/>
            <a:ext cx="9361040" cy="705678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 je špatně</a:t>
            </a:r>
            <a:endParaRPr lang="cs-CZ" dirty="0"/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1955850" y="1988840"/>
            <a:ext cx="5112568" cy="1008112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Picture 2" descr="C:\Users\jaja\AppData\Local\Microsoft\Windows\Temporary Internet Files\Content.IE5\BE5YNGL7\MC90042808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96" y="3300221"/>
            <a:ext cx="3552676" cy="329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3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Jsi šikula!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2" descr="C:\Users\jaja\AppData\Local\Microsoft\Windows\Temporary Internet Files\Content.IE5\BE5YNGL7\MC90042582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853" y="1112096"/>
            <a:ext cx="5040560" cy="559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57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92133" y="332656"/>
            <a:ext cx="2674640" cy="908720"/>
          </a:xfrm>
        </p:spPr>
        <p:txBody>
          <a:bodyPr anchor="t" anchorCtr="0">
            <a:normAutofit fontScale="90000"/>
          </a:bodyPr>
          <a:lstStyle/>
          <a:p>
            <a:pPr algn="ctr"/>
            <a:r>
              <a:rPr lang="cs-CZ" sz="5400" dirty="0" smtClean="0"/>
              <a:t>Řešení:</a:t>
            </a:r>
            <a:endParaRPr lang="cs-CZ" sz="5400" dirty="0"/>
          </a:p>
        </p:txBody>
      </p:sp>
      <p:sp>
        <p:nvSpPr>
          <p:cNvPr id="4" name="Ohnutý roh 3"/>
          <p:cNvSpPr/>
          <p:nvPr/>
        </p:nvSpPr>
        <p:spPr>
          <a:xfrm>
            <a:off x="601688" y="1052736"/>
            <a:ext cx="2304256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česnek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cibule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pórek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šalotka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hnutý roh 5"/>
          <p:cNvSpPr/>
          <p:nvPr/>
        </p:nvSpPr>
        <p:spPr>
          <a:xfrm>
            <a:off x="644190" y="2981130"/>
            <a:ext cx="2304256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květák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brokolice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zelí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kedlubna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hnutý roh 6"/>
          <p:cNvSpPr/>
          <p:nvPr/>
        </p:nvSpPr>
        <p:spPr>
          <a:xfrm>
            <a:off x="619944" y="4869160"/>
            <a:ext cx="2304256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rajče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okurka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hrách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paprika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hnutý roh 7"/>
          <p:cNvSpPr/>
          <p:nvPr/>
        </p:nvSpPr>
        <p:spPr>
          <a:xfrm>
            <a:off x="5935675" y="3645024"/>
            <a:ext cx="2304256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salát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kapusta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pažitka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špenát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hnutý roh 8"/>
          <p:cNvSpPr/>
          <p:nvPr/>
        </p:nvSpPr>
        <p:spPr>
          <a:xfrm>
            <a:off x="5935675" y="1700808"/>
            <a:ext cx="2304256" cy="172819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celer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mrkev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ředkvička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červená řepa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1916832"/>
            <a:ext cx="2592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KOŘENOVÁ</a:t>
            </a:r>
          </a:p>
          <a:p>
            <a:pPr algn="ctr"/>
            <a:endParaRPr lang="cs-CZ" sz="2800" dirty="0" smtClean="0">
              <a:solidFill>
                <a:srgbClr val="7030A0"/>
              </a:solidFill>
            </a:endParaRPr>
          </a:p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CIBULOVÁ</a:t>
            </a:r>
          </a:p>
          <a:p>
            <a:pPr algn="ctr"/>
            <a:endParaRPr lang="cs-CZ" sz="2800" dirty="0" smtClean="0">
              <a:solidFill>
                <a:srgbClr val="7030A0"/>
              </a:solidFill>
            </a:endParaRPr>
          </a:p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LISTOVÁ</a:t>
            </a:r>
          </a:p>
          <a:p>
            <a:pPr algn="ctr"/>
            <a:endParaRPr lang="cs-CZ" sz="2800" dirty="0" smtClean="0">
              <a:solidFill>
                <a:srgbClr val="7030A0"/>
              </a:solidFill>
            </a:endParaRPr>
          </a:p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KOŠŤÁLOVÁ</a:t>
            </a:r>
          </a:p>
          <a:p>
            <a:pPr algn="ctr"/>
            <a:endParaRPr lang="cs-CZ" sz="2800" dirty="0" smtClean="0">
              <a:solidFill>
                <a:srgbClr val="7030A0"/>
              </a:solidFill>
            </a:endParaRPr>
          </a:p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PLODOVÁ</a:t>
            </a:r>
            <a:endParaRPr lang="cs-CZ" sz="2800" dirty="0">
              <a:solidFill>
                <a:srgbClr val="7030A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2339752" y="1772816"/>
            <a:ext cx="1008112" cy="118801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292080" y="3865949"/>
            <a:ext cx="1008112" cy="64317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2627784" y="5589240"/>
            <a:ext cx="720080" cy="1282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483768" y="4005064"/>
            <a:ext cx="648072" cy="70425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 flipV="1">
            <a:off x="5580112" y="2221105"/>
            <a:ext cx="720080" cy="14571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824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571184" cy="6285312"/>
          </a:xfrm>
        </p:spPr>
        <p:txBody>
          <a:bodyPr anchor="ctr" anchorCtr="0">
            <a:normAutofit/>
          </a:bodyPr>
          <a:lstStyle/>
          <a:p>
            <a:r>
              <a:rPr lang="cs-CZ" dirty="0"/>
              <a:t>s</a:t>
            </a:r>
            <a:r>
              <a:rPr lang="cs-CZ" dirty="0" smtClean="0"/>
              <a:t>nímek 5 – brokolice – košťálová</a:t>
            </a:r>
          </a:p>
          <a:p>
            <a:r>
              <a:rPr lang="cs-CZ" dirty="0"/>
              <a:t>snímek </a:t>
            </a:r>
            <a:r>
              <a:rPr lang="cs-CZ" dirty="0" smtClean="0"/>
              <a:t>6 </a:t>
            </a:r>
            <a:r>
              <a:rPr lang="cs-CZ" dirty="0"/>
              <a:t>– </a:t>
            </a:r>
            <a:r>
              <a:rPr lang="cs-CZ" dirty="0" smtClean="0"/>
              <a:t>celer </a:t>
            </a:r>
            <a:r>
              <a:rPr lang="cs-CZ" dirty="0"/>
              <a:t>- </a:t>
            </a:r>
            <a:r>
              <a:rPr lang="cs-CZ" dirty="0" smtClean="0"/>
              <a:t>kořenová   </a:t>
            </a:r>
            <a:endParaRPr lang="cs-CZ" dirty="0"/>
          </a:p>
          <a:p>
            <a:r>
              <a:rPr lang="cs-CZ" dirty="0"/>
              <a:t>snímek </a:t>
            </a:r>
            <a:r>
              <a:rPr lang="cs-CZ" dirty="0" smtClean="0"/>
              <a:t>7 </a:t>
            </a:r>
            <a:r>
              <a:rPr lang="cs-CZ" dirty="0"/>
              <a:t>– </a:t>
            </a:r>
            <a:r>
              <a:rPr lang="cs-CZ" dirty="0" smtClean="0"/>
              <a:t>cibule </a:t>
            </a:r>
            <a:r>
              <a:rPr lang="cs-CZ" dirty="0"/>
              <a:t>- </a:t>
            </a:r>
            <a:r>
              <a:rPr lang="cs-CZ" dirty="0" smtClean="0"/>
              <a:t>cibulová   </a:t>
            </a:r>
            <a:endParaRPr lang="cs-CZ" dirty="0"/>
          </a:p>
          <a:p>
            <a:r>
              <a:rPr lang="cs-CZ" dirty="0"/>
              <a:t>snímek </a:t>
            </a:r>
            <a:r>
              <a:rPr lang="cs-CZ" dirty="0" smtClean="0"/>
              <a:t>8 </a:t>
            </a:r>
            <a:r>
              <a:rPr lang="cs-CZ" dirty="0"/>
              <a:t>– </a:t>
            </a:r>
            <a:r>
              <a:rPr lang="cs-CZ" dirty="0" smtClean="0"/>
              <a:t>česnek </a:t>
            </a:r>
            <a:r>
              <a:rPr lang="cs-CZ" dirty="0"/>
              <a:t>- </a:t>
            </a:r>
            <a:r>
              <a:rPr lang="cs-CZ" dirty="0" smtClean="0"/>
              <a:t>cibulová   </a:t>
            </a:r>
            <a:endParaRPr lang="cs-CZ" dirty="0"/>
          </a:p>
          <a:p>
            <a:r>
              <a:rPr lang="cs-CZ" dirty="0"/>
              <a:t>snímek </a:t>
            </a:r>
            <a:r>
              <a:rPr lang="cs-CZ" dirty="0" smtClean="0"/>
              <a:t>9 </a:t>
            </a:r>
            <a:r>
              <a:rPr lang="cs-CZ" dirty="0"/>
              <a:t>– </a:t>
            </a:r>
            <a:r>
              <a:rPr lang="cs-CZ" dirty="0" smtClean="0"/>
              <a:t>salát </a:t>
            </a:r>
            <a:r>
              <a:rPr lang="cs-CZ" dirty="0"/>
              <a:t>- </a:t>
            </a:r>
            <a:r>
              <a:rPr lang="cs-CZ" dirty="0" smtClean="0"/>
              <a:t>listová   </a:t>
            </a:r>
            <a:endParaRPr lang="cs-CZ" dirty="0"/>
          </a:p>
          <a:p>
            <a:r>
              <a:rPr lang="cs-CZ" dirty="0"/>
              <a:t>snímek </a:t>
            </a:r>
            <a:r>
              <a:rPr lang="cs-CZ" dirty="0" smtClean="0"/>
              <a:t>10 </a:t>
            </a:r>
            <a:r>
              <a:rPr lang="cs-CZ" dirty="0"/>
              <a:t>– </a:t>
            </a:r>
            <a:r>
              <a:rPr lang="cs-CZ" dirty="0" smtClean="0"/>
              <a:t>hrách </a:t>
            </a:r>
            <a:r>
              <a:rPr lang="cs-CZ" dirty="0"/>
              <a:t>- </a:t>
            </a:r>
            <a:r>
              <a:rPr lang="cs-CZ" dirty="0" smtClean="0"/>
              <a:t>plodová   </a:t>
            </a:r>
            <a:endParaRPr lang="cs-CZ" dirty="0"/>
          </a:p>
          <a:p>
            <a:r>
              <a:rPr lang="cs-CZ" dirty="0"/>
              <a:t>snímek </a:t>
            </a:r>
            <a:r>
              <a:rPr lang="cs-CZ" dirty="0" smtClean="0"/>
              <a:t>11 </a:t>
            </a:r>
            <a:r>
              <a:rPr lang="cs-CZ" dirty="0"/>
              <a:t>– </a:t>
            </a:r>
            <a:r>
              <a:rPr lang="cs-CZ" dirty="0" smtClean="0"/>
              <a:t>květák </a:t>
            </a:r>
            <a:r>
              <a:rPr lang="cs-CZ" dirty="0"/>
              <a:t>- košťálová   </a:t>
            </a:r>
          </a:p>
          <a:p>
            <a:r>
              <a:rPr lang="cs-CZ" dirty="0"/>
              <a:t>snímek </a:t>
            </a:r>
            <a:r>
              <a:rPr lang="cs-CZ" dirty="0" smtClean="0"/>
              <a:t>12 </a:t>
            </a:r>
            <a:r>
              <a:rPr lang="cs-CZ" dirty="0"/>
              <a:t>– </a:t>
            </a:r>
            <a:r>
              <a:rPr lang="cs-CZ" dirty="0" smtClean="0"/>
              <a:t>mrkev </a:t>
            </a:r>
            <a:r>
              <a:rPr lang="cs-CZ" dirty="0"/>
              <a:t>- </a:t>
            </a:r>
            <a:r>
              <a:rPr lang="cs-CZ" dirty="0" smtClean="0"/>
              <a:t>kořenová   </a:t>
            </a:r>
            <a:endParaRPr lang="cs-CZ" dirty="0"/>
          </a:p>
          <a:p>
            <a:r>
              <a:rPr lang="cs-CZ" dirty="0"/>
              <a:t>snímek </a:t>
            </a:r>
            <a:r>
              <a:rPr lang="cs-CZ" dirty="0" smtClean="0"/>
              <a:t>13 </a:t>
            </a:r>
            <a:r>
              <a:rPr lang="cs-CZ" dirty="0"/>
              <a:t>– </a:t>
            </a:r>
            <a:r>
              <a:rPr lang="cs-CZ" dirty="0" smtClean="0"/>
              <a:t>okurka </a:t>
            </a:r>
            <a:r>
              <a:rPr lang="cs-CZ" dirty="0"/>
              <a:t>- </a:t>
            </a:r>
            <a:r>
              <a:rPr lang="cs-CZ" dirty="0" smtClean="0"/>
              <a:t>plodová   </a:t>
            </a:r>
            <a:endParaRPr lang="cs-CZ" dirty="0"/>
          </a:p>
          <a:p>
            <a:r>
              <a:rPr lang="cs-CZ" dirty="0"/>
              <a:t>snímek </a:t>
            </a:r>
            <a:r>
              <a:rPr lang="cs-CZ" dirty="0" smtClean="0"/>
              <a:t>14 </a:t>
            </a:r>
            <a:r>
              <a:rPr lang="cs-CZ" dirty="0"/>
              <a:t>– </a:t>
            </a:r>
            <a:r>
              <a:rPr lang="cs-CZ" dirty="0" smtClean="0"/>
              <a:t>pórek </a:t>
            </a:r>
            <a:r>
              <a:rPr lang="cs-CZ" dirty="0"/>
              <a:t>- </a:t>
            </a:r>
            <a:r>
              <a:rPr lang="cs-CZ" dirty="0" smtClean="0"/>
              <a:t>cibulová   </a:t>
            </a:r>
            <a:endParaRPr lang="cs-CZ" dirty="0"/>
          </a:p>
          <a:p>
            <a:r>
              <a:rPr lang="cs-CZ" dirty="0"/>
              <a:t>snímek </a:t>
            </a:r>
            <a:r>
              <a:rPr lang="cs-CZ" dirty="0" smtClean="0"/>
              <a:t>15 </a:t>
            </a:r>
            <a:r>
              <a:rPr lang="cs-CZ" dirty="0"/>
              <a:t>– </a:t>
            </a:r>
            <a:r>
              <a:rPr lang="cs-CZ" dirty="0" smtClean="0"/>
              <a:t>rajče </a:t>
            </a:r>
            <a:r>
              <a:rPr lang="cs-CZ" dirty="0"/>
              <a:t>- </a:t>
            </a:r>
            <a:r>
              <a:rPr lang="cs-CZ" dirty="0" smtClean="0"/>
              <a:t>plodová   </a:t>
            </a:r>
            <a:endParaRPr lang="cs-CZ" dirty="0"/>
          </a:p>
          <a:p>
            <a:r>
              <a:rPr lang="cs-CZ" dirty="0"/>
              <a:t>snímek </a:t>
            </a:r>
            <a:r>
              <a:rPr lang="cs-CZ" dirty="0" smtClean="0"/>
              <a:t>16 </a:t>
            </a:r>
            <a:r>
              <a:rPr lang="cs-CZ" dirty="0"/>
              <a:t>– </a:t>
            </a:r>
            <a:r>
              <a:rPr lang="cs-CZ" dirty="0" smtClean="0"/>
              <a:t>ředkvička </a:t>
            </a:r>
            <a:r>
              <a:rPr lang="cs-CZ" dirty="0"/>
              <a:t>- </a:t>
            </a:r>
            <a:r>
              <a:rPr lang="cs-CZ" dirty="0" smtClean="0"/>
              <a:t>kořenová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82614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dirty="0" smtClean="0"/>
              <a:t>Snímek 19 a 20 - Ilustrace </a:t>
            </a:r>
            <a:r>
              <a:rPr lang="cs-CZ" sz="2000" dirty="0" smtClean="0">
                <a:hlinkClick r:id="rId2"/>
              </a:rPr>
              <a:t>www.office.microsoft.com</a:t>
            </a:r>
            <a:endParaRPr lang="cs-CZ" sz="2000" dirty="0" smtClean="0"/>
          </a:p>
          <a:p>
            <a:r>
              <a:rPr lang="cs-CZ" sz="2000" smtClean="0"/>
              <a:t>Snímek 7 – 18 - Obrázky </a:t>
            </a:r>
            <a:r>
              <a:rPr lang="cs-CZ" sz="2000" dirty="0"/>
              <a:t>jsou použité ze zakoupeného CD PRVOUKA, rok.v.2011, </a:t>
            </a:r>
            <a:r>
              <a:rPr lang="cs-CZ" sz="2000" dirty="0" err="1"/>
              <a:t>Mediadida</a:t>
            </a:r>
            <a:r>
              <a:rPr lang="cs-CZ" sz="2000" dirty="0"/>
              <a:t> s.r.o. - společností je udělen písemný souhlas s využitím do projektu OPVK</a:t>
            </a:r>
          </a:p>
          <a:p>
            <a:pPr eaLnBrk="1" hangingPunct="1"/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278916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74</TotalTime>
  <Words>458</Words>
  <Application>Microsoft Office PowerPoint</Application>
  <PresentationFormat>Předvádění na obrazovce (4:3)</PresentationFormat>
  <Paragraphs>163</Paragraphs>
  <Slides>23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Arkýř</vt:lpstr>
      <vt:lpstr>Prezentace aplikace PowerPoint</vt:lpstr>
      <vt:lpstr>Anotace:</vt:lpstr>
      <vt:lpstr>ZELENINA</vt:lpstr>
      <vt:lpstr>Prezentace aplikace PowerPoint</vt:lpstr>
      <vt:lpstr>Spoj  skupinu zeleniny se správným druhem:</vt:lpstr>
      <vt:lpstr>Teď to zkus sám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To je špatně</vt:lpstr>
      <vt:lpstr>Jsi šikula!</vt:lpstr>
      <vt:lpstr>Řešení: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01</dc:title>
  <dc:creator>ucitel</dc:creator>
  <cp:lastModifiedBy>jaja</cp:lastModifiedBy>
  <cp:revision>28</cp:revision>
  <dcterms:created xsi:type="dcterms:W3CDTF">2012-08-31T08:13:47Z</dcterms:created>
  <dcterms:modified xsi:type="dcterms:W3CDTF">2013-08-05T13:47:05Z</dcterms:modified>
</cp:coreProperties>
</file>