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8" r:id="rId8"/>
    <p:sldId id="267" r:id="rId9"/>
    <p:sldId id="269" r:id="rId10"/>
    <p:sldId id="263" r:id="rId11"/>
    <p:sldId id="264" r:id="rId12"/>
    <p:sldId id="265" r:id="rId13"/>
    <p:sldId id="266" r:id="rId14"/>
    <p:sldId id="270" r:id="rId15"/>
    <p:sldId id="259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46D3E-F25B-4D62-8651-9B765CE4AE4B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87363C9-84C3-4E26-9B57-D153835F49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D34F1-6441-4163-BE9A-26EBB0B6B8C3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80BB-26AA-427A-96EF-BB56777B6E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938E9-63C5-4E86-8CF0-92E39FFB2402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EE4DC19-2101-4C05-893A-A846010C56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411CA-814B-45C0-8922-7A6EDA09D800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CC0C8-4C8D-4118-BA57-FBF67428E7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Ovál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AAA75-7300-4F03-B140-B159A0B752A3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A3CEF012-792E-494A-BEF7-993D1A8003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F8CEF-B285-4038-A2EB-CBE505C98666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56714-1BA5-4298-B51A-D361F4683F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50BE7-2FBC-4015-AC31-2B2B04D5B2C8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DCA454-8BFD-44C5-B34E-553B16DE26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06BAE63-2EC0-475C-A5B8-F0CA2C9CCB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C784B-929E-41EC-8CFF-6D1F0F59C960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75D58-627A-4CA2-8FB3-2F6542F95C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BC915-B13A-4BC0-8309-DA8E630F4266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4A9B0-4F93-4B25-A6C1-CFEBBA77CC95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4721C-B734-4113-931C-1E19D6BBDD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ál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9F36F-C1EE-4791-9B05-347EAE1B88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E512-D501-471C-9968-6128746E5A95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405C9C34-7F3C-4FED-BF0B-9B1F58127048}" type="datetimeFigureOut">
              <a:rPr lang="cs-CZ"/>
              <a:pPr>
                <a:defRPr/>
              </a:pPr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4908346-7803-407C-B995-65D72228FD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5.xml"/><Relationship Id="rId7" Type="http://schemas.openxmlformats.org/officeDocument/2006/relationships/slide" Target="slide1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/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Jarmila Kolářová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lang="cs-CZ" b="1" dirty="0" smtClean="0"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VY_32_INOVACE_1A_19_Ekosystém rybník</a:t>
                      </a:r>
                      <a:endParaRPr lang="cs-CZ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 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19.4.2013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639217"/>
          </a:xfrm>
        </p:spPr>
        <p:txBody>
          <a:bodyPr/>
          <a:lstStyle/>
          <a:p>
            <a:r>
              <a:rPr lang="cs-CZ" dirty="0" smtClean="0">
                <a:solidFill>
                  <a:srgbClr val="7B9899"/>
                </a:solidFill>
              </a:rPr>
              <a:t>Anotace: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8686800" cy="4970463"/>
          </a:xfrm>
        </p:spPr>
        <p:txBody>
          <a:bodyPr/>
          <a:lstStyle/>
          <a:p>
            <a:pPr lvl="1" algn="just">
              <a:spcBef>
                <a:spcPts val="0"/>
              </a:spcBef>
              <a:defRPr/>
            </a:pPr>
            <a:r>
              <a:rPr lang="cs-CZ" sz="2800" dirty="0">
                <a:solidFill>
                  <a:srgbClr val="002060"/>
                </a:solidFill>
              </a:rPr>
              <a:t>Materiál je určený pro žáky 4. ročníku, pro výuku přírodovědy - tématu ekosystém </a:t>
            </a:r>
            <a:r>
              <a:rPr lang="cs-CZ" sz="2800" dirty="0" smtClean="0">
                <a:solidFill>
                  <a:srgbClr val="002060"/>
                </a:solidFill>
              </a:rPr>
              <a:t>rybník.</a:t>
            </a:r>
            <a:endParaRPr lang="cs-CZ" sz="2800" dirty="0">
              <a:solidFill>
                <a:srgbClr val="002060"/>
              </a:solidFill>
            </a:endParaRPr>
          </a:p>
          <a:p>
            <a:pPr lvl="1" algn="just">
              <a:spcBef>
                <a:spcPts val="0"/>
              </a:spcBef>
              <a:defRPr/>
            </a:pPr>
            <a:r>
              <a:rPr lang="cs-CZ" sz="2800" dirty="0">
                <a:solidFill>
                  <a:srgbClr val="002060"/>
                </a:solidFill>
              </a:rPr>
              <a:t>Jedná se o prezentaci na interaktivní tabuli.</a:t>
            </a:r>
          </a:p>
          <a:p>
            <a:pPr lvl="1" algn="just">
              <a:spcBef>
                <a:spcPts val="0"/>
              </a:spcBef>
              <a:defRPr/>
            </a:pPr>
            <a:r>
              <a:rPr lang="cs-CZ" sz="2800" dirty="0">
                <a:solidFill>
                  <a:srgbClr val="002060"/>
                </a:solidFill>
              </a:rPr>
              <a:t>Prezentace je určena pro výklad nového učiva.</a:t>
            </a:r>
          </a:p>
          <a:p>
            <a:pPr lvl="1" algn="just">
              <a:spcBef>
                <a:spcPts val="0"/>
              </a:spcBef>
              <a:defRPr/>
            </a:pPr>
            <a:r>
              <a:rPr lang="cs-CZ" sz="2800" dirty="0" smtClean="0">
                <a:solidFill>
                  <a:srgbClr val="002060"/>
                </a:solidFill>
              </a:rPr>
              <a:t>Na </a:t>
            </a:r>
            <a:r>
              <a:rPr lang="cs-CZ" sz="2800" dirty="0">
                <a:solidFill>
                  <a:srgbClr val="002060"/>
                </a:solidFill>
              </a:rPr>
              <a:t>snímku </a:t>
            </a:r>
            <a:r>
              <a:rPr lang="cs-CZ" sz="2800" dirty="0" smtClean="0">
                <a:solidFill>
                  <a:srgbClr val="002060"/>
                </a:solidFill>
              </a:rPr>
              <a:t>14 </a:t>
            </a:r>
            <a:r>
              <a:rPr lang="cs-CZ" sz="2800" dirty="0">
                <a:solidFill>
                  <a:srgbClr val="002060"/>
                </a:solidFill>
              </a:rPr>
              <a:t>je opakování probrané látky pomocí otázek a následné kontroly po kliknutí na šipku. Zpět na otázky se dostanete po kliknutí na kolečko v pravém dolním rohu.</a:t>
            </a:r>
          </a:p>
          <a:p>
            <a:pPr lvl="1" algn="just">
              <a:spcBef>
                <a:spcPts val="0"/>
              </a:spcBef>
              <a:defRPr/>
            </a:pPr>
            <a:r>
              <a:rPr lang="cs-CZ" sz="2800" dirty="0">
                <a:solidFill>
                  <a:srgbClr val="002060"/>
                </a:solidFill>
              </a:rPr>
              <a:t>Pomůcky: interaktivní tabule, interaktivní pero.</a:t>
            </a:r>
          </a:p>
          <a:p>
            <a:pPr lvl="1" algn="just">
              <a:spcBef>
                <a:spcPts val="0"/>
              </a:spcBef>
              <a:defRPr/>
            </a:pPr>
            <a:r>
              <a:rPr lang="cs-CZ" sz="2800" dirty="0">
                <a:solidFill>
                  <a:srgbClr val="002060"/>
                </a:solidFill>
              </a:rPr>
              <a:t>Materiál je určen k interaktivní výuce.</a:t>
            </a:r>
            <a:endParaRPr lang="cs-CZ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sp>
        <p:nvSpPr>
          <p:cNvPr id="15362" name="Nadpis 1"/>
          <p:cNvSpPr>
            <a:spLocks noGrp="1"/>
          </p:cNvSpPr>
          <p:nvPr>
            <p:ph type="ctrTitle"/>
          </p:nvPr>
        </p:nvSpPr>
        <p:spPr>
          <a:xfrm>
            <a:off x="-108520" y="188640"/>
            <a:ext cx="6480720" cy="792088"/>
          </a:xfrm>
        </p:spPr>
        <p:txBody>
          <a:bodyPr/>
          <a:lstStyle/>
          <a:p>
            <a:pPr marL="182563"/>
            <a:r>
              <a:rPr lang="cs-CZ" dirty="0" smtClean="0"/>
              <a:t>Ekosystém RYBNÍK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68760"/>
            <a:ext cx="6876256" cy="5272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1042988" y="115888"/>
            <a:ext cx="6513512" cy="1143000"/>
          </a:xfrm>
        </p:spPr>
        <p:txBody>
          <a:bodyPr anchor="ctr"/>
          <a:lstStyle/>
          <a:p>
            <a:r>
              <a:rPr lang="cs-CZ" sz="5400" smtClean="0">
                <a:solidFill>
                  <a:srgbClr val="002060"/>
                </a:solidFill>
              </a:rPr>
              <a:t>Vodní toky a nádrže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2195513" y="1849438"/>
            <a:ext cx="4608512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POVRCHOVÁ VODA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5219700" y="3114675"/>
            <a:ext cx="3384550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VODNÍ NÁDRŽE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03238" y="3141663"/>
            <a:ext cx="3384550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/>
              <a:t>VODNÍ TOKY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6958013" y="5299075"/>
            <a:ext cx="1944687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PŘEHRADY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4873625" y="5311775"/>
            <a:ext cx="1943100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RYBNÍKY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2843213" y="5311775"/>
            <a:ext cx="1944687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JEZERA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2339975" y="4149725"/>
            <a:ext cx="1944688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POTOKY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215900" y="4149725"/>
            <a:ext cx="1944688" cy="43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ŘEKY</a:t>
            </a:r>
          </a:p>
        </p:txBody>
      </p:sp>
      <p:grpSp>
        <p:nvGrpSpPr>
          <p:cNvPr id="35" name="Skupina 34"/>
          <p:cNvGrpSpPr>
            <a:grpSpLocks/>
          </p:cNvGrpSpPr>
          <p:nvPr/>
        </p:nvGrpSpPr>
        <p:grpSpPr bwMode="auto">
          <a:xfrm>
            <a:off x="2484438" y="2349500"/>
            <a:ext cx="4427537" cy="647700"/>
            <a:chOff x="2483768" y="2348880"/>
            <a:chExt cx="4428492" cy="648072"/>
          </a:xfrm>
        </p:grpSpPr>
        <p:cxnSp>
          <p:nvCxnSpPr>
            <p:cNvPr id="18" name="Přímá spojnice se šipkou 17"/>
            <p:cNvCxnSpPr/>
            <p:nvPr/>
          </p:nvCxnSpPr>
          <p:spPr>
            <a:xfrm flipH="1">
              <a:off x="2483768" y="2348880"/>
              <a:ext cx="2088012" cy="648072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>
              <a:off x="4571780" y="2348880"/>
              <a:ext cx="2340480" cy="648072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Skupina 37"/>
          <p:cNvGrpSpPr>
            <a:grpSpLocks/>
          </p:cNvGrpSpPr>
          <p:nvPr/>
        </p:nvGrpSpPr>
        <p:grpSpPr bwMode="auto">
          <a:xfrm>
            <a:off x="3816350" y="3668713"/>
            <a:ext cx="4211638" cy="1630362"/>
            <a:chOff x="3815916" y="3668519"/>
            <a:chExt cx="4212468" cy="1629851"/>
          </a:xfrm>
        </p:grpSpPr>
        <p:cxnSp>
          <p:nvCxnSpPr>
            <p:cNvPr id="22" name="Přímá spojnice se šipkou 21"/>
            <p:cNvCxnSpPr/>
            <p:nvPr/>
          </p:nvCxnSpPr>
          <p:spPr>
            <a:xfrm flipH="1">
              <a:off x="3815916" y="3668519"/>
              <a:ext cx="3074006" cy="1629851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/>
            <p:nvPr/>
          </p:nvCxnSpPr>
          <p:spPr>
            <a:xfrm>
              <a:off x="6912151" y="3668519"/>
              <a:ext cx="1116233" cy="1560023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/>
            <p:nvPr/>
          </p:nvCxnSpPr>
          <p:spPr>
            <a:xfrm flipH="1">
              <a:off x="5845141" y="3668519"/>
              <a:ext cx="1044781" cy="1560023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Skupina 35"/>
          <p:cNvGrpSpPr>
            <a:grpSpLocks/>
          </p:cNvGrpSpPr>
          <p:nvPr/>
        </p:nvGrpSpPr>
        <p:grpSpPr bwMode="auto">
          <a:xfrm>
            <a:off x="1189038" y="3668713"/>
            <a:ext cx="1870075" cy="407987"/>
            <a:chOff x="1188300" y="3668520"/>
            <a:chExt cx="1871532" cy="408552"/>
          </a:xfrm>
        </p:grpSpPr>
        <p:cxnSp>
          <p:nvCxnSpPr>
            <p:cNvPr id="29" name="Přímá spojnice se šipkou 28"/>
            <p:cNvCxnSpPr/>
            <p:nvPr/>
          </p:nvCxnSpPr>
          <p:spPr>
            <a:xfrm flipH="1">
              <a:off x="1188300" y="3668520"/>
              <a:ext cx="972307" cy="408552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/>
            <p:cNvCxnSpPr/>
            <p:nvPr/>
          </p:nvCxnSpPr>
          <p:spPr>
            <a:xfrm>
              <a:off x="2160607" y="3668520"/>
              <a:ext cx="899225" cy="408552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Ovál 38">
            <a:hlinkClick r:id="rId2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2060"/>
                </a:solidFill>
              </a:rPr>
              <a:t>JEZERO x RYBNÍK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2333625"/>
          </a:xfrm>
        </p:spPr>
        <p:txBody>
          <a:bodyPr>
            <a:no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4000" dirty="0" smtClean="0"/>
              <a:t>Jezero je přírodní ekosystém, je to prohlubeň zaplněná vodou, kterou vytvořila příroda.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40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395288" y="3860800"/>
            <a:ext cx="8504237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4000">
                <a:latin typeface="Georgia" pitchFamily="18" charset="0"/>
              </a:rPr>
              <a:t>Rybník je umělý ekosystém, vytvořil ho člověk, využívá se k chovu ryb.</a:t>
            </a:r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Rostliny v rybníku a jeho okolí</a:t>
            </a:r>
          </a:p>
        </p:txBody>
      </p:sp>
      <p:sp>
        <p:nvSpPr>
          <p:cNvPr id="18434" name="TextovéPole 5"/>
          <p:cNvSpPr txBox="1">
            <a:spLocks noChangeArrowheads="1"/>
          </p:cNvSpPr>
          <p:nvPr/>
        </p:nvSpPr>
        <p:spPr bwMode="auto">
          <a:xfrm>
            <a:off x="755650" y="1454150"/>
            <a:ext cx="29702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800" b="1">
                <a:latin typeface="Georgia" pitchFamily="18" charset="0"/>
              </a:rPr>
              <a:t>vrba bílá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449263" y="2276475"/>
            <a:ext cx="4483100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3600" dirty="0">
                <a:latin typeface="Georgia" pitchFamily="18" charset="0"/>
              </a:rPr>
              <a:t>Její větve jsou velmi pružné a </a:t>
            </a:r>
            <a:r>
              <a:rPr lang="cs-CZ" sz="3600" dirty="0" smtClean="0">
                <a:latin typeface="Georgia" pitchFamily="18" charset="0"/>
              </a:rPr>
              <a:t>ohebné.</a:t>
            </a:r>
            <a:endParaRPr lang="cs-CZ" sz="3600" dirty="0">
              <a:latin typeface="Georgia" pitchFamily="18" charset="0"/>
            </a:endParaRP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3600" dirty="0">
                <a:latin typeface="Georgia" pitchFamily="18" charset="0"/>
              </a:rPr>
              <a:t>Větve se používají jako proutí na pletení </a:t>
            </a:r>
            <a:r>
              <a:rPr lang="cs-CZ" sz="3600" dirty="0" smtClean="0">
                <a:latin typeface="Georgia" pitchFamily="18" charset="0"/>
              </a:rPr>
              <a:t>košíků.</a:t>
            </a:r>
            <a:endParaRPr lang="cs-CZ" sz="4400" dirty="0">
              <a:latin typeface="Georgia" pitchFamily="18" charset="0"/>
            </a:endParaRPr>
          </a:p>
        </p:txBody>
      </p:sp>
      <p:pic>
        <p:nvPicPr>
          <p:cNvPr id="18436" name="Obrázek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1412875"/>
            <a:ext cx="3019425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Ovál 14">
            <a:hlinkClick r:id="rId3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Rostliny v rybníku a jeho okolí</a:t>
            </a:r>
          </a:p>
        </p:txBody>
      </p:sp>
      <p:pic>
        <p:nvPicPr>
          <p:cNvPr id="19458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988" y="1916113"/>
            <a:ext cx="4884737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ovéPole 8"/>
          <p:cNvSpPr txBox="1">
            <a:spLocks noChangeArrowheads="1"/>
          </p:cNvSpPr>
          <p:nvPr/>
        </p:nvSpPr>
        <p:spPr bwMode="auto">
          <a:xfrm>
            <a:off x="5435600" y="1495425"/>
            <a:ext cx="35369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800" b="1">
                <a:latin typeface="Georgia" pitchFamily="18" charset="0"/>
              </a:rPr>
              <a:t>leknín bílý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 bwMode="auto">
          <a:xfrm>
            <a:off x="5422900" y="2492375"/>
            <a:ext cx="3549650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3600" dirty="0">
                <a:latin typeface="Georgia" pitchFamily="18" charset="0"/>
              </a:rPr>
              <a:t>Naše největší  vodní </a:t>
            </a:r>
            <a:r>
              <a:rPr lang="cs-CZ" sz="3600" dirty="0" smtClean="0">
                <a:latin typeface="Georgia" pitchFamily="18" charset="0"/>
              </a:rPr>
              <a:t>rostlina.</a:t>
            </a:r>
            <a:endParaRPr lang="cs-CZ" sz="3600" dirty="0">
              <a:latin typeface="Georgia" pitchFamily="18" charset="0"/>
            </a:endParaRP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3600" dirty="0">
                <a:latin typeface="Georgia" pitchFamily="18" charset="0"/>
              </a:rPr>
              <a:t>Stonek leknínu je ponořen v bahně </a:t>
            </a:r>
            <a:r>
              <a:rPr lang="cs-CZ" sz="3600" dirty="0" smtClean="0">
                <a:latin typeface="Georgia" pitchFamily="18" charset="0"/>
              </a:rPr>
              <a:t>rybníka.</a:t>
            </a:r>
            <a:endParaRPr lang="cs-CZ" sz="44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2575" y="4437063"/>
            <a:ext cx="8856663" cy="1901825"/>
          </a:xfrm>
        </p:spPr>
        <p:txBody>
          <a:bodyPr/>
          <a:lstStyle/>
          <a:p>
            <a:r>
              <a:rPr lang="cs-CZ" sz="3000" dirty="0" smtClean="0"/>
              <a:t>Nejčastější rostlina rostoucí na březích rybníků.</a:t>
            </a:r>
          </a:p>
          <a:p>
            <a:r>
              <a:rPr lang="cs-CZ" sz="3000" dirty="0" smtClean="0"/>
              <a:t>Nejvyšší naše tráva.</a:t>
            </a:r>
          </a:p>
          <a:p>
            <a:r>
              <a:rPr lang="cs-CZ" sz="3000" dirty="0" smtClean="0"/>
              <a:t>Stonek tvoří duté stéblo s dlouhými listy.</a:t>
            </a:r>
          </a:p>
        </p:txBody>
      </p:sp>
      <p:pic>
        <p:nvPicPr>
          <p:cNvPr id="20482" name="Picture 3" descr="C:\Users\ucitel\AppData\Local\Microsoft\Windows\Temporary Internet Files\Content.IE5\J2JL882K\MP90040663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1557338"/>
            <a:ext cx="39020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Rostliny v rybníku a jeho okolí</a:t>
            </a:r>
          </a:p>
        </p:txBody>
      </p:sp>
      <p:sp>
        <p:nvSpPr>
          <p:cNvPr id="20484" name="TextovéPole 3"/>
          <p:cNvSpPr txBox="1">
            <a:spLocks noChangeArrowheads="1"/>
          </p:cNvSpPr>
          <p:nvPr/>
        </p:nvSpPr>
        <p:spPr bwMode="auto">
          <a:xfrm>
            <a:off x="611188" y="2436813"/>
            <a:ext cx="37449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800">
                <a:latin typeface="Georgia" pitchFamily="18" charset="0"/>
              </a:rPr>
              <a:t>rákos obecný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850" y="5661025"/>
            <a:ext cx="8504238" cy="725488"/>
          </a:xfrm>
        </p:spPr>
        <p:txBody>
          <a:bodyPr/>
          <a:lstStyle/>
          <a:p>
            <a:r>
              <a:rPr lang="cs-CZ" sz="3200" dirty="0" smtClean="0"/>
              <a:t>Květenství připomíná doutníky.</a:t>
            </a:r>
          </a:p>
        </p:txBody>
      </p:sp>
      <p:pic>
        <p:nvPicPr>
          <p:cNvPr id="21506" name="Picture 2" descr="C:\Users\ucitel\AppData\Local\Microsoft\Windows\Temporary Internet Files\Content.IE5\J2JL882K\MP90042266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700213"/>
            <a:ext cx="3960812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Rostliny v rybníku a jeho okolí</a:t>
            </a:r>
          </a:p>
        </p:txBody>
      </p:sp>
      <p:sp>
        <p:nvSpPr>
          <p:cNvPr id="21508" name="TextovéPole 5"/>
          <p:cNvSpPr txBox="1">
            <a:spLocks noChangeArrowheads="1"/>
          </p:cNvSpPr>
          <p:nvPr/>
        </p:nvSpPr>
        <p:spPr bwMode="auto">
          <a:xfrm>
            <a:off x="4679950" y="2420938"/>
            <a:ext cx="396081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>
                <a:latin typeface="Georgia" pitchFamily="18" charset="0"/>
              </a:rPr>
              <a:t>orobinec   </a:t>
            </a:r>
          </a:p>
          <a:p>
            <a:r>
              <a:rPr lang="cs-CZ" sz="4800">
                <a:latin typeface="Georgia" pitchFamily="18" charset="0"/>
              </a:rPr>
              <a:t>     úzkolistý</a:t>
            </a:r>
          </a:p>
        </p:txBody>
      </p:sp>
      <p:sp>
        <p:nvSpPr>
          <p:cNvPr id="7" name="Ovál 6">
            <a:hlinkClick r:id="rId3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Ryby v rybníku</a:t>
            </a:r>
          </a:p>
        </p:txBody>
      </p:sp>
      <p:pic>
        <p:nvPicPr>
          <p:cNvPr id="22530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008063"/>
            <a:ext cx="2449512" cy="1878012"/>
          </a:xfrm>
        </p:spPr>
      </p:pic>
      <p:pic>
        <p:nvPicPr>
          <p:cNvPr id="22531" name="Obrázek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7175" y="3998913"/>
            <a:ext cx="3402013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ovéPole 7"/>
          <p:cNvSpPr txBox="1">
            <a:spLocks noChangeArrowheads="1"/>
          </p:cNvSpPr>
          <p:nvPr/>
        </p:nvSpPr>
        <p:spPr bwMode="auto">
          <a:xfrm>
            <a:off x="255588" y="2886075"/>
            <a:ext cx="39608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>
                <a:latin typeface="Georgia" pitchFamily="18" charset="0"/>
              </a:rPr>
              <a:t>kapr obecný</a:t>
            </a:r>
          </a:p>
        </p:txBody>
      </p:sp>
      <p:sp>
        <p:nvSpPr>
          <p:cNvPr id="22533" name="TextovéPole 8"/>
          <p:cNvSpPr txBox="1">
            <a:spLocks noChangeArrowheads="1"/>
          </p:cNvSpPr>
          <p:nvPr/>
        </p:nvSpPr>
        <p:spPr bwMode="auto">
          <a:xfrm>
            <a:off x="4914900" y="1196975"/>
            <a:ext cx="39608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>
                <a:latin typeface="Georgia" pitchFamily="18" charset="0"/>
              </a:rPr>
              <a:t>štika obecná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285750" y="3716338"/>
            <a:ext cx="424815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2800" dirty="0">
                <a:latin typeface="Georgia" pitchFamily="18" charset="0"/>
              </a:rPr>
              <a:t>Na malé hlavě s nevelkou tlamou má čtyři vousky, které mu slouží k nahmatání </a:t>
            </a:r>
            <a:r>
              <a:rPr lang="cs-CZ" sz="2800" dirty="0" smtClean="0">
                <a:latin typeface="Georgia" pitchFamily="18" charset="0"/>
              </a:rPr>
              <a:t>potravy.</a:t>
            </a:r>
            <a:endParaRPr lang="cs-CZ" sz="2800" dirty="0">
              <a:latin typeface="Georgia" pitchFamily="18" charset="0"/>
            </a:endParaRP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2800" dirty="0">
                <a:latin typeface="Georgia" pitchFamily="18" charset="0"/>
              </a:rPr>
              <a:t>Je všežravec.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4770438" y="2005013"/>
            <a:ext cx="4249737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2800" dirty="0">
                <a:latin typeface="Georgia" pitchFamily="18" charset="0"/>
              </a:rPr>
              <a:t>Vyskytuje se i v </a:t>
            </a:r>
            <a:r>
              <a:rPr lang="cs-CZ" sz="2800" dirty="0" smtClean="0">
                <a:latin typeface="Georgia" pitchFamily="18" charset="0"/>
              </a:rPr>
              <a:t>řekách.</a:t>
            </a:r>
            <a:endParaRPr lang="cs-CZ" sz="2800" dirty="0">
              <a:latin typeface="Georgia" pitchFamily="18" charset="0"/>
            </a:endParaRP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2800" dirty="0">
                <a:latin typeface="Georgia" pitchFamily="18" charset="0"/>
              </a:rPr>
              <a:t>Tlamu má plnou ostrých </a:t>
            </a:r>
            <a:r>
              <a:rPr lang="cs-CZ" sz="2800" dirty="0" smtClean="0">
                <a:latin typeface="Georgia" pitchFamily="18" charset="0"/>
              </a:rPr>
              <a:t>zubů.</a:t>
            </a:r>
            <a:endParaRPr lang="cs-CZ" sz="2800" dirty="0">
              <a:latin typeface="Georgia" pitchFamily="18" charset="0"/>
            </a:endParaRP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2800" dirty="0">
                <a:latin typeface="Georgia" pitchFamily="18" charset="0"/>
              </a:rPr>
              <a:t>Je masožravec.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12" name="Ovál 11">
            <a:hlinkClick r:id="rId4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Obojživelníci a plaz</a:t>
            </a:r>
            <a:r>
              <a:rPr lang="cs-CZ" sz="4800" smtClean="0">
                <a:solidFill>
                  <a:srgbClr val="002060"/>
                </a:solidFill>
                <a:latin typeface="Arial" charset="0"/>
              </a:rPr>
              <a:t>i</a:t>
            </a:r>
          </a:p>
        </p:txBody>
      </p:sp>
      <p:pic>
        <p:nvPicPr>
          <p:cNvPr id="23554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37163" y="3933825"/>
            <a:ext cx="3313112" cy="2538413"/>
          </a:xfrm>
        </p:spPr>
      </p:pic>
      <p:pic>
        <p:nvPicPr>
          <p:cNvPr id="23555" name="Picture 2" descr="C:\Users\ucitel\AppData\Local\Microsoft\Windows\Temporary Internet Files\Content.IE5\G0IKDUNK\MP900407176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222625"/>
            <a:ext cx="4576762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ovéPole 7"/>
          <p:cNvSpPr txBox="1">
            <a:spLocks noChangeArrowheads="1"/>
          </p:cNvSpPr>
          <p:nvPr/>
        </p:nvSpPr>
        <p:spPr bwMode="auto">
          <a:xfrm>
            <a:off x="280988" y="1268413"/>
            <a:ext cx="395922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Georgia" pitchFamily="18" charset="0"/>
              </a:rPr>
              <a:t>skokan zelený</a:t>
            </a:r>
          </a:p>
        </p:txBody>
      </p:sp>
      <p:sp>
        <p:nvSpPr>
          <p:cNvPr id="23557" name="TextovéPole 8"/>
          <p:cNvSpPr txBox="1">
            <a:spLocks noChangeArrowheads="1"/>
          </p:cNvSpPr>
          <p:nvPr/>
        </p:nvSpPr>
        <p:spPr bwMode="auto">
          <a:xfrm>
            <a:off x="4643438" y="1268413"/>
            <a:ext cx="45005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Georgia" pitchFamily="18" charset="0"/>
              </a:rPr>
              <a:t>užovka obojková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280988" y="2038350"/>
            <a:ext cx="4248150" cy="117475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Živí se drobnými živočichy.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3600" dirty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756150" y="2060575"/>
            <a:ext cx="4248150" cy="117475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Má výrazné žluté půlměsíčky za hlavou.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Kořist polyká vcelku      ( žáby, hmyz, ryby).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3600" dirty="0"/>
          </a:p>
        </p:txBody>
      </p:sp>
      <p:sp>
        <p:nvSpPr>
          <p:cNvPr id="13" name="Ovál 12">
            <a:hlinkClick r:id="rId4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Ptáci</a:t>
            </a:r>
          </a:p>
        </p:txBody>
      </p:sp>
      <p:pic>
        <p:nvPicPr>
          <p:cNvPr id="24578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88913"/>
            <a:ext cx="3600450" cy="2760662"/>
          </a:xfrm>
        </p:spPr>
      </p:pic>
      <p:pic>
        <p:nvPicPr>
          <p:cNvPr id="24579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188913"/>
            <a:ext cx="3643313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ovéPole 6"/>
          <p:cNvSpPr txBox="1">
            <a:spLocks noChangeArrowheads="1"/>
          </p:cNvSpPr>
          <p:nvPr/>
        </p:nvSpPr>
        <p:spPr bwMode="auto">
          <a:xfrm>
            <a:off x="5651500" y="3038475"/>
            <a:ext cx="33194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Georgia" pitchFamily="18" charset="0"/>
              </a:rPr>
              <a:t>labuť velká</a:t>
            </a:r>
          </a:p>
        </p:txBody>
      </p:sp>
      <p:sp>
        <p:nvSpPr>
          <p:cNvPr id="24581" name="TextovéPole 7"/>
          <p:cNvSpPr txBox="1">
            <a:spLocks noChangeArrowheads="1"/>
          </p:cNvSpPr>
          <p:nvPr/>
        </p:nvSpPr>
        <p:spPr bwMode="auto">
          <a:xfrm>
            <a:off x="179388" y="2982913"/>
            <a:ext cx="396081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Georgia" pitchFamily="18" charset="0"/>
              </a:rPr>
              <a:t>kachna divoká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206375" y="3644900"/>
            <a:ext cx="4248150" cy="117475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Je nejhojnějším vodním ptákem.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Samec a samice se barevně odlišují.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Je všežravec.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Je to tažný pták.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3600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724400" y="3808413"/>
            <a:ext cx="4248150" cy="117475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Je největším vodním ptákem.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Živí se převážně rostlinou potravou.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Je to pták stálý.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3600" dirty="0"/>
          </a:p>
        </p:txBody>
      </p:sp>
      <p:sp>
        <p:nvSpPr>
          <p:cNvPr id="12" name="Ovál 11">
            <a:hlinkClick r:id="rId4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>
          <a:xfrm>
            <a:off x="-2268538" y="260350"/>
            <a:ext cx="8534401" cy="758825"/>
          </a:xfrm>
        </p:spPr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savci</a:t>
            </a:r>
          </a:p>
        </p:txBody>
      </p:sp>
      <p:pic>
        <p:nvPicPr>
          <p:cNvPr id="25602" name="Picture 2" descr="C:\Users\ucitel\AppData\Local\Microsoft\Windows\Temporary Internet Files\Content.IE5\G0IKDUNK\MC90011135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41875" y="1412875"/>
            <a:ext cx="4321175" cy="393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ovéPole 6"/>
          <p:cNvSpPr txBox="1">
            <a:spLocks noChangeArrowheads="1"/>
          </p:cNvSpPr>
          <p:nvPr/>
        </p:nvSpPr>
        <p:spPr bwMode="auto">
          <a:xfrm>
            <a:off x="395288" y="1276350"/>
            <a:ext cx="460851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Georgia" pitchFamily="18" charset="0"/>
              </a:rPr>
              <a:t>ondatra pižmová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80988" y="2038350"/>
            <a:ext cx="4722812" cy="117475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Staví si nory v březích rybníků i řek.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Na zadních nohou má plovací blány a široký ocas.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Je všežravec.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3600" dirty="0"/>
          </a:p>
        </p:txBody>
      </p:sp>
      <p:sp>
        <p:nvSpPr>
          <p:cNvPr id="25605" name="TextovéPole 8"/>
          <p:cNvSpPr txBox="1">
            <a:spLocks noChangeArrowheads="1"/>
          </p:cNvSpPr>
          <p:nvPr/>
        </p:nvSpPr>
        <p:spPr bwMode="auto">
          <a:xfrm>
            <a:off x="395288" y="4459288"/>
            <a:ext cx="460851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Georgia" pitchFamily="18" charset="0"/>
              </a:rPr>
              <a:t>hryzec vodní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280988" y="5218113"/>
            <a:ext cx="4248150" cy="117475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Je býložravec.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Plave a umí se potápět.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3600" dirty="0"/>
          </a:p>
        </p:txBody>
      </p:sp>
      <p:sp>
        <p:nvSpPr>
          <p:cNvPr id="11" name="Ovál 10">
            <a:hlinkClick r:id="rId3" action="ppaction://hlinksldjump"/>
          </p:cNvPr>
          <p:cNvSpPr/>
          <p:nvPr/>
        </p:nvSpPr>
        <p:spPr>
          <a:xfrm>
            <a:off x="8280400" y="6021388"/>
            <a:ext cx="647700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2060"/>
                </a:solidFill>
              </a:rPr>
              <a:t>Znáš odpovědi?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1/ Jak se  dělí povrchová voda?</a:t>
            </a:r>
          </a:p>
          <a:p>
            <a:r>
              <a:rPr lang="cs-CZ" smtClean="0"/>
              <a:t>2/ Jaký je rozdíl mezi jezerem a rybníkem?</a:t>
            </a:r>
          </a:p>
          <a:p>
            <a:r>
              <a:rPr lang="cs-CZ" smtClean="0"/>
              <a:t>3/  Jaké znáš rostliny v rybníku a jeho okolí?</a:t>
            </a:r>
          </a:p>
          <a:p>
            <a:r>
              <a:rPr lang="cs-CZ" smtClean="0"/>
              <a:t>4/  Jaké znáš ryby v rybníku?</a:t>
            </a:r>
          </a:p>
          <a:p>
            <a:r>
              <a:rPr lang="cs-CZ" smtClean="0"/>
              <a:t>5/  Jaké znáš obojživelníky a plazy v rybníku a jeho okolí?</a:t>
            </a:r>
          </a:p>
          <a:p>
            <a:r>
              <a:rPr lang="cs-CZ" smtClean="0"/>
              <a:t>6/  Jaké znáš ptáky na hladině rybníka a jeho okolí?</a:t>
            </a:r>
          </a:p>
          <a:p>
            <a:endParaRPr lang="cs-CZ" smtClean="0"/>
          </a:p>
          <a:p>
            <a:r>
              <a:rPr lang="cs-CZ" smtClean="0"/>
              <a:t>7/  Jaké znáš savce na březích rybníků a ve vodě?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5508104" y="1628800"/>
            <a:ext cx="1296144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odpověď</a:t>
            </a:r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7236296" y="2078562"/>
            <a:ext cx="1296144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odpověď</a:t>
            </a:r>
          </a:p>
        </p:txBody>
      </p:sp>
      <p:sp>
        <p:nvSpPr>
          <p:cNvPr id="6" name="Šipka doprava 5">
            <a:hlinkClick r:id="rId4" action="ppaction://hlinksldjump"/>
          </p:cNvPr>
          <p:cNvSpPr/>
          <p:nvPr/>
        </p:nvSpPr>
        <p:spPr>
          <a:xfrm>
            <a:off x="7452320" y="2528324"/>
            <a:ext cx="1296144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odpověď</a:t>
            </a:r>
          </a:p>
        </p:txBody>
      </p:sp>
      <p:sp>
        <p:nvSpPr>
          <p:cNvPr id="7" name="Šipka doprava 6">
            <a:hlinkClick r:id="rId5" action="ppaction://hlinksldjump"/>
          </p:cNvPr>
          <p:cNvSpPr/>
          <p:nvPr/>
        </p:nvSpPr>
        <p:spPr>
          <a:xfrm>
            <a:off x="5148064" y="3068960"/>
            <a:ext cx="1296144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odpověď</a:t>
            </a:r>
          </a:p>
        </p:txBody>
      </p:sp>
      <p:sp>
        <p:nvSpPr>
          <p:cNvPr id="8" name="Šipka doprava 7">
            <a:hlinkClick r:id="rId6" action="ppaction://hlinksldjump"/>
          </p:cNvPr>
          <p:cNvSpPr/>
          <p:nvPr/>
        </p:nvSpPr>
        <p:spPr>
          <a:xfrm>
            <a:off x="1691680" y="4005064"/>
            <a:ext cx="1296144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odpověď</a:t>
            </a:r>
          </a:p>
        </p:txBody>
      </p:sp>
      <p:sp>
        <p:nvSpPr>
          <p:cNvPr id="9" name="Šipka doprava 8">
            <a:hlinkClick r:id="rId7" action="ppaction://hlinksldjump"/>
          </p:cNvPr>
          <p:cNvSpPr/>
          <p:nvPr/>
        </p:nvSpPr>
        <p:spPr>
          <a:xfrm>
            <a:off x="7501610" y="4869160"/>
            <a:ext cx="1296144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odpověď</a:t>
            </a:r>
          </a:p>
        </p:txBody>
      </p:sp>
      <p:sp>
        <p:nvSpPr>
          <p:cNvPr id="10" name="Šipka doprava 9">
            <a:hlinkClick r:id="rId8" action="ppaction://hlinksldjump"/>
          </p:cNvPr>
          <p:cNvSpPr/>
          <p:nvPr/>
        </p:nvSpPr>
        <p:spPr>
          <a:xfrm>
            <a:off x="7501610" y="5805264"/>
            <a:ext cx="1296144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odpověď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POUŽITÉ ZDROJE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z="2000" dirty="0" smtClean="0"/>
              <a:t>Snímek 8, 9, 11, 13 ( </a:t>
            </a:r>
            <a:r>
              <a:rPr lang="cs-CZ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rákos, orobinec, skokan, ondatra</a:t>
            </a:r>
            <a:r>
              <a:rPr lang="cs-CZ" sz="2000" dirty="0" smtClean="0"/>
              <a:t>) - Ilustrace </a:t>
            </a:r>
            <a:r>
              <a:rPr lang="cs-CZ" sz="2000" dirty="0" smtClean="0">
                <a:hlinkClick r:id="rId2"/>
              </a:rPr>
              <a:t>www.office.microsoft.com</a:t>
            </a:r>
            <a:endParaRPr lang="cs-CZ" sz="2000" dirty="0" smtClean="0"/>
          </a:p>
          <a:p>
            <a:pPr marL="273050" lvl="1"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r>
              <a:rPr lang="cs-CZ" sz="2000" dirty="0">
                <a:solidFill>
                  <a:schemeClr val="tx1"/>
                </a:solidFill>
              </a:rPr>
              <a:t>Snímek 3, 6, 7, 10, 11, 12 ( 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rybník, vrba, leknín, kapr, štika, užovka, kachna, labuť</a:t>
            </a:r>
            <a:r>
              <a:rPr lang="cs-CZ" sz="2000" dirty="0">
                <a:solidFill>
                  <a:schemeClr val="tx1"/>
                </a:solidFill>
              </a:rPr>
              <a:t>) - Obrázky jsou použité ze zakoupeného CD PRVOUKA, rok.v.2011, </a:t>
            </a:r>
            <a:r>
              <a:rPr lang="cs-CZ" sz="2000" dirty="0" err="1">
                <a:solidFill>
                  <a:schemeClr val="tx1"/>
                </a:solidFill>
              </a:rPr>
              <a:t>Mediadida</a:t>
            </a:r>
            <a:r>
              <a:rPr lang="cs-CZ" sz="2000" dirty="0">
                <a:solidFill>
                  <a:schemeClr val="tx1"/>
                </a:solidFill>
              </a:rPr>
              <a:t> s.r.o. - společností je udělen písemný souhlas s využitím do projektu OPVK</a:t>
            </a:r>
          </a:p>
          <a:p>
            <a:pPr marL="274638" lvl="1" indent="0">
              <a:buNone/>
            </a:pPr>
            <a:endParaRPr lang="cs-CZ" sz="20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106</TotalTime>
  <Words>558</Words>
  <Application>Microsoft Office PowerPoint</Application>
  <PresentationFormat>Předvádění na obrazovce (4:3)</PresentationFormat>
  <Paragraphs>95</Paragraphs>
  <Slides>15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Administrativní</vt:lpstr>
      <vt:lpstr>Prezentace aplikace PowerPoint</vt:lpstr>
      <vt:lpstr>Anotace:</vt:lpstr>
      <vt:lpstr>Ekosystém RYBNÍK</vt:lpstr>
      <vt:lpstr>Vodní toky a nádrže</vt:lpstr>
      <vt:lpstr>JEZERO x RYBNÍK </vt:lpstr>
      <vt:lpstr>Rostliny v rybníku a jeho okolí</vt:lpstr>
      <vt:lpstr>Rostliny v rybníku a jeho okolí</vt:lpstr>
      <vt:lpstr>Rostliny v rybníku a jeho okolí</vt:lpstr>
      <vt:lpstr>Rostliny v rybníku a jeho okolí</vt:lpstr>
      <vt:lpstr>Ryby v rybníku</vt:lpstr>
      <vt:lpstr>Obojživelníci a plazi</vt:lpstr>
      <vt:lpstr>Ptáci</vt:lpstr>
      <vt:lpstr>savci</vt:lpstr>
      <vt:lpstr>Znáš odpovědi?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kpj</dc:title>
  <dc:creator>ucitel</dc:creator>
  <cp:lastModifiedBy>jaja</cp:lastModifiedBy>
  <cp:revision>25</cp:revision>
  <dcterms:created xsi:type="dcterms:W3CDTF">2012-01-18T09:08:17Z</dcterms:created>
  <dcterms:modified xsi:type="dcterms:W3CDTF">2013-08-05T13:47:16Z</dcterms:modified>
</cp:coreProperties>
</file>