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2" r:id="rId6"/>
    <p:sldId id="261" r:id="rId7"/>
    <p:sldId id="258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60A3F"/>
    <a:srgbClr val="66FF66"/>
    <a:srgbClr val="006600"/>
    <a:srgbClr val="FF3399"/>
    <a:srgbClr val="CC00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err="1" smtClean="0"/>
            <a:t>Kouglová</a:t>
          </a:r>
          <a:r>
            <a:rPr lang="cs-CZ" dirty="0" smtClean="0"/>
            <a:t> </a:t>
          </a:r>
          <a:r>
            <a:rPr lang="cs-CZ" dirty="0" err="1" smtClean="0"/>
            <a:t>Rita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 14C_02_Téma  </a:t>
          </a:r>
          <a:r>
            <a:rPr lang="cs-CZ" dirty="0" smtClean="0"/>
            <a:t>Škola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Téma:Prvouka 1.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 custLinFactNeighborX="12564" custLinFactNeighborY="-402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 custScaleX="156745" custScaleY="111526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BF83C1-0175-4277-BA4A-08C4AE11FF2D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34E49A-EACD-43CF-85C3-1346612108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106C08-4DF2-4315-8233-9052A7B1BC3F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CCDDD-95E8-41D0-8D19-328F4068FB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5C2F08-BA23-4C64-BE6B-9BD0F56D138B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5D7082-6E06-4294-9164-3E0D0A1FCC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DCF2A-71F9-4C93-84A6-2F8012D47F61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C35BF-1A91-48A8-BAE2-0C51FEF7D7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B0170-25EC-43C0-B7B8-B337DA8F3BED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B6460-0B63-437A-A377-B8083F8C76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667CCA-48E9-459B-87EC-D3048BF65F3A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8DFC02-6480-484F-A24B-38B25F4A5A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B1AF7-3CAB-4FB4-B731-E8882B5A7B13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253CF-3541-4D93-A7F1-F9264D90C3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9885F8-3DA4-438D-B2AB-D4BEB2E580A7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8018D6-1C28-4918-AA09-F0666AAF20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D2A8E4-A1C9-4155-920F-240E9254D782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27BDB2-7C6B-480B-9D14-C8306EC5DC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B59BBB-B054-4FC6-B77B-713C44E080CC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281C04-1D85-41A7-8851-76039C1793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53C8B0-B734-416A-956F-60B5C37AF365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5D2D40-66B2-4F95-A364-D51E6B9725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9292CA9-74BB-4724-80A5-73582739308C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A0A130B-B02D-4D50-858A-8A60B048A2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000" b="1" smtClean="0"/>
              <a:t>Prezentace pro žáky 1.ročníku v Prvouce a využití práce na interaktivní tabuli.</a:t>
            </a:r>
          </a:p>
          <a:p>
            <a:pPr>
              <a:lnSpc>
                <a:spcPct val="90000"/>
              </a:lnSpc>
            </a:pPr>
            <a:r>
              <a:rPr lang="cs-CZ" sz="2000" b="1" smtClean="0"/>
              <a:t>Hodina je tematicky zaměřená na školu, školní prostory a zaměstnance školy.</a:t>
            </a:r>
          </a:p>
          <a:p>
            <a:pPr>
              <a:lnSpc>
                <a:spcPct val="90000"/>
              </a:lnSpc>
            </a:pPr>
            <a:r>
              <a:rPr lang="cs-CZ" sz="2000" b="1" smtClean="0"/>
              <a:t>Žáci samostatně přemýšlí a vypravují o škole,potom se zaměří na první obrázek,který popisují.</a:t>
            </a:r>
          </a:p>
          <a:p>
            <a:pPr>
              <a:lnSpc>
                <a:spcPct val="90000"/>
              </a:lnSpc>
            </a:pPr>
            <a:r>
              <a:rPr lang="cs-CZ" sz="2000" b="1" smtClean="0"/>
              <a:t>Využívají prostorovou orientaci, ukazují</a:t>
            </a:r>
            <a:r>
              <a:rPr lang="cs-CZ" sz="2000" b="1" smtClean="0">
                <a:latin typeface="Arial" charset="0"/>
              </a:rPr>
              <a:t>,</a:t>
            </a:r>
            <a:r>
              <a:rPr lang="cs-CZ" sz="2000" b="1" smtClean="0"/>
              <a:t> kde je nahoře, dole, vpravo a vlevo.Hledají  rozdíly s naší školou. Seznamují se s prostory školy,  popisují a poznávají jednotlivé obrázky v prostorách své školy.</a:t>
            </a:r>
          </a:p>
          <a:p>
            <a:pPr>
              <a:lnSpc>
                <a:spcPct val="90000"/>
              </a:lnSpc>
            </a:pPr>
            <a:r>
              <a:rPr lang="cs-CZ" sz="2000" b="1" smtClean="0"/>
              <a:t>Seznamují se se zaměstnanci školy, zdůrazníme chování ve škole, všeobecně k dospělým lidem a jakým způsobem se chováme ke </a:t>
            </a:r>
          </a:p>
          <a:p>
            <a:pPr>
              <a:lnSpc>
                <a:spcPct val="90000"/>
              </a:lnSpc>
            </a:pPr>
            <a:r>
              <a:rPr lang="cs-CZ" sz="2000" b="1" smtClean="0"/>
              <a:t>spolužákům.</a:t>
            </a:r>
          </a:p>
          <a:p>
            <a:pPr>
              <a:lnSpc>
                <a:spcPct val="90000"/>
              </a:lnSpc>
            </a:pPr>
            <a:r>
              <a:rPr lang="cs-CZ" sz="2000" b="1" smtClean="0"/>
              <a:t>Tuto hodinu můžeme využít i ve výtvarné výchově, kdy děti namalují školu.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20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85813" y="2428875"/>
            <a:ext cx="3357562" cy="3225800"/>
          </a:xfrm>
        </p:spPr>
      </p:pic>
      <p:sp>
        <p:nvSpPr>
          <p:cNvPr id="5" name="Oválný popisek 4"/>
          <p:cNvSpPr/>
          <p:nvPr/>
        </p:nvSpPr>
        <p:spPr>
          <a:xfrm>
            <a:off x="4786313" y="2286000"/>
            <a:ext cx="3714750" cy="228600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57884" y="2857496"/>
            <a:ext cx="2214578" cy="1323439"/>
          </a:xfrm>
          <a:prstGeom prst="rect">
            <a:avLst/>
          </a:prstGeom>
          <a:noFill/>
          <a:effectLst>
            <a:glow rad="63500">
              <a:schemeClr val="accent3">
                <a:satMod val="175000"/>
                <a:alpha val="40000"/>
              </a:schemeClr>
            </a:glow>
          </a:effectLst>
          <a:scene3d>
            <a:camera prst="perspectiveHeroicExtremeLeftFacing"/>
            <a:lightRig rig="threePt" dir="t"/>
          </a:scene3d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atin typeface="+mn-lt"/>
                <a:cs typeface="+mn-cs"/>
              </a:rPr>
              <a:t>Už jsem školák!!!!</a:t>
            </a:r>
            <a:endParaRPr lang="cs-CZ" sz="4000" b="1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ŠKOLA</a:t>
            </a:r>
            <a:br>
              <a:rPr lang="cs-CZ" sz="5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</a:br>
            <a:endParaRPr lang="cs-CZ" sz="5400" dirty="0">
              <a:effectLst>
                <a:glow rad="101600">
                  <a:schemeClr val="accent3">
                    <a:satMod val="175000"/>
                    <a:alpha val="40000"/>
                  </a:schemeClr>
                </a:glow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89150" y="2967038"/>
            <a:ext cx="184150" cy="9239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54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89150" y="2967038"/>
            <a:ext cx="184150" cy="9239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54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16388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857375" y="1071563"/>
            <a:ext cx="6000750" cy="4117975"/>
          </a:xfrm>
        </p:spPr>
      </p:pic>
      <p:sp>
        <p:nvSpPr>
          <p:cNvPr id="16389" name="TextovéPole 8"/>
          <p:cNvSpPr txBox="1">
            <a:spLocks noChangeArrowheads="1"/>
          </p:cNvSpPr>
          <p:nvPr/>
        </p:nvSpPr>
        <p:spPr bwMode="auto">
          <a:xfrm>
            <a:off x="142875" y="5500688"/>
            <a:ext cx="88582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Popište obrázek a hledejte rozdíly s naší školou.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smtClean="0">
                <a:solidFill>
                  <a:srgbClr val="FF0000"/>
                </a:solidFill>
              </a:rPr>
              <a:t>Prostory školy.</a:t>
            </a:r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1785938"/>
            <a:ext cx="1857375" cy="1857375"/>
          </a:xfrm>
        </p:spPr>
      </p:pic>
      <p:sp>
        <p:nvSpPr>
          <p:cNvPr id="17411" name="TextovéPole 4"/>
          <p:cNvSpPr txBox="1">
            <a:spLocks noChangeArrowheads="1"/>
          </p:cNvSpPr>
          <p:nvPr/>
        </p:nvSpPr>
        <p:spPr bwMode="auto">
          <a:xfrm>
            <a:off x="714375" y="3857625"/>
            <a:ext cx="121443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Calibri" pitchFamily="34" charset="0"/>
              </a:rPr>
              <a:t>školní jídelna</a:t>
            </a:r>
          </a:p>
        </p:txBody>
      </p:sp>
      <p:pic>
        <p:nvPicPr>
          <p:cNvPr id="1741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9000" y="142875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3" name="TextovéPole 6"/>
          <p:cNvSpPr txBox="1">
            <a:spLocks noChangeArrowheads="1"/>
          </p:cNvSpPr>
          <p:nvPr/>
        </p:nvSpPr>
        <p:spPr bwMode="auto">
          <a:xfrm>
            <a:off x="3429000" y="2928938"/>
            <a:ext cx="20716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ředitelna</a:t>
            </a:r>
          </a:p>
        </p:txBody>
      </p:sp>
      <p:pic>
        <p:nvPicPr>
          <p:cNvPr id="1741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6500" y="1357313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8"/>
          <p:cNvSpPr txBox="1">
            <a:spLocks noChangeArrowheads="1"/>
          </p:cNvSpPr>
          <p:nvPr/>
        </p:nvSpPr>
        <p:spPr bwMode="auto">
          <a:xfrm>
            <a:off x="6357938" y="3071813"/>
            <a:ext cx="18573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školní kuchyň</a:t>
            </a:r>
          </a:p>
        </p:txBody>
      </p:sp>
      <p:pic>
        <p:nvPicPr>
          <p:cNvPr id="17416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928813" y="4143375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7" name="TextovéPole 10"/>
          <p:cNvSpPr txBox="1">
            <a:spLocks noChangeArrowheads="1"/>
          </p:cNvSpPr>
          <p:nvPr/>
        </p:nvSpPr>
        <p:spPr bwMode="auto">
          <a:xfrm>
            <a:off x="1928813" y="5715000"/>
            <a:ext cx="25003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tělocvična</a:t>
            </a:r>
          </a:p>
        </p:txBody>
      </p:sp>
      <p:pic>
        <p:nvPicPr>
          <p:cNvPr id="17418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86438" y="3929063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9" name="TextovéPole 12"/>
          <p:cNvSpPr txBox="1">
            <a:spLocks noChangeArrowheads="1"/>
          </p:cNvSpPr>
          <p:nvPr/>
        </p:nvSpPr>
        <p:spPr bwMode="auto">
          <a:xfrm>
            <a:off x="5786438" y="5500688"/>
            <a:ext cx="21431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knihovna</a:t>
            </a:r>
          </a:p>
        </p:txBody>
      </p:sp>
      <p:sp>
        <p:nvSpPr>
          <p:cNvPr id="15" name="TextovéPole 14"/>
          <p:cNvSpPr txBox="1"/>
          <p:nvPr/>
        </p:nvSpPr>
        <p:spPr>
          <a:xfrm rot="240113">
            <a:off x="347663" y="6143625"/>
            <a:ext cx="8356600" cy="5857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cs typeface="+mn-cs"/>
              </a:rPr>
              <a:t>Žáci pojmenovávají  obrázky!!!!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CC00CC"/>
                </a:solidFill>
              </a:rPr>
              <a:t>Víš,kdo ve škole pracuje?</a:t>
            </a:r>
          </a:p>
        </p:txBody>
      </p:sp>
      <p:pic>
        <p:nvPicPr>
          <p:cNvPr id="18434" name="Picture 2" descr="C:\Documents and Settings\Mamka\Local Settings\Temporary Internet Files\Content.IE5\YKEG4BYW\MC900088968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42938" y="1500188"/>
            <a:ext cx="1427162" cy="1793875"/>
          </a:xfrm>
        </p:spPr>
      </p:pic>
      <p:pic>
        <p:nvPicPr>
          <p:cNvPr id="18435" name="Picture 3" descr="C:\Documents and Settings\Mamka\Local Settings\Temporary Internet Files\Content.IE5\FI433GBF\MC90043612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14688" y="1571625"/>
            <a:ext cx="1882775" cy="169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9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5000" y="1603375"/>
            <a:ext cx="2428875" cy="1989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1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285875" y="3929063"/>
            <a:ext cx="1914525" cy="239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11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857875" y="4214813"/>
            <a:ext cx="1785938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42938" y="3500438"/>
            <a:ext cx="16430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ředitel školy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000375" y="3571875"/>
            <a:ext cx="228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učitelka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715000" y="3786188"/>
            <a:ext cx="24288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školník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642938" y="6286500"/>
            <a:ext cx="2428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kuchařka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643563" y="6357938"/>
            <a:ext cx="24288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uklízečka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002060"/>
                </a:solidFill>
                <a:hlinkClick r:id="rId2"/>
              </a:rPr>
              <a:t>http://office.microsoft.com</a:t>
            </a:r>
            <a:r>
              <a:rPr lang="cs-CZ" smtClean="0">
                <a:solidFill>
                  <a:srgbClr val="002060"/>
                </a:solidFill>
              </a:rPr>
              <a:t> - </a:t>
            </a:r>
            <a:r>
              <a:rPr lang="cs-CZ" smtClean="0">
                <a:solidFill>
                  <a:srgbClr val="000000"/>
                </a:solidFill>
                <a:latin typeface="Arial" charset="0"/>
              </a:rPr>
              <a:t>otevřená galerie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133</Words>
  <Application>Microsoft Office PowerPoint</Application>
  <PresentationFormat>On-screen Show (4:3)</PresentationFormat>
  <Paragraphs>24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Calibri</vt:lpstr>
      <vt:lpstr>Arial</vt:lpstr>
      <vt:lpstr>Motiv systému Office</vt:lpstr>
      <vt:lpstr>Snímek 1</vt:lpstr>
      <vt:lpstr>Anotace</vt:lpstr>
      <vt:lpstr>Snímek 3</vt:lpstr>
      <vt:lpstr>Snímek 4</vt:lpstr>
      <vt:lpstr>Prostory školy.</vt:lpstr>
      <vt:lpstr>Víš,kdo ve škole pracuje?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23</cp:revision>
  <dcterms:created xsi:type="dcterms:W3CDTF">2011-08-21T15:31:45Z</dcterms:created>
  <dcterms:modified xsi:type="dcterms:W3CDTF">2013-10-14T16:07:29Z</dcterms:modified>
</cp:coreProperties>
</file>