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6" r:id="rId2"/>
    <p:sldId id="277" r:id="rId3"/>
    <p:sldId id="258" r:id="rId4"/>
    <p:sldId id="268" r:id="rId5"/>
    <p:sldId id="259" r:id="rId6"/>
    <p:sldId id="273" r:id="rId7"/>
    <p:sldId id="260" r:id="rId8"/>
    <p:sldId id="261" r:id="rId9"/>
    <p:sldId id="269" r:id="rId10"/>
    <p:sldId id="270" r:id="rId11"/>
    <p:sldId id="271" r:id="rId12"/>
    <p:sldId id="274" r:id="rId13"/>
    <p:sldId id="275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2B831744-5ECC-4A84-80C9-F7DB72CCC1D0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ECC6040E-D368-4531-B179-76CC4D919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9978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0B4F0D6-0A1A-440F-9E8D-2182503A190B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8B6DD89-38BB-456C-97E1-50ACDE04B7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4383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38E8A2A-D59B-4C09-ADE5-08D9D052E9A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55835792-8161-4EA5-B5ED-02D9D0966E96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DA46964-DCC6-460F-BCF2-9DADFD6538C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A9B59B8-D06E-4D84-BD12-B38F5064C9B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6DA7F1-D560-4C7B-A7CF-FD042FAA88B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A70EF7-68C4-473C-AA8A-11F1B2875AC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955FC-1E05-47AF-9C32-9046A0BCD65A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5F02-CF71-4077-868C-7352B033B6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AE2D5-0D90-46AA-B277-8967D2FA3729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FAB60-072C-4F00-BFCC-17617B3C8F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75522-86BE-4322-92E7-A7C473A4B174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5D1EE-1BC0-4AEB-AD25-701E6E589D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9E63E-82FF-43B4-9D59-1D6DBECAF28D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C7791-9BFC-42F6-9C3F-34DD4811FE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55254-F499-4707-AB26-4E14232D3D22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6CF69-5A99-4AC8-807B-783AE32C9A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46A01-EBB4-4953-9382-FFE2E71BCC0F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37720-06ED-4902-9419-5192367CBE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EF9FA-9D6A-4105-A4E5-6E2B9D5B8FD0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A65E5-B8E9-4228-A6E6-604C54A2DC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4ED7B-9A47-406C-84C5-EDED02F6061E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CDB25-A33C-4CD5-AE50-CA1F85438A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ECDD1-6759-4674-B226-A5F0B95A6F0E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E0282-7EB5-42BA-9ED6-61CB28FCA3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728C4-D44A-478A-8FF3-B9F137A7F344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04413-161F-4DEF-9FA4-1B0EFD023F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AA256-97BF-47D1-8460-2580BFAE0945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9E145-2A8D-4972-AD25-14C30114DB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8EB2F-9BDD-4078-96A1-05374DAEB3D3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97113-599B-43F7-A483-31238DD8E3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EA8E0-EFE9-4500-B1A9-61147672B8B6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5066A1-C409-41CE-9CDC-3C605E4DCA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2EB90D7-5C6D-4138-B215-6DA8A0A8E47E}" type="datetimeFigureOut">
              <a:rPr lang="cs-CZ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7FF0C7E-602D-496E-8DDA-22394EFF66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1403350" y="4508500"/>
            <a:ext cx="6264275" cy="1873250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	Mgr. Světlana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16 Pálava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- skrývačky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3079" name="Obrázek 17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46423" y="1340768"/>
            <a:ext cx="7961509" cy="4968552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procvičování učiva o Pálavských vrších hravou formou – skrývačky.</a:t>
            </a:r>
          </a:p>
          <a:p>
            <a:r>
              <a:rPr lang="cs-CZ" smtClean="0"/>
              <a:t>Učivo je pro žáky 3. – 5. ročníku ZŠ</a:t>
            </a:r>
          </a:p>
          <a:p>
            <a:r>
              <a:rPr lang="cs-CZ" smtClean="0"/>
              <a:t>Žáci postupným odkrýváním čtverečků poznávají na fotografiích místa ze svého regionu.</a:t>
            </a:r>
          </a:p>
          <a:p>
            <a:r>
              <a:rPr lang="cs-CZ" smtClean="0"/>
              <a:t>hra může probíhat formou soutěže či motivace k další práci – referáty, projekty apod.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179512" y="620688"/>
            <a:ext cx="8715375" cy="2880320"/>
          </a:xfrm>
          <a:solidFill>
            <a:schemeClr val="accent6">
              <a:lumMod val="20000"/>
              <a:lumOff val="80000"/>
              <a:alpha val="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</a:t>
            </a:r>
            <a:br>
              <a:rPr lang="cs-CZ" sz="3600" b="1" dirty="0" smtClean="0"/>
            </a:br>
            <a:r>
              <a:rPr lang="cs-CZ" sz="3600" b="1" dirty="0" smtClean="0"/>
              <a:t>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  <p:sp>
        <p:nvSpPr>
          <p:cNvPr id="3" name="Oválný popisek 2"/>
          <p:cNvSpPr>
            <a:spLocks noChangeArrowheads="1"/>
          </p:cNvSpPr>
          <p:nvPr/>
        </p:nvSpPr>
        <p:spPr bwMode="auto">
          <a:xfrm>
            <a:off x="6000750" y="4572000"/>
            <a:ext cx="2928938" cy="1285875"/>
          </a:xfrm>
          <a:prstGeom prst="wedgeEllipseCallout">
            <a:avLst>
              <a:gd name="adj1" fmla="val -34105"/>
              <a:gd name="adj2" fmla="val 102494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58" descr="DSC_4923.JPG"/>
          <p:cNvPicPr>
            <a:picLocks noChangeAspect="1"/>
          </p:cNvPicPr>
          <p:nvPr/>
        </p:nvPicPr>
        <p:blipFill>
          <a:blip r:embed="rId3" cstate="print"/>
          <a:srcRect l="7294" r="9657"/>
          <a:stretch>
            <a:fillRect/>
          </a:stretch>
        </p:blipFill>
        <p:spPr bwMode="auto">
          <a:xfrm>
            <a:off x="1500188" y="1000125"/>
            <a:ext cx="6143625" cy="491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Rectangle 31"/>
          <p:cNvSpPr>
            <a:spLocks noChangeArrowheads="1"/>
          </p:cNvSpPr>
          <p:nvPr/>
        </p:nvSpPr>
        <p:spPr bwMode="auto">
          <a:xfrm>
            <a:off x="1357313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32"/>
          <p:cNvSpPr>
            <a:spLocks noChangeArrowheads="1"/>
          </p:cNvSpPr>
          <p:nvPr/>
        </p:nvSpPr>
        <p:spPr bwMode="auto">
          <a:xfrm>
            <a:off x="2438400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3"/>
          <p:cNvSpPr>
            <a:spLocks noChangeArrowheads="1"/>
          </p:cNvSpPr>
          <p:nvPr/>
        </p:nvSpPr>
        <p:spPr bwMode="auto">
          <a:xfrm>
            <a:off x="3517900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4"/>
          <p:cNvSpPr>
            <a:spLocks noChangeArrowheads="1"/>
          </p:cNvSpPr>
          <p:nvPr/>
        </p:nvSpPr>
        <p:spPr bwMode="auto">
          <a:xfrm>
            <a:off x="4597400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5"/>
          <p:cNvSpPr>
            <a:spLocks noChangeArrowheads="1"/>
          </p:cNvSpPr>
          <p:nvPr/>
        </p:nvSpPr>
        <p:spPr bwMode="auto">
          <a:xfrm>
            <a:off x="5607050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6"/>
          <p:cNvSpPr>
            <a:spLocks noChangeArrowheads="1"/>
          </p:cNvSpPr>
          <p:nvPr/>
        </p:nvSpPr>
        <p:spPr bwMode="auto">
          <a:xfrm>
            <a:off x="6686550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8"/>
          <p:cNvSpPr>
            <a:spLocks noChangeArrowheads="1"/>
          </p:cNvSpPr>
          <p:nvPr/>
        </p:nvSpPr>
        <p:spPr bwMode="auto">
          <a:xfrm>
            <a:off x="1357313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9"/>
          <p:cNvSpPr>
            <a:spLocks noChangeArrowheads="1"/>
          </p:cNvSpPr>
          <p:nvPr/>
        </p:nvSpPr>
        <p:spPr bwMode="auto">
          <a:xfrm>
            <a:off x="2438400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0"/>
          <p:cNvSpPr>
            <a:spLocks noChangeArrowheads="1"/>
          </p:cNvSpPr>
          <p:nvPr/>
        </p:nvSpPr>
        <p:spPr bwMode="auto">
          <a:xfrm>
            <a:off x="3517900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1"/>
          <p:cNvSpPr>
            <a:spLocks noChangeArrowheads="1"/>
          </p:cNvSpPr>
          <p:nvPr/>
        </p:nvSpPr>
        <p:spPr bwMode="auto">
          <a:xfrm>
            <a:off x="4597400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5607050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6686550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5"/>
          <p:cNvSpPr>
            <a:spLocks noChangeArrowheads="1"/>
          </p:cNvSpPr>
          <p:nvPr/>
        </p:nvSpPr>
        <p:spPr bwMode="auto">
          <a:xfrm>
            <a:off x="1357313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6"/>
          <p:cNvSpPr>
            <a:spLocks noChangeArrowheads="1"/>
          </p:cNvSpPr>
          <p:nvPr/>
        </p:nvSpPr>
        <p:spPr bwMode="auto">
          <a:xfrm>
            <a:off x="2428875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7"/>
          <p:cNvSpPr>
            <a:spLocks noChangeArrowheads="1"/>
          </p:cNvSpPr>
          <p:nvPr/>
        </p:nvSpPr>
        <p:spPr bwMode="auto">
          <a:xfrm>
            <a:off x="3517900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8"/>
          <p:cNvSpPr>
            <a:spLocks noChangeArrowheads="1"/>
          </p:cNvSpPr>
          <p:nvPr/>
        </p:nvSpPr>
        <p:spPr bwMode="auto">
          <a:xfrm>
            <a:off x="4597400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9"/>
          <p:cNvSpPr>
            <a:spLocks noChangeArrowheads="1"/>
          </p:cNvSpPr>
          <p:nvPr/>
        </p:nvSpPr>
        <p:spPr bwMode="auto">
          <a:xfrm>
            <a:off x="5607050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0"/>
          <p:cNvSpPr>
            <a:spLocks noChangeArrowheads="1"/>
          </p:cNvSpPr>
          <p:nvPr/>
        </p:nvSpPr>
        <p:spPr bwMode="auto">
          <a:xfrm>
            <a:off x="6686550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2"/>
          <p:cNvSpPr>
            <a:spLocks noChangeArrowheads="1"/>
          </p:cNvSpPr>
          <p:nvPr/>
        </p:nvSpPr>
        <p:spPr bwMode="auto">
          <a:xfrm>
            <a:off x="1357313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3"/>
          <p:cNvSpPr>
            <a:spLocks noChangeArrowheads="1"/>
          </p:cNvSpPr>
          <p:nvPr/>
        </p:nvSpPr>
        <p:spPr bwMode="auto">
          <a:xfrm>
            <a:off x="2443163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4"/>
          <p:cNvSpPr>
            <a:spLocks noChangeArrowheads="1"/>
          </p:cNvSpPr>
          <p:nvPr/>
        </p:nvSpPr>
        <p:spPr bwMode="auto">
          <a:xfrm>
            <a:off x="351790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55"/>
          <p:cNvSpPr>
            <a:spLocks noChangeArrowheads="1"/>
          </p:cNvSpPr>
          <p:nvPr/>
        </p:nvSpPr>
        <p:spPr bwMode="auto">
          <a:xfrm>
            <a:off x="459740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56"/>
          <p:cNvSpPr>
            <a:spLocks noChangeArrowheads="1"/>
          </p:cNvSpPr>
          <p:nvPr/>
        </p:nvSpPr>
        <p:spPr bwMode="auto">
          <a:xfrm>
            <a:off x="560705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7"/>
          <p:cNvSpPr>
            <a:spLocks noChangeArrowheads="1"/>
          </p:cNvSpPr>
          <p:nvPr/>
        </p:nvSpPr>
        <p:spPr bwMode="auto">
          <a:xfrm>
            <a:off x="6686550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9"/>
          <p:cNvSpPr>
            <a:spLocks noChangeArrowheads="1"/>
          </p:cNvSpPr>
          <p:nvPr/>
        </p:nvSpPr>
        <p:spPr bwMode="auto">
          <a:xfrm>
            <a:off x="1357313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60"/>
          <p:cNvSpPr>
            <a:spLocks noChangeArrowheads="1"/>
          </p:cNvSpPr>
          <p:nvPr/>
        </p:nvSpPr>
        <p:spPr bwMode="auto">
          <a:xfrm>
            <a:off x="2436813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61"/>
          <p:cNvSpPr>
            <a:spLocks noChangeArrowheads="1"/>
          </p:cNvSpPr>
          <p:nvPr/>
        </p:nvSpPr>
        <p:spPr bwMode="auto">
          <a:xfrm>
            <a:off x="3517900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62"/>
          <p:cNvSpPr>
            <a:spLocks noChangeArrowheads="1"/>
          </p:cNvSpPr>
          <p:nvPr/>
        </p:nvSpPr>
        <p:spPr bwMode="auto">
          <a:xfrm>
            <a:off x="4597400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63"/>
          <p:cNvSpPr>
            <a:spLocks noChangeArrowheads="1"/>
          </p:cNvSpPr>
          <p:nvPr/>
        </p:nvSpPr>
        <p:spPr bwMode="auto">
          <a:xfrm>
            <a:off x="5607050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64"/>
          <p:cNvSpPr>
            <a:spLocks noChangeArrowheads="1"/>
          </p:cNvSpPr>
          <p:nvPr/>
        </p:nvSpPr>
        <p:spPr bwMode="auto">
          <a:xfrm>
            <a:off x="6686550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6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2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7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8" descr="DSC_488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38" y="642938"/>
            <a:ext cx="428625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29063" y="17002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28938" y="2857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4000500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31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465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143000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27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42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00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45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600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600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8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4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6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5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7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2" grpId="0" animBg="1"/>
      <p:bldP spid="5153" grpId="0" animBg="1"/>
      <p:bldP spid="5154" grpId="0" animBg="1"/>
      <p:bldP spid="5155" grpId="0" animBg="1"/>
      <p:bldP spid="5156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2" descr="_DSC799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25" y="1214438"/>
            <a:ext cx="5929313" cy="478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750888" y="5445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750888" y="16970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750888" y="2849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29063" y="2857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750888" y="4002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43088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14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750888" y="5154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6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2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4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4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4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6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3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37" descr="_DSC788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38" y="1071563"/>
            <a:ext cx="6786562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71813" y="1785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214938" y="1785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2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4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6000"/>
                            </p:stCondLst>
                            <p:childTnLst>
                              <p:par>
                                <p:cTn id="8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8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67" descr="_DSC784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75" y="928688"/>
            <a:ext cx="671512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71813" y="1785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00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8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4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8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0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7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2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4000"/>
                            </p:stCondLst>
                            <p:childTnLst>
                              <p:par>
                                <p:cTn id="8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6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8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0000"/>
                            </p:stCondLst>
                            <p:childTnLst>
                              <p:par>
                                <p:cTn id="9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200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4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89" descr="DSC_488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071563"/>
            <a:ext cx="70008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4"/>
          <p:cNvSpPr>
            <a:spLocks noChangeArrowheads="1"/>
          </p:cNvSpPr>
          <p:nvPr/>
        </p:nvSpPr>
        <p:spPr bwMode="auto">
          <a:xfrm>
            <a:off x="6229350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43"/>
          <p:cNvSpPr>
            <a:spLocks noChangeArrowheads="1"/>
          </p:cNvSpPr>
          <p:nvPr/>
        </p:nvSpPr>
        <p:spPr bwMode="auto">
          <a:xfrm>
            <a:off x="40862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53"/>
          <p:cNvSpPr>
            <a:spLocks noChangeArrowheads="1"/>
          </p:cNvSpPr>
          <p:nvPr/>
        </p:nvSpPr>
        <p:spPr bwMode="auto">
          <a:xfrm>
            <a:off x="62420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4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6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8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2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4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6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8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69" descr="_DSC795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8413" y="1143000"/>
            <a:ext cx="68040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5963" y="1785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337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577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8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8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2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4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6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8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2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4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6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8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2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4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6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8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90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92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6000"/>
                            </p:stCondLst>
                            <p:childTnLst>
                              <p:par>
                                <p:cTn id="10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37" descr="dolnivestoni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8550" y="782638"/>
            <a:ext cx="7072313" cy="539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704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4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6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8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6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8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0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42" descr="DSC_489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0450" y="1085850"/>
            <a:ext cx="7207250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39"/>
          <p:cNvSpPr>
            <a:spLocks noChangeArrowheads="1"/>
          </p:cNvSpPr>
          <p:nvPr/>
        </p:nvSpPr>
        <p:spPr bwMode="auto">
          <a:xfrm>
            <a:off x="6229350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55"/>
          <p:cNvSpPr>
            <a:spLocks noChangeArrowheads="1"/>
          </p:cNvSpPr>
          <p:nvPr/>
        </p:nvSpPr>
        <p:spPr bwMode="auto">
          <a:xfrm>
            <a:off x="307181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6000"/>
                            </p:stCondLst>
                            <p:childTnLst>
                              <p:par>
                                <p:cTn id="7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400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0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2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400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6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8000"/>
                            </p:stCondLst>
                            <p:childTnLst>
                              <p:par>
                                <p:cTn id="9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2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400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73" descr="DSC_491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9050" y="1285875"/>
            <a:ext cx="6777038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49"/>
          <p:cNvSpPr>
            <a:spLocks noChangeArrowheads="1"/>
          </p:cNvSpPr>
          <p:nvPr/>
        </p:nvSpPr>
        <p:spPr bwMode="auto">
          <a:xfrm>
            <a:off x="5164138" y="29225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43"/>
          <p:cNvSpPr>
            <a:spLocks noChangeArrowheads="1"/>
          </p:cNvSpPr>
          <p:nvPr/>
        </p:nvSpPr>
        <p:spPr bwMode="auto">
          <a:xfrm>
            <a:off x="414337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32 -0.00972 L 2.22222E-6 0.333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1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4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6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8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2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4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6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8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5363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5364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5365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1000125" y="571500"/>
            <a:ext cx="7572375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Seznam použitých obrázků</a:t>
            </a:r>
            <a:r>
              <a:rPr lang="cs-CZ" smtClean="0"/>
              <a:t>:</a:t>
            </a:r>
          </a:p>
          <a:p>
            <a:endParaRPr lang="cs-CZ"/>
          </a:p>
          <a:p>
            <a:pPr marL="342900" indent="-342900">
              <a:buAutoNum type="arabicPeriod"/>
            </a:pPr>
            <a:r>
              <a:rPr lang="cs-CZ"/>
              <a:t>Dívčí hrady</a:t>
            </a:r>
          </a:p>
          <a:p>
            <a:pPr marL="342900" indent="-342900">
              <a:buAutoNum type="arabicPeriod"/>
            </a:pPr>
            <a:r>
              <a:rPr lang="cs-CZ"/>
              <a:t>Klentnice</a:t>
            </a:r>
          </a:p>
          <a:p>
            <a:pPr marL="342900" indent="-342900">
              <a:buAutoNum type="arabicPeriod"/>
            </a:pPr>
            <a:r>
              <a:rPr lang="cs-CZ"/>
              <a:t>Novomlýnské nádrže (přehrada)</a:t>
            </a:r>
          </a:p>
          <a:p>
            <a:pPr marL="342900" indent="-342900">
              <a:buAutoNum type="arabicPeriod"/>
            </a:pPr>
            <a:r>
              <a:rPr lang="cs-CZ"/>
              <a:t>Mikulov</a:t>
            </a:r>
          </a:p>
          <a:p>
            <a:pPr marL="342900" indent="-342900">
              <a:buAutoNum type="arabicPeriod"/>
            </a:pPr>
            <a:r>
              <a:rPr lang="cs-CZ"/>
              <a:t>Svatý Kopeček v Mikulově</a:t>
            </a:r>
          </a:p>
          <a:p>
            <a:pPr marL="342900" indent="-342900">
              <a:buAutoNum type="arabicPeriod"/>
            </a:pPr>
            <a:r>
              <a:rPr lang="cs-CZ"/>
              <a:t>Pálava</a:t>
            </a:r>
          </a:p>
          <a:p>
            <a:pPr marL="342900" indent="-342900">
              <a:buAutoNum type="arabicPeriod"/>
            </a:pPr>
            <a:r>
              <a:rPr lang="cs-CZ"/>
              <a:t>Novomlýnské nádrže</a:t>
            </a:r>
          </a:p>
          <a:p>
            <a:pPr marL="342900" indent="-342900">
              <a:buAutoNum type="arabicPeriod"/>
            </a:pPr>
            <a:r>
              <a:rPr lang="cs-CZ"/>
              <a:t>Dolní Věstonice</a:t>
            </a:r>
          </a:p>
          <a:p>
            <a:pPr marL="342900" indent="-342900">
              <a:buAutoNum type="arabicPeriod"/>
            </a:pPr>
            <a:r>
              <a:rPr lang="cs-CZ"/>
              <a:t>Horní Věstonice</a:t>
            </a:r>
          </a:p>
          <a:p>
            <a:pPr marL="342900" indent="-342900">
              <a:buAutoNum type="arabicPeriod"/>
            </a:pPr>
            <a:r>
              <a:rPr lang="cs-CZ" smtClean="0"/>
              <a:t>Pálava</a:t>
            </a: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465313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1142</TotalTime>
  <Words>116</Words>
  <Application>Microsoft Office PowerPoint</Application>
  <PresentationFormat>Předvádění na obrazovce (4:3)</PresentationFormat>
  <Paragraphs>32</Paragraphs>
  <Slides>14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187</cp:revision>
  <dcterms:created xsi:type="dcterms:W3CDTF">2009-01-26T20:43:06Z</dcterms:created>
  <dcterms:modified xsi:type="dcterms:W3CDTF">2013-10-14T16:22:01Z</dcterms:modified>
</cp:coreProperties>
</file>