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76" r:id="rId2"/>
    <p:sldId id="277" r:id="rId3"/>
    <p:sldId id="257" r:id="rId4"/>
    <p:sldId id="258" r:id="rId5"/>
    <p:sldId id="268" r:id="rId6"/>
    <p:sldId id="259" r:id="rId7"/>
    <p:sldId id="273" r:id="rId8"/>
    <p:sldId id="260" r:id="rId9"/>
    <p:sldId id="261" r:id="rId10"/>
    <p:sldId id="269" r:id="rId11"/>
    <p:sldId id="270" r:id="rId12"/>
    <p:sldId id="271" r:id="rId13"/>
    <p:sldId id="274" r:id="rId14"/>
    <p:sldId id="275" r:id="rId15"/>
    <p:sldId id="272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C04C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74" d="100"/>
          <a:sy n="74" d="100"/>
        </p:scale>
        <p:origin x="-127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1716" y="-5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5B3B6041-E9DF-4748-AFE5-BEDCE971355A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04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7DE956CF-EDE5-4743-83F4-4F9C1720A5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793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773BA00-4C5D-439F-B754-CC99742162DE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7A02538-DED8-4CD7-9E15-61A779B3EBA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6558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7016CE4-4A1C-4F8C-B9AE-8D83DAED66B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32ACB72-81B8-42DC-935E-2E4F3948170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1F68776B-0DE2-48E2-A7B8-73CBE92077B1}" type="slidenum">
              <a:rPr lang="cs-CZ" sz="1200">
                <a:latin typeface="+mn-lt"/>
              </a:rPr>
              <a:pPr algn="r">
                <a:defRPr/>
              </a:pPr>
              <a:t>5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719DA7C-20A5-403A-B0A5-923E9B8D7C8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CB2FB8E-C2E9-4A2D-87D3-59DB3071624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BB11F-4877-4DA7-AE48-18A0127611C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96BE0BA-AA99-4841-B85A-E8309772CFD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357FA-2DE7-4F42-88E5-BBABECE4997B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3DC43-E57E-4749-AF54-06865E2C008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19AA0-F58E-4600-8F1A-F3DF9C0A0F96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E68BD-0860-4C2D-91AC-843D4FCB16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40331-6C76-474F-91F2-7ACD593144D6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5A623-C3D2-4F5B-84C0-E92FDF2E529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0E311-EE72-4DD5-BD34-87B22D35AE9D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F5177-FB46-46F6-B333-1122C86D543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6F246-BBE4-4CFE-B153-E73D303918FC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F5A36-E82C-4474-B84B-2BC43BD75B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922B5-6593-4B22-BE59-ECA5191075CF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4C1F7-0CC3-4A52-926C-2BA811BC265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2ED80-F948-4E85-8310-105DC7CD4042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C9EB0-A30C-40A2-B007-53CC8C3DE6B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88122D-8FB2-4F94-9B1F-3FFB174F50BD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8797B-E48E-42C1-AEF5-3FF6BA6252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C6BBC-8215-4BB5-B788-CE4E384AB9F7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42CED-78CD-46C4-9378-0A9BF7E1D5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68543-56D2-47D6-B7EE-60682D4E79F8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86245-D0E4-4BA0-91EE-846DF57153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ADE8B-3AA4-4E11-BC81-91CD7311BC21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EAAF3-481A-4439-8A64-E5CB93442F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7DBFC-A986-4347-90D2-07E82870ED10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AB917-E6C9-45C8-8737-73F1BF9E166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1606A4-5F67-458D-ABF2-69E0F692877D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F837B-5549-4D88-B7DD-05D9DB3123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3B11F1B-5FDB-42B4-BAA6-173CDB620F43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C1C4EAC-5598-4D72-8C95-B7874F3BB3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003300"/>
            </a:solidFill>
          </a:ln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03350" y="4509120"/>
            <a:ext cx="6264275" cy="1944215"/>
          </a:xfrm>
          <a:prstGeom prst="rect">
            <a:avLst/>
          </a:prstGeom>
        </p:spPr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Vypracovala:	Mgr. Marcela </a:t>
            </a:r>
            <a:r>
              <a:rPr lang="cs-CZ" sz="2400" dirty="0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	Mgr. Světlana </a:t>
            </a:r>
            <a:r>
              <a:rPr lang="cs-CZ" sz="2400" dirty="0" err="1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dirty="0">
              <a:solidFill>
                <a:srgbClr val="003300"/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18 Rostliny </a:t>
            </a:r>
            <a:r>
              <a:rPr lang="cs-CZ" sz="2400" dirty="0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- skrývačka</a:t>
            </a: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listopad </a:t>
            </a: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 smtClean="0">
                <a:solidFill>
                  <a:srgbClr val="003300"/>
                </a:solidFill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2400" smtClean="0">
                <a:solidFill>
                  <a:srgbClr val="003300"/>
                </a:solidFill>
              </a:rPr>
              <a:t>CZ.1.07/1.4.00/21.2787</a:t>
            </a:r>
            <a:endParaRPr lang="cs-CZ" sz="2400" dirty="0">
              <a:solidFill>
                <a:srgbClr val="0033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003300"/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003300"/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rgbClr val="003300"/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rgbClr val="003300"/>
              </a:solidFill>
              <a:latin typeface="Calibri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rgbClr val="003300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b="1" smtClean="0">
                <a:solidFill>
                  <a:srgbClr val="003300"/>
                </a:solidFill>
                <a:latin typeface="Calibri" pitchFamily="34" charset="0"/>
              </a:rPr>
              <a:t>VY_32_INOVACE_1 Břeclavsko v ČR</a:t>
            </a:r>
            <a:endParaRPr lang="cs-CZ" sz="2400" b="1" dirty="0">
              <a:solidFill>
                <a:srgbClr val="003300"/>
              </a:solidFill>
              <a:latin typeface="Calibri" pitchFamily="34" charset="0"/>
            </a:endParaRPr>
          </a:p>
        </p:txBody>
      </p:sp>
      <p:pic>
        <p:nvPicPr>
          <p:cNvPr id="7" name="Obrázek 6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rgbClr val="0033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 bwMode="auto">
          <a:xfrm>
            <a:off x="1286" y="264422"/>
            <a:ext cx="9144000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defRPr/>
            </a:pPr>
            <a:r>
              <a:rPr lang="cs-CZ" sz="3600" b="1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Anotace – Rostliny Břeclavska</a:t>
            </a:r>
            <a:endParaRPr lang="cs-CZ" sz="8600" b="1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14757" y="1340768"/>
            <a:ext cx="7961509" cy="496855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rgbClr val="003300"/>
                </a:solidFill>
              </a:rPr>
              <a:t>procvičování učiva o rostlinách v regionu hravou formou – skrývačky.</a:t>
            </a:r>
          </a:p>
          <a:p>
            <a:r>
              <a:rPr lang="cs-CZ" smtClean="0">
                <a:solidFill>
                  <a:srgbClr val="003300"/>
                </a:solidFill>
              </a:rPr>
              <a:t>Učivo je pro žáky 3. – 5. ročníku ZŠ</a:t>
            </a:r>
          </a:p>
          <a:p>
            <a:r>
              <a:rPr lang="cs-CZ" smtClean="0">
                <a:solidFill>
                  <a:srgbClr val="003300"/>
                </a:solidFill>
              </a:rPr>
              <a:t>Žáci postupným odkrýváním čtverečků poznávají na fotografiích rostliny ze svého regionu.</a:t>
            </a:r>
          </a:p>
          <a:p>
            <a:r>
              <a:rPr lang="cs-CZ" smtClean="0">
                <a:solidFill>
                  <a:srgbClr val="003300"/>
                </a:solidFill>
              </a:rPr>
              <a:t>hra může probíhat formou soutěže či motivace k další práci – referáty, projekty apod.</a:t>
            </a:r>
            <a:endParaRPr lang="cs-CZ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 idx="4294967295"/>
          </p:nvPr>
        </p:nvSpPr>
        <p:spPr>
          <a:xfrm>
            <a:off x="0" y="214313"/>
            <a:ext cx="9144000" cy="92868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Rostliny na Břeclavsku</a:t>
            </a:r>
            <a:endParaRPr lang="cs-CZ" sz="8600" b="1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2051" name="Zástupný symbol pro zápatí 3"/>
          <p:cNvSpPr txBox="1">
            <a:spLocks noGrp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200" i="1">
              <a:solidFill>
                <a:srgbClr val="898989"/>
              </a:solidFill>
              <a:latin typeface="Calibri" pitchFamily="34" charset="0"/>
            </a:endParaRPr>
          </a:p>
        </p:txBody>
      </p:sp>
      <p:pic>
        <p:nvPicPr>
          <p:cNvPr id="2052" name="Obrázek 5" descr="rostliny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24013" y="1143000"/>
            <a:ext cx="5876925" cy="413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>
            <a:spLocks noChangeArrowheads="1"/>
          </p:cNvSpPr>
          <p:nvPr/>
        </p:nvSpPr>
        <p:spPr bwMode="auto">
          <a:xfrm>
            <a:off x="6000750" y="4572000"/>
            <a:ext cx="2928938" cy="1285875"/>
          </a:xfrm>
          <a:prstGeom prst="wedgeEllipseCallout">
            <a:avLst>
              <a:gd name="adj1" fmla="val -34105"/>
              <a:gd name="adj2" fmla="val 102494"/>
            </a:avLst>
          </a:prstGeom>
          <a:solidFill>
            <a:schemeClr val="accent3">
              <a:lumMod val="20000"/>
              <a:lumOff val="80000"/>
            </a:schemeClr>
          </a:solidFill>
          <a:ln w="25400" algn="ctr">
            <a:solidFill>
              <a:schemeClr val="accent3">
                <a:lumMod val="50000"/>
              </a:schemeClr>
            </a:solidFill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Pojďte si malinko zasoutěžit</a:t>
            </a:r>
            <a:r>
              <a:rPr lang="cs-CZ" sz="2400" dirty="0">
                <a:solidFill>
                  <a:schemeClr val="lt1"/>
                </a:solidFill>
                <a:latin typeface="+mn-lt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ctrTitle"/>
          </p:nvPr>
        </p:nvSpPr>
        <p:spPr>
          <a:xfrm>
            <a:off x="214313" y="857250"/>
            <a:ext cx="8715375" cy="511333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/>
              <a:t>Kdo jako první pozná, co je na obrázku, dostane od paní učitelky korálek. Kdo získá nejvíce korálků, vyhrává. </a:t>
            </a:r>
            <a:br>
              <a:rPr lang="cs-CZ" sz="3600" b="1" dirty="0" smtClean="0"/>
            </a:br>
            <a:r>
              <a:rPr lang="cs-CZ" sz="4800" b="1" dirty="0" smtClean="0">
                <a:solidFill>
                  <a:srgbClr val="10253F"/>
                </a:solidFill>
              </a:rPr>
              <a:t>Hodně štěstí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38" descr="rebricek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25" y="649288"/>
            <a:ext cx="4500563" cy="549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4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5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7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8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1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3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4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48"/>
          <p:cNvSpPr>
            <a:spLocks noChangeArrowheads="1"/>
          </p:cNvSpPr>
          <p:nvPr/>
        </p:nvSpPr>
        <p:spPr bwMode="auto">
          <a:xfrm>
            <a:off x="3990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53"/>
          <p:cNvSpPr>
            <a:spLocks noChangeArrowheads="1"/>
          </p:cNvSpPr>
          <p:nvPr/>
        </p:nvSpPr>
        <p:spPr bwMode="auto">
          <a:xfrm>
            <a:off x="1827213" y="40005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" name="Rectangle 60"/>
          <p:cNvSpPr>
            <a:spLocks noChangeArrowheads="1"/>
          </p:cNvSpPr>
          <p:nvPr/>
        </p:nvSpPr>
        <p:spPr bwMode="auto">
          <a:xfrm>
            <a:off x="1785938" y="5143500"/>
            <a:ext cx="1143000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4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5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6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7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51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54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800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57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2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4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78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" grpId="0" animBg="1"/>
      <p:bldP spid="95" grpId="0" animBg="1"/>
      <p:bldP spid="96" grpId="0" animBg="1"/>
      <p:bldP spid="97" grpId="0" animBg="1"/>
      <p:bldP spid="98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2" grpId="0" animBg="1"/>
      <p:bldP spid="123" grpId="0" animBg="1"/>
      <p:bldP spid="124" grpId="0" animBg="1"/>
      <p:bldP spid="125" grpId="0" animBg="1"/>
      <p:bldP spid="1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37" descr="snezenka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88" y="642938"/>
            <a:ext cx="4857750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90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31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0388" y="5153025"/>
            <a:ext cx="1143000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27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42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2000"/>
                            </p:stCondLst>
                            <p:childTnLst>
                              <p:par>
                                <p:cTn id="4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45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4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6000"/>
                            </p:stCondLst>
                            <p:childTnLst>
                              <p:par>
                                <p:cTn id="5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1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8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4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600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8000"/>
                            </p:stCondLst>
                            <p:childTnLst>
                              <p:par>
                                <p:cTn id="6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0"/>
                            </p:stCondLst>
                            <p:childTnLst>
                              <p:par>
                                <p:cTn id="6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4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6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75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8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78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2" grpId="0" animBg="1"/>
      <p:bldP spid="5153" grpId="0" animBg="1"/>
      <p:bldP spid="5154" grpId="0" animBg="1"/>
      <p:bldP spid="5155" grpId="0" animBg="1"/>
      <p:bldP spid="5156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80" grpId="0" animBg="1"/>
      <p:bldP spid="5181" grpId="0" animBg="1"/>
      <p:bldP spid="5182" grpId="0" animBg="1"/>
      <p:bldP spid="5183" grpId="0" animBg="1"/>
      <p:bldP spid="518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32" descr="cekank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" y="1000125"/>
            <a:ext cx="6215063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8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5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90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30388" y="40005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9" name="Rectangle 59"/>
          <p:cNvSpPr>
            <a:spLocks noChangeArrowheads="1"/>
          </p:cNvSpPr>
          <p:nvPr/>
        </p:nvSpPr>
        <p:spPr bwMode="auto">
          <a:xfrm>
            <a:off x="750888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0388" y="51530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4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6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7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4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6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5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2000"/>
                            </p:stCondLst>
                            <p:childTnLst>
                              <p:par>
                                <p:cTn id="4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5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4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1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54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4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6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2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4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66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6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8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6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8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0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81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2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84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6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8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93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8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5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2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79" grpId="0" animBg="1"/>
      <p:bldP spid="5180" grpId="0" animBg="1"/>
      <p:bldP spid="5181" grpId="0" animBg="1"/>
      <p:bldP spid="5182" grpId="0" animBg="1"/>
      <p:bldP spid="5183" grpId="0" animBg="1"/>
      <p:bldP spid="518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37" descr="dymnivky_spol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63" y="928688"/>
            <a:ext cx="7215187" cy="521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6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7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1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2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7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1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3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4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5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9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0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8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9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0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6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6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6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6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61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6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6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6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2000"/>
                            </p:stCondLst>
                            <p:childTnLst>
                              <p:par>
                                <p:cTn id="7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6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4000"/>
                            </p:stCondLst>
                            <p:childTnLst>
                              <p:par>
                                <p:cTn id="7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6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8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6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2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6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4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0" dur="2000" fill="hold"/>
                                        <p:tgtEl>
                                          <p:spTgt spid="6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6000"/>
                            </p:stCondLst>
                            <p:childTnLst>
                              <p:par>
                                <p:cTn id="9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8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6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0000"/>
                            </p:stCondLst>
                            <p:childTnLst>
                              <p:par>
                                <p:cTn id="9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9" dur="2000" fill="hold"/>
                                        <p:tgtEl>
                                          <p:spTgt spid="6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2" dur="2000" fill="hold"/>
                                        <p:tgtEl>
                                          <p:spTgt spid="6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5" dur="2000" fill="hold"/>
                                        <p:tgtEl>
                                          <p:spTgt spid="6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1" grpId="0" animBg="1"/>
      <p:bldP spid="6172" grpId="0" animBg="1"/>
      <p:bldP spid="6176" grpId="0" animBg="1"/>
      <p:bldP spid="6177" grpId="0" animBg="1"/>
      <p:bldP spid="6181" grpId="0" animBg="1"/>
      <p:bldP spid="6182" grpId="0" animBg="1"/>
      <p:bldP spid="6186" grpId="0" animBg="1"/>
      <p:bldP spid="6187" grpId="0" animBg="1"/>
      <p:bldP spid="6191" grpId="0" animBg="1"/>
      <p:bldP spid="6192" grpId="0" animBg="1"/>
      <p:bldP spid="6196" grpId="0" animBg="1"/>
      <p:bldP spid="6197" grpId="0" animBg="1"/>
      <p:bldP spid="6201" grpId="0" animBg="1"/>
      <p:bldP spid="6202" grpId="0" animBg="1"/>
      <p:bldP spid="6173" grpId="0" animBg="1"/>
      <p:bldP spid="6174" grpId="0" animBg="1"/>
      <p:bldP spid="6175" grpId="0" animBg="1"/>
      <p:bldP spid="6178" grpId="0" animBg="1"/>
      <p:bldP spid="6179" grpId="0" animBg="1"/>
      <p:bldP spid="6180" grpId="0" animBg="1"/>
      <p:bldP spid="6183" grpId="0" animBg="1"/>
      <p:bldP spid="6184" grpId="0" animBg="1"/>
      <p:bldP spid="6185" grpId="0" animBg="1"/>
      <p:bldP spid="6188" grpId="0" animBg="1"/>
      <p:bldP spid="6189" grpId="0" animBg="1"/>
      <p:bldP spid="6190" grpId="0" animBg="1"/>
      <p:bldP spid="6193" grpId="0" animBg="1"/>
      <p:bldP spid="6194" grpId="0" animBg="1"/>
      <p:bldP spid="6195" grpId="0" animBg="1"/>
      <p:bldP spid="6198" grpId="0" animBg="1"/>
      <p:bldP spid="6199" grpId="0" animBg="1"/>
      <p:bldP spid="6200" grpId="0" animBg="1"/>
      <p:bldP spid="6203" grpId="0" animBg="1"/>
      <p:bldP spid="6204" grpId="0" animBg="1"/>
      <p:bldP spid="620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68" descr="kopriv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63" y="785813"/>
            <a:ext cx="7143750" cy="542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8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800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00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4000"/>
                            </p:stCondLst>
                            <p:childTnLst>
                              <p:par>
                                <p:cTn id="4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6000"/>
                            </p:stCondLst>
                            <p:childTnLst>
                              <p:par>
                                <p:cTn id="5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0"/>
                            </p:stCondLst>
                            <p:childTnLst>
                              <p:par>
                                <p:cTn id="5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2000"/>
                            </p:stCondLst>
                            <p:childTnLst>
                              <p:par>
                                <p:cTn id="5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400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6000"/>
                            </p:stCondLst>
                            <p:childTnLst>
                              <p:par>
                                <p:cTn id="6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8000"/>
                            </p:stCondLst>
                            <p:childTnLst>
                              <p:par>
                                <p:cTn id="6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0000"/>
                            </p:stCondLst>
                            <p:childTnLst>
                              <p:par>
                                <p:cTn id="6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2000"/>
                            </p:stCondLst>
                            <p:childTnLst>
                              <p:par>
                                <p:cTn id="7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400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46000"/>
                            </p:stCondLst>
                            <p:childTnLst>
                              <p:par>
                                <p:cTn id="7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8000"/>
                            </p:stCondLst>
                            <p:childTnLst>
                              <p:par>
                                <p:cTn id="8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00"/>
                            </p:stCondLst>
                            <p:childTnLst>
                              <p:par>
                                <p:cTn id="8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2000"/>
                            </p:stCondLst>
                            <p:childTnLst>
                              <p:par>
                                <p:cTn id="8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4000"/>
                            </p:stCondLst>
                            <p:childTnLst>
                              <p:par>
                                <p:cTn id="9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6000"/>
                            </p:stCondLst>
                            <p:childTnLst>
                              <p:par>
                                <p:cTn id="9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8000"/>
                            </p:stCondLst>
                            <p:childTnLst>
                              <p:par>
                                <p:cTn id="9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60000"/>
                            </p:stCondLst>
                            <p:childTnLst>
                              <p:par>
                                <p:cTn id="9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62000"/>
                            </p:stCondLst>
                            <p:childTnLst>
                              <p:par>
                                <p:cTn id="10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6400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66000"/>
                            </p:stCondLst>
                            <p:childTnLst>
                              <p:par>
                                <p:cTn id="10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37" descr="kostival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88" y="928688"/>
            <a:ext cx="4071937" cy="528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00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6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8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0"/>
                            </p:stCondLst>
                            <p:childTnLst>
                              <p:par>
                                <p:cTn id="5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2000"/>
                            </p:stCondLst>
                            <p:childTnLst>
                              <p:par>
                                <p:cTn id="6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6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4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66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72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0"/>
                            </p:stCondLst>
                            <p:childTnLst>
                              <p:par>
                                <p:cTn id="7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69" descr="pampelisk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50" y="857250"/>
            <a:ext cx="6429375" cy="528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6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8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4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6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8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200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4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600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8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0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2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400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6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8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72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4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6000"/>
                            </p:stCondLst>
                            <p:childTnLst>
                              <p:par>
                                <p:cTn id="9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8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80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2000"/>
                            </p:stCondLst>
                            <p:childTnLst>
                              <p:par>
                                <p:cTn id="10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37" descr="vranioko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1000125"/>
            <a:ext cx="7215187" cy="507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4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5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6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7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8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9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0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1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2" name="Rectangle 43"/>
          <p:cNvSpPr>
            <a:spLocks noChangeArrowheads="1"/>
          </p:cNvSpPr>
          <p:nvPr/>
        </p:nvSpPr>
        <p:spPr bwMode="auto">
          <a:xfrm>
            <a:off x="4141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5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6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7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8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5" dur="2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8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000"/>
                            </p:stCondLst>
                            <p:childTnLst>
                              <p:par>
                                <p:cTn id="6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2000"/>
                            </p:stCondLst>
                            <p:childTnLst>
                              <p:par>
                                <p:cTn id="6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7" dur="2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4000"/>
                            </p:stCondLst>
                            <p:childTnLst>
                              <p:par>
                                <p:cTn id="6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6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8000"/>
                            </p:stCondLst>
                            <p:childTnLst>
                              <p:par>
                                <p:cTn id="7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6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0"/>
                            </p:stCondLst>
                            <p:childTnLst>
                              <p:par>
                                <p:cTn id="7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2000"/>
                            </p:stCondLst>
                            <p:childTnLst>
                              <p:par>
                                <p:cTn id="8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4000"/>
                            </p:stCondLst>
                            <p:childTnLst>
                              <p:par>
                                <p:cTn id="8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5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6000"/>
                            </p:stCondLst>
                            <p:childTnLst>
                              <p:par>
                                <p:cTn id="8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8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8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0000"/>
                            </p:stCondLst>
                            <p:childTnLst>
                              <p:par>
                                <p:cTn id="9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4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6000"/>
                            </p:stCondLst>
                            <p:childTnLst>
                              <p:par>
                                <p:cTn id="9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7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8000"/>
                            </p:stCondLst>
                            <p:childTnLst>
                              <p:par>
                                <p:cTn id="9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0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40000"/>
                            </p:stCondLst>
                            <p:childTnLst>
                              <p:par>
                                <p:cTn id="10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3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4200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6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44000"/>
                            </p:stCondLst>
                            <p:childTnLst>
                              <p:par>
                                <p:cTn id="10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9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42" descr="fialk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857250"/>
            <a:ext cx="7072313" cy="535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43"/>
          <p:cNvSpPr>
            <a:spLocks noChangeArrowheads="1"/>
          </p:cNvSpPr>
          <p:nvPr/>
        </p:nvSpPr>
        <p:spPr bwMode="auto">
          <a:xfrm>
            <a:off x="4141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"/>
                            </p:stCondLst>
                            <p:childTnLst>
                              <p:par>
                                <p:cTn id="5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0"/>
                            </p:stCondLst>
                            <p:childTnLst>
                              <p:par>
                                <p:cTn id="6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2000"/>
                            </p:stCondLst>
                            <p:childTnLst>
                              <p:par>
                                <p:cTn id="6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400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6000"/>
                            </p:stCondLst>
                            <p:childTnLst>
                              <p:par>
                                <p:cTn id="7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800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0"/>
                            </p:stCondLst>
                            <p:childTnLst>
                              <p:par>
                                <p:cTn id="7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4000"/>
                            </p:stCondLst>
                            <p:childTnLst>
                              <p:par>
                                <p:cTn id="8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0000"/>
                            </p:stCondLst>
                            <p:childTnLst>
                              <p:par>
                                <p:cTn id="8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32000"/>
                            </p:stCondLst>
                            <p:childTnLst>
                              <p:par>
                                <p:cTn id="8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400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6000"/>
                            </p:stCondLst>
                            <p:childTnLst>
                              <p:par>
                                <p:cTn id="9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8000"/>
                            </p:stCondLst>
                            <p:childTnLst>
                              <p:par>
                                <p:cTn id="9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40000"/>
                            </p:stCondLst>
                            <p:childTnLst>
                              <p:par>
                                <p:cTn id="9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42000"/>
                            </p:stCondLst>
                            <p:childTnLst>
                              <p:par>
                                <p:cTn id="10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4400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0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42" descr="knotovka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88" y="785813"/>
            <a:ext cx="3929062" cy="550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43"/>
          <p:cNvSpPr>
            <a:spLocks noChangeArrowheads="1"/>
          </p:cNvSpPr>
          <p:nvPr/>
        </p:nvSpPr>
        <p:spPr bwMode="auto">
          <a:xfrm>
            <a:off x="4141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5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6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028" descr="kaple st breclav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76500" y="2692400"/>
            <a:ext cx="0" cy="0"/>
          </a:xfrm>
        </p:spPr>
      </p:pic>
      <p:pic>
        <p:nvPicPr>
          <p:cNvPr id="14339" name="Picture 1030" descr="DSC_037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667500" y="2692400"/>
            <a:ext cx="0" cy="0"/>
          </a:xfrm>
        </p:spPr>
      </p:pic>
      <p:pic>
        <p:nvPicPr>
          <p:cNvPr id="14340" name="Picture 1033" descr="kaple st breclavmal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2476500" y="5032375"/>
            <a:ext cx="0" cy="0"/>
          </a:xfrm>
        </p:spPr>
      </p:pic>
      <p:pic>
        <p:nvPicPr>
          <p:cNvPr id="14341" name="Picture 1037" descr="kaple st breclav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6667500" y="5032375"/>
            <a:ext cx="0" cy="0"/>
          </a:xfrm>
        </p:spPr>
      </p:pic>
      <p:sp>
        <p:nvSpPr>
          <p:cNvPr id="14342" name="TextovéPole 5"/>
          <p:cNvSpPr txBox="1">
            <a:spLocks noChangeArrowheads="1"/>
          </p:cNvSpPr>
          <p:nvPr/>
        </p:nvSpPr>
        <p:spPr bwMode="auto">
          <a:xfrm>
            <a:off x="1000125" y="571500"/>
            <a:ext cx="7572375" cy="369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Seznam použitých obrázků:</a:t>
            </a:r>
          </a:p>
          <a:p>
            <a:endParaRPr lang="cs-CZ"/>
          </a:p>
          <a:p>
            <a:r>
              <a:rPr lang="cs-CZ"/>
              <a:t>Řebříček obecný</a:t>
            </a:r>
          </a:p>
          <a:p>
            <a:r>
              <a:rPr lang="cs-CZ"/>
              <a:t>Sněženka podsněžník</a:t>
            </a:r>
          </a:p>
          <a:p>
            <a:r>
              <a:rPr lang="cs-CZ"/>
              <a:t>Čekanka obecná</a:t>
            </a:r>
          </a:p>
          <a:p>
            <a:r>
              <a:rPr lang="cs-CZ"/>
              <a:t>Dymnivka dutá</a:t>
            </a:r>
          </a:p>
          <a:p>
            <a:r>
              <a:rPr lang="cs-CZ"/>
              <a:t>Kopřiva dvoudomá</a:t>
            </a:r>
          </a:p>
          <a:p>
            <a:r>
              <a:rPr lang="cs-CZ"/>
              <a:t>Kostival lékařský</a:t>
            </a:r>
          </a:p>
          <a:p>
            <a:r>
              <a:rPr lang="cs-CZ"/>
              <a:t>Smetanka lékařská</a:t>
            </a:r>
          </a:p>
          <a:p>
            <a:r>
              <a:rPr lang="cs-CZ"/>
              <a:t>Vraní oko čtyřlisté</a:t>
            </a:r>
          </a:p>
          <a:p>
            <a:r>
              <a:rPr lang="cs-CZ"/>
              <a:t>Violka vonná</a:t>
            </a:r>
          </a:p>
          <a:p>
            <a:r>
              <a:rPr lang="cs-CZ"/>
              <a:t>Knotovka bílá</a:t>
            </a:r>
          </a:p>
          <a:p>
            <a:r>
              <a:rPr lang="cs-CZ"/>
              <a:t>www.redbubble.com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115616" y="4653136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foto: Jaroslav Minařík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1041</TotalTime>
  <Words>132</Words>
  <Application>Microsoft Office PowerPoint</Application>
  <PresentationFormat>Předvádění na obrazovce (4:3)</PresentationFormat>
  <Paragraphs>35</Paragraphs>
  <Slides>15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Prezentace aplikace PowerPoint</vt:lpstr>
      <vt:lpstr>Rostliny na Břeclavsku</vt:lpstr>
      <vt:lpstr>Kdo jako první pozná, co je na obrázku, dostane od paní učitelky korálek. Kdo získá nejvíce korálků, vyhrává.  Hodně štěstí !!!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ccc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 STANJURA</dc:creator>
  <cp:lastModifiedBy>Marcela</cp:lastModifiedBy>
  <cp:revision>164</cp:revision>
  <dcterms:created xsi:type="dcterms:W3CDTF">2009-01-26T20:43:06Z</dcterms:created>
  <dcterms:modified xsi:type="dcterms:W3CDTF">2013-10-14T16:26:10Z</dcterms:modified>
</cp:coreProperties>
</file>