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6" r:id="rId4"/>
    <p:sldId id="267" r:id="rId5"/>
    <p:sldId id="268" r:id="rId6"/>
    <p:sldId id="260" r:id="rId7"/>
    <p:sldId id="269" r:id="rId8"/>
    <p:sldId id="270" r:id="rId9"/>
    <p:sldId id="261" r:id="rId10"/>
    <p:sldId id="262" r:id="rId11"/>
    <p:sldId id="263" r:id="rId12"/>
    <p:sldId id="264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E861D-6EAD-4CCC-8092-3827A8A54C89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52F4-444A-446D-A8C9-DF7060D4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3112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E861D-6EAD-4CCC-8092-3827A8A54C89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52F4-444A-446D-A8C9-DF7060D4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9252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E861D-6EAD-4CCC-8092-3827A8A54C89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52F4-444A-446D-A8C9-DF7060D4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689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E861D-6EAD-4CCC-8092-3827A8A54C89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52F4-444A-446D-A8C9-DF7060D4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1577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E861D-6EAD-4CCC-8092-3827A8A54C89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52F4-444A-446D-A8C9-DF7060D4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030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E861D-6EAD-4CCC-8092-3827A8A54C89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52F4-444A-446D-A8C9-DF7060D4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0933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E861D-6EAD-4CCC-8092-3827A8A54C89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52F4-444A-446D-A8C9-DF7060D4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7884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E861D-6EAD-4CCC-8092-3827A8A54C89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52F4-444A-446D-A8C9-DF7060D4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0934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E861D-6EAD-4CCC-8092-3827A8A54C89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52F4-444A-446D-A8C9-DF7060D4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6764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E861D-6EAD-4CCC-8092-3827A8A54C89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52F4-444A-446D-A8C9-DF7060D4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885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E861D-6EAD-4CCC-8092-3827A8A54C89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52F4-444A-446D-A8C9-DF7060D4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1933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E861D-6EAD-4CCC-8092-3827A8A54C89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052F4-444A-446D-A8C9-DF7060D441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274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400" b="1" dirty="0" smtClean="0">
                <a:solidFill>
                  <a:schemeClr val="tx2"/>
                </a:solidFill>
              </a:rPr>
              <a:t> </a:t>
            </a:r>
            <a:br>
              <a:rPr lang="cs-CZ" sz="2400" b="1" dirty="0" smtClean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NÁZEV ŠKOLY: ZŠ KOLÍN V., Mnichovická 62</a:t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AUTOR</a:t>
            </a:r>
            <a:r>
              <a:rPr lang="cs-CZ" sz="2400" b="1" dirty="0" smtClean="0">
                <a:solidFill>
                  <a:schemeClr val="tx2"/>
                </a:solidFill>
              </a:rPr>
              <a:t>: Mgr. JAROSLAVA URBANCOVÁ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 smtClean="0">
                <a:solidFill>
                  <a:schemeClr val="tx2"/>
                </a:solidFill>
              </a:rPr>
              <a:t>NÁZEV:VY_32_INOVACE_04_M8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TEMA: </a:t>
            </a:r>
            <a:r>
              <a:rPr lang="cs-CZ" sz="2400" b="1" dirty="0" smtClean="0">
                <a:solidFill>
                  <a:schemeClr val="tx2"/>
                </a:solidFill>
              </a:rPr>
              <a:t>Porovnávání desetinných čísel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endParaRPr lang="cs-CZ" sz="2400" b="1" dirty="0">
              <a:solidFill>
                <a:schemeClr val="tx2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4755135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8" y="6237312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7083425" algn="l"/>
              </a:tabLst>
            </a:pPr>
            <a:r>
              <a:rPr lang="cs-CZ" dirty="0" smtClean="0"/>
              <a:t>12. 12. 2011	8. třída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4808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dirty="0" smtClean="0"/>
              <a:t>Jak porovnáváme desetinná čísla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Porovnávání desetinných čísel s různými jednotkami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3,2     4,3</a:t>
            </a:r>
          </a:p>
          <a:p>
            <a:r>
              <a:rPr lang="cs-CZ" dirty="0" smtClean="0"/>
              <a:t>Porovnávání desetinných čísel se stejnými jednotkami a se stejným počtem des. míst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0,26     0,39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1,2     1,8</a:t>
            </a:r>
          </a:p>
          <a:p>
            <a:pPr marL="0" indent="0">
              <a:buNone/>
            </a:pP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9697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dirty="0" smtClean="0"/>
              <a:t>Jak porovnáváme desetinná čísla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Porovnávání desetinných čísel s různými jednotkami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3,2  &lt;  4,3</a:t>
            </a:r>
          </a:p>
          <a:p>
            <a:r>
              <a:rPr lang="cs-CZ" dirty="0" smtClean="0"/>
              <a:t>Porovnávání desetinných čísel se stejnými jednotkami a se stejným počtem des. míst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0,26     0,39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1,2     1,8</a:t>
            </a:r>
          </a:p>
          <a:p>
            <a:pPr marL="0" indent="0">
              <a:buNone/>
            </a:pP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8777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dirty="0" smtClean="0"/>
              <a:t>Jak porovnáváme desetinná čísla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Porovnávání desetinných čísel s různými jednotkami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3,2  &lt;  4,3</a:t>
            </a:r>
          </a:p>
          <a:p>
            <a:r>
              <a:rPr lang="cs-CZ" dirty="0" smtClean="0"/>
              <a:t>Porovnávání desetinných čísel se stejnými jednotkami a se stejným počtem des. míst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0,26  &lt;  0,39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1,2     1,8</a:t>
            </a:r>
          </a:p>
          <a:p>
            <a:pPr marL="0" indent="0">
              <a:buNone/>
            </a:pP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7431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dirty="0" smtClean="0"/>
              <a:t>Jak porovnáváme desetinná čísla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Porovnávání desetinných čísel s různými jednotkami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3,2  &lt;  4,3</a:t>
            </a:r>
          </a:p>
          <a:p>
            <a:r>
              <a:rPr lang="cs-CZ" dirty="0" smtClean="0"/>
              <a:t>Porovnávání desetinných čísel se stejnými jednotkami a se stejným počtem des. míst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0,26  &lt;  0,39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1,2  &lt;  1,8</a:t>
            </a:r>
          </a:p>
          <a:p>
            <a:pPr marL="0" indent="0">
              <a:buNone/>
            </a:pP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9989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Porovnávání desetinných čísel se stejnými jednotkami, ale s různým počtem des. míst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0,2     0,28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1,692     1,81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689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Porovnávání desetinných čísel se stejnými jednotkami, ale s různým počtem des. míst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0,2  &lt;  0,28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1,692     1,81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705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Porovnávání desetinných čísel se stejnými jednotkami, ale s různým počtem des. míst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0,2  &lt;  0,28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1,692  &lt;  1,81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741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dirty="0" smtClean="0"/>
              <a:t>Několik </a:t>
            </a:r>
            <a:r>
              <a:rPr lang="cs-CZ" sz="3600" dirty="0"/>
              <a:t>p</a:t>
            </a:r>
            <a:r>
              <a:rPr lang="cs-CZ" sz="3600" dirty="0" smtClean="0"/>
              <a:t>říkladů na procvičení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9,8   &gt;   7,58</a:t>
            </a:r>
          </a:p>
          <a:p>
            <a:pPr marL="514350" indent="-514350">
              <a:buAutoNum type="arabicParenR"/>
            </a:pPr>
            <a:r>
              <a:rPr lang="cs-CZ" dirty="0" smtClean="0"/>
              <a:t>3,25   &gt;   2,09</a:t>
            </a:r>
          </a:p>
          <a:p>
            <a:pPr marL="514350" indent="-514350">
              <a:buAutoNum type="arabicParenR"/>
            </a:pPr>
            <a:r>
              <a:rPr lang="cs-CZ" dirty="0" smtClean="0"/>
              <a:t>0,803   &lt;   0,91</a:t>
            </a:r>
          </a:p>
          <a:p>
            <a:pPr marL="514350" indent="-514350">
              <a:buAutoNum type="arabicParenR"/>
            </a:pPr>
            <a:r>
              <a:rPr lang="cs-CZ" dirty="0" smtClean="0"/>
              <a:t>1,13   &gt;   1,059</a:t>
            </a:r>
          </a:p>
          <a:p>
            <a:pPr marL="514350" indent="-514350">
              <a:buAutoNum type="arabicParenR"/>
            </a:pPr>
            <a:r>
              <a:rPr lang="cs-CZ" dirty="0" smtClean="0"/>
              <a:t>0,94   &gt;   0,854</a:t>
            </a:r>
          </a:p>
          <a:p>
            <a:pPr marL="514350" indent="-514350">
              <a:buAutoNum type="arabicParenR"/>
            </a:pPr>
            <a:r>
              <a:rPr lang="cs-CZ" dirty="0" smtClean="0"/>
              <a:t>5   </a:t>
            </a:r>
            <a:r>
              <a:rPr lang="cs-CZ" dirty="0"/>
              <a:t>&gt;</a:t>
            </a:r>
            <a:r>
              <a:rPr lang="cs-CZ" dirty="0" smtClean="0"/>
              <a:t>   4,113</a:t>
            </a:r>
          </a:p>
          <a:p>
            <a:pPr marL="514350" indent="-514350">
              <a:buAutoNum type="arabicParenR"/>
            </a:pPr>
            <a:r>
              <a:rPr lang="cs-CZ" dirty="0" smtClean="0"/>
              <a:t>0,601   &lt;   0,74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68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Řešení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9,8         7,58</a:t>
            </a:r>
          </a:p>
          <a:p>
            <a:pPr marL="514350" indent="-514350">
              <a:buAutoNum type="arabicParenR"/>
            </a:pPr>
            <a:r>
              <a:rPr lang="cs-CZ" dirty="0" smtClean="0"/>
              <a:t>3,25         2,09</a:t>
            </a:r>
          </a:p>
          <a:p>
            <a:pPr marL="514350" indent="-514350">
              <a:buAutoNum type="arabicParenR"/>
            </a:pPr>
            <a:r>
              <a:rPr lang="cs-CZ" dirty="0" smtClean="0"/>
              <a:t>0,803        0,91</a:t>
            </a:r>
          </a:p>
          <a:p>
            <a:pPr marL="514350" indent="-514350">
              <a:buAutoNum type="arabicParenR"/>
            </a:pPr>
            <a:r>
              <a:rPr lang="cs-CZ" dirty="0" smtClean="0"/>
              <a:t>1,13         1,059</a:t>
            </a:r>
          </a:p>
          <a:p>
            <a:pPr marL="514350" indent="-514350">
              <a:buAutoNum type="arabicParenR"/>
            </a:pPr>
            <a:r>
              <a:rPr lang="cs-CZ" dirty="0" smtClean="0"/>
              <a:t>0,94         0,854</a:t>
            </a:r>
          </a:p>
          <a:p>
            <a:pPr marL="514350" indent="-514350">
              <a:buAutoNum type="arabicParenR"/>
            </a:pPr>
            <a:r>
              <a:rPr lang="cs-CZ" dirty="0" smtClean="0"/>
              <a:t>5         4,113</a:t>
            </a:r>
          </a:p>
          <a:p>
            <a:pPr marL="514350" indent="-514350">
              <a:buAutoNum type="arabicParenR"/>
            </a:pPr>
            <a:r>
              <a:rPr lang="cs-CZ" dirty="0" smtClean="0"/>
              <a:t>0,601         0,74              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430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Doplň všechna přirozená čísla mezi těmito desetinnými čísly.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1,3…..5,1</a:t>
            </a:r>
          </a:p>
          <a:p>
            <a:pPr marL="514350" indent="-514350">
              <a:buAutoNum type="arabicParenR"/>
            </a:pPr>
            <a:r>
              <a:rPr lang="cs-CZ" dirty="0" smtClean="0"/>
              <a:t>8,76…..12,6</a:t>
            </a:r>
          </a:p>
          <a:p>
            <a:pPr marL="514350" indent="-514350">
              <a:buAutoNum type="arabicParenR"/>
            </a:pPr>
            <a:r>
              <a:rPr lang="cs-CZ" dirty="0" smtClean="0"/>
              <a:t>9,305…..14,015</a:t>
            </a:r>
          </a:p>
          <a:p>
            <a:pPr marL="514350" indent="-514350">
              <a:buAutoNum type="arabicParenR"/>
            </a:pPr>
            <a:r>
              <a:rPr lang="cs-CZ" dirty="0" smtClean="0"/>
              <a:t>5,77.....8,451</a:t>
            </a:r>
          </a:p>
          <a:p>
            <a:pPr marL="514350" indent="-514350">
              <a:buAutoNum type="arabicParenR"/>
            </a:pPr>
            <a:r>
              <a:rPr lang="cs-CZ" dirty="0" smtClean="0"/>
              <a:t>0,11…..6,005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519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Řešení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1,3 </a:t>
            </a:r>
            <a:r>
              <a:rPr lang="cs-CZ" dirty="0" smtClean="0">
                <a:solidFill>
                  <a:srgbClr val="7030A0"/>
                </a:solidFill>
              </a:rPr>
              <a:t>,  2  ,  3  ,  4  ,  5  </a:t>
            </a:r>
            <a:r>
              <a:rPr lang="cs-CZ" dirty="0" smtClean="0"/>
              <a:t>,  5,1</a:t>
            </a:r>
          </a:p>
          <a:p>
            <a:pPr marL="514350" indent="-514350">
              <a:buAutoNum type="arabicParenR"/>
            </a:pPr>
            <a:r>
              <a:rPr lang="cs-CZ" dirty="0" smtClean="0"/>
              <a:t>8,76  ,  </a:t>
            </a:r>
            <a:r>
              <a:rPr lang="cs-CZ" dirty="0" smtClean="0">
                <a:solidFill>
                  <a:srgbClr val="7030A0"/>
                </a:solidFill>
              </a:rPr>
              <a:t>9  ,  10  ,  11  ,  12  </a:t>
            </a:r>
            <a:r>
              <a:rPr lang="cs-CZ" dirty="0" smtClean="0"/>
              <a:t>,  12,6</a:t>
            </a:r>
          </a:p>
          <a:p>
            <a:pPr marL="514350" indent="-514350">
              <a:buAutoNum type="arabicParenR"/>
            </a:pPr>
            <a:r>
              <a:rPr lang="cs-CZ" dirty="0" smtClean="0"/>
              <a:t>9,305,  </a:t>
            </a:r>
            <a:r>
              <a:rPr lang="cs-CZ" dirty="0" smtClean="0">
                <a:solidFill>
                  <a:srgbClr val="7030A0"/>
                </a:solidFill>
              </a:rPr>
              <a:t>10  ,  11  ,  12  ,  13  ,  14  </a:t>
            </a:r>
            <a:r>
              <a:rPr lang="cs-CZ" dirty="0" smtClean="0"/>
              <a:t>,  14,015</a:t>
            </a:r>
          </a:p>
          <a:p>
            <a:pPr marL="514350" indent="-514350">
              <a:buAutoNum type="arabicParenR"/>
            </a:pPr>
            <a:r>
              <a:rPr lang="cs-CZ" dirty="0" smtClean="0"/>
              <a:t>5,77  ,  </a:t>
            </a:r>
            <a:r>
              <a:rPr lang="cs-CZ" dirty="0" smtClean="0">
                <a:solidFill>
                  <a:srgbClr val="7030A0"/>
                </a:solidFill>
              </a:rPr>
              <a:t>6  ,  7  ,  8  </a:t>
            </a:r>
            <a:r>
              <a:rPr lang="cs-CZ" dirty="0" smtClean="0"/>
              <a:t>,  8,451</a:t>
            </a:r>
          </a:p>
          <a:p>
            <a:pPr marL="514350" indent="-514350">
              <a:buAutoNum type="arabicParenR"/>
            </a:pPr>
            <a:r>
              <a:rPr lang="cs-CZ" dirty="0" smtClean="0"/>
              <a:t>0,11  </a:t>
            </a:r>
            <a:r>
              <a:rPr lang="cs-CZ" dirty="0" smtClean="0">
                <a:solidFill>
                  <a:srgbClr val="7030A0"/>
                </a:solidFill>
              </a:rPr>
              <a:t>,  1  ,  2  ,  3  ,  4  ,  5  ,  6  </a:t>
            </a:r>
            <a:r>
              <a:rPr lang="cs-CZ" dirty="0" smtClean="0"/>
              <a:t>,  6,005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6796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ANOTACE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Materiál byl vytvořen pro dobré pochopení porovnávání desetinných </a:t>
            </a:r>
            <a:r>
              <a:rPr lang="cs-CZ" sz="2000" dirty="0"/>
              <a:t>č</a:t>
            </a:r>
            <a:r>
              <a:rPr lang="cs-CZ" sz="2000" dirty="0" smtClean="0"/>
              <a:t>ísel, také pro porovnávání desetinného čísla s přirozeným.</a:t>
            </a:r>
          </a:p>
          <a:p>
            <a:r>
              <a:rPr lang="cs-CZ" sz="2000" dirty="0" smtClean="0"/>
              <a:t>Pak si vysvětlíme porovnávání desetinných čísel, žáci si vyzkouší několik příkladů.</a:t>
            </a:r>
          </a:p>
          <a:p>
            <a:r>
              <a:rPr lang="cs-CZ" sz="2000" dirty="0" smtClean="0"/>
              <a:t>Další částí je porovnávání desetinných a přirozených čísel  - jejich řazení.  Zde si žáci zařadí mezi dvě desetinná čísla číslo  přirozené.</a:t>
            </a:r>
          </a:p>
          <a:p>
            <a:r>
              <a:rPr lang="cs-CZ" sz="2000" dirty="0" smtClean="0"/>
              <a:t>Celý materiál směřuje k pochopení desetinných čísel, zjednodušení při práci s nimi a  nácvik matematické představivosti, pokud se jedná o různé počty desetinných míst.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</a:t>
            </a:r>
          </a:p>
          <a:p>
            <a:pPr marL="0" indent="0">
              <a:buNone/>
            </a:pPr>
            <a:r>
              <a:rPr lang="cs-CZ" sz="2000" dirty="0" smtClean="0"/>
              <a:t>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389461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418</Words>
  <Application>Microsoft Office PowerPoint</Application>
  <PresentationFormat>Předvádění na obrazovce (4:3)</PresentationFormat>
  <Paragraphs>78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  NÁZEV ŠKOLY: ZŠ KOLÍN V., Mnichovická 62 AUTOR: Mgr. JAROSLAVA URBANCOVÁ NÁZEV:VY_32_INOVACE_04_M8 TEMA: Porovnávání desetinných čísel </vt:lpstr>
      <vt:lpstr>Jak porovnáváme desetinná čísla</vt:lpstr>
      <vt:lpstr>Jak porovnáváme desetinná čísla</vt:lpstr>
      <vt:lpstr>Jak porovnáváme desetinná čísla</vt:lpstr>
      <vt:lpstr>Jak porovnáváme desetinná čísla</vt:lpstr>
      <vt:lpstr>Prezentace aplikace PowerPoint</vt:lpstr>
      <vt:lpstr>Prezentace aplikace PowerPoint</vt:lpstr>
      <vt:lpstr>Prezentace aplikace PowerPoint</vt:lpstr>
      <vt:lpstr>Několik příkladů na procvičení</vt:lpstr>
      <vt:lpstr>Řešení</vt:lpstr>
      <vt:lpstr>Doplň všechna přirozená čísla mezi těmito desetinnými čísly.</vt:lpstr>
      <vt:lpstr>Řešení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Aleš Polívka</cp:lastModifiedBy>
  <cp:revision>15</cp:revision>
  <dcterms:created xsi:type="dcterms:W3CDTF">2012-01-22T19:23:10Z</dcterms:created>
  <dcterms:modified xsi:type="dcterms:W3CDTF">2012-03-15T19:35:04Z</dcterms:modified>
</cp:coreProperties>
</file>