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3" r:id="rId2"/>
    <p:sldId id="274" r:id="rId3"/>
    <p:sldId id="256" r:id="rId4"/>
    <p:sldId id="258" r:id="rId5"/>
    <p:sldId id="262" r:id="rId6"/>
    <p:sldId id="257" r:id="rId7"/>
    <p:sldId id="263" r:id="rId8"/>
    <p:sldId id="259" r:id="rId9"/>
    <p:sldId id="264" r:id="rId10"/>
    <p:sldId id="260" r:id="rId11"/>
    <p:sldId id="265" r:id="rId12"/>
    <p:sldId id="261" r:id="rId13"/>
    <p:sldId id="266" r:id="rId14"/>
    <p:sldId id="267" r:id="rId15"/>
    <p:sldId id="270" r:id="rId16"/>
    <p:sldId id="268" r:id="rId17"/>
    <p:sldId id="269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DC04EB-1B3C-4C7C-A909-43273B6ED8A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D82F9-9F61-4DFA-8E42-DFEC0A9B0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344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E2B024-5977-4B89-976A-39049A3BFE74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187856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859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424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3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883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67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443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661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3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428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204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344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73744">
              <a:schemeClr val="accent1">
                <a:lumMod val="20000"/>
                <a:lumOff val="80000"/>
              </a:schemeClr>
            </a:gs>
            <a:gs pos="70000">
              <a:srgbClr val="FEE7F2"/>
            </a:gs>
            <a:gs pos="36000">
              <a:schemeClr val="accent1">
                <a:lumMod val="40000"/>
                <a:lumOff val="60000"/>
              </a:schemeClr>
            </a:gs>
            <a:gs pos="95000">
              <a:schemeClr val="accent1">
                <a:lumMod val="40000"/>
                <a:lumOff val="60000"/>
              </a:schemeClr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6C352-D172-4E4D-9935-6AC54D4613C1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0FAFB6-CAFA-417C-B245-20D1CDBC4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390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10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sz="2400" dirty="0"/>
              <a:t>Obchodní 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VY_32_INOVACE_174.ANJ.12</a:t>
            </a:r>
            <a:endParaRPr lang="cs-CZ" dirty="0"/>
          </a:p>
          <a:p>
            <a:pPr algn="ctr">
              <a:spcBef>
                <a:spcPts val="300"/>
              </a:spcBef>
            </a:pPr>
            <a:r>
              <a:rPr lang="cs-CZ" dirty="0" err="1" smtClean="0"/>
              <a:t>Reported</a:t>
            </a:r>
            <a:r>
              <a:rPr lang="cs-CZ" dirty="0" smtClean="0"/>
              <a:t> </a:t>
            </a:r>
            <a:r>
              <a:rPr lang="cs-CZ" dirty="0" err="1" smtClean="0"/>
              <a:t>speech</a:t>
            </a:r>
            <a:r>
              <a:rPr lang="cs-CZ" dirty="0" smtClean="0"/>
              <a:t> – Nepřímá řeč v AJ</a:t>
            </a:r>
            <a:endParaRPr lang="cs-CZ" dirty="0"/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315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-171400"/>
            <a:ext cx="8175625" cy="6624589"/>
          </a:xfrm>
        </p:spPr>
        <p:txBody>
          <a:bodyPr rtlCol="0">
            <a:normAutofit fontScale="92500" lnSpcReduction="1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b="1" u="sng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projektu:</a:t>
            </a:r>
            <a:r>
              <a:rPr lang="cs-CZ" sz="2800" dirty="0" smtClean="0">
                <a:solidFill>
                  <a:schemeClr val="tx1"/>
                </a:solidFill>
              </a:rPr>
              <a:t> CZ.1.07/1.5.00/34.0744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Šablona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VY_32_INOVACE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</a:t>
            </a:r>
            <a:r>
              <a:rPr lang="cs-CZ" sz="2800" b="1" u="sng" dirty="0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174.ANJ.12</a:t>
            </a:r>
            <a:endParaRPr lang="cs-CZ" sz="28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Předmět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Anglický jazyk</a:t>
            </a:r>
            <a:endParaRPr lang="cs-CZ" sz="2800" dirty="0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Název materiálu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err="1"/>
              <a:t>Reported</a:t>
            </a:r>
            <a:r>
              <a:rPr lang="cs-CZ" sz="2800" dirty="0"/>
              <a:t> </a:t>
            </a:r>
            <a:r>
              <a:rPr lang="cs-CZ" sz="2800" dirty="0" err="1"/>
              <a:t>speech</a:t>
            </a:r>
            <a:r>
              <a:rPr lang="cs-CZ" sz="2800" dirty="0"/>
              <a:t> – Nepřímá řeč v AJ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Autor</a:t>
            </a:r>
            <a:r>
              <a:rPr lang="cs-CZ" sz="2800" dirty="0" smtClean="0">
                <a:solidFill>
                  <a:schemeClr val="tx1"/>
                </a:solidFill>
              </a:rPr>
              <a:t>: Michaela Faltusová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Formát</a:t>
            </a:r>
            <a:r>
              <a:rPr lang="cs-CZ" sz="2800" dirty="0" smtClean="0">
                <a:solidFill>
                  <a:schemeClr val="tx1"/>
                </a:solidFill>
              </a:rPr>
              <a:t>: Prezentace Microsoft </a:t>
            </a:r>
            <a:r>
              <a:rPr lang="cs-CZ" sz="2800" dirty="0" err="1" smtClean="0">
                <a:solidFill>
                  <a:schemeClr val="tx1"/>
                </a:solidFill>
              </a:rPr>
              <a:t>Powerpoint</a:t>
            </a:r>
            <a:r>
              <a:rPr lang="cs-CZ" sz="2800" dirty="0" smtClean="0">
                <a:solidFill>
                  <a:schemeClr val="tx1"/>
                </a:solidFill>
              </a:rPr>
              <a:t> 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Zdroje obrázků:</a:t>
            </a:r>
            <a:r>
              <a:rPr lang="cs-CZ" sz="2800" dirty="0" smtClean="0">
                <a:solidFill>
                  <a:schemeClr val="tx1"/>
                </a:solidFill>
              </a:rPr>
              <a:t> www.office.microsoft.com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Stupeň a typ vzdělávání</a:t>
            </a:r>
            <a:r>
              <a:rPr lang="cs-CZ" sz="2800" dirty="0" smtClean="0">
                <a:solidFill>
                  <a:schemeClr val="tx1"/>
                </a:solidFill>
              </a:rPr>
              <a:t>: SŠ – odborné vzdělávání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Licence k obrazovému materiálu</a:t>
            </a:r>
            <a:r>
              <a:rPr lang="cs-CZ" sz="2800" dirty="0" smtClean="0">
                <a:solidFill>
                  <a:schemeClr val="tx1"/>
                </a:solidFill>
              </a:rPr>
              <a:t>: CC BY, </a:t>
            </a:r>
            <a:r>
              <a:rPr lang="cs-CZ" sz="2800" dirty="0">
                <a:solidFill>
                  <a:schemeClr val="tx1"/>
                </a:solidFill>
              </a:rPr>
              <a:t>CC BY-SA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Datum vytvoření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smtClean="0"/>
              <a:t>10.6.</a:t>
            </a:r>
            <a:r>
              <a:rPr lang="cs-CZ" sz="2800" dirty="0" smtClean="0">
                <a:solidFill>
                  <a:schemeClr val="tx1"/>
                </a:solidFill>
              </a:rPr>
              <a:t> 2013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Klíčová slova</a:t>
            </a:r>
            <a:r>
              <a:rPr lang="cs-CZ" sz="2800" dirty="0" smtClean="0">
                <a:solidFill>
                  <a:schemeClr val="tx1"/>
                </a:solidFill>
              </a:rPr>
              <a:t>: </a:t>
            </a:r>
            <a:r>
              <a:rPr lang="cs-CZ" sz="2800" dirty="0" smtClean="0"/>
              <a:t>nepřímá řeč, </a:t>
            </a:r>
            <a:r>
              <a:rPr lang="cs-CZ" sz="2800" dirty="0" err="1" smtClean="0"/>
              <a:t>reported</a:t>
            </a:r>
            <a:r>
              <a:rPr lang="cs-CZ" sz="2800" dirty="0" smtClean="0"/>
              <a:t> </a:t>
            </a:r>
            <a:r>
              <a:rPr lang="cs-CZ" sz="2800" dirty="0" err="1" smtClean="0"/>
              <a:t>speech</a:t>
            </a:r>
            <a:r>
              <a:rPr lang="cs-CZ" sz="2800" dirty="0" smtClean="0"/>
              <a:t>, 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Anotace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smtClean="0"/>
              <a:t>vysvětlení tvoření nepřímé řeči v angličtině, příklady použití s obrázky</a:t>
            </a: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454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Doma\AppData\Local\Microsoft\Windows\Temporary Internet Files\Content.IE5\VQLBNSWR\MP9003029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17" y="1772816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oma\AppData\Local\Microsoft\Windows\Temporary Internet Files\Content.IE5\MCQS2BV2\MP9003029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13364"/>
            <a:ext cx="2305158" cy="323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87594" y="0"/>
            <a:ext cx="3733800" cy="2177147"/>
          </a:xfrm>
        </p:spPr>
        <p:txBody>
          <a:bodyPr>
            <a:normAutofit/>
          </a:bodyPr>
          <a:lstStyle/>
          <a:p>
            <a:r>
              <a:rPr lang="cs-CZ" sz="5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REPORTED SPEECH</a:t>
            </a:r>
            <a:endParaRPr lang="cs-CZ" sz="5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755576" y="526022"/>
            <a:ext cx="3312368" cy="14957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I´m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hungry</a:t>
            </a:r>
            <a:r>
              <a:rPr lang="cs-CZ" sz="3600" b="1" dirty="0" smtClean="0">
                <a:solidFill>
                  <a:schemeClr val="tx1"/>
                </a:solidFill>
              </a:rPr>
              <a:t>.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4716016" y="2021810"/>
            <a:ext cx="4096073" cy="187220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He </a:t>
            </a:r>
            <a:r>
              <a:rPr lang="cs-CZ" sz="3200" b="1" dirty="0" err="1" smtClean="0">
                <a:solidFill>
                  <a:schemeClr val="tx1"/>
                </a:solidFill>
              </a:rPr>
              <a:t>said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that</a:t>
            </a:r>
            <a:r>
              <a:rPr lang="cs-CZ" sz="3200" b="1" dirty="0" smtClean="0">
                <a:solidFill>
                  <a:schemeClr val="tx1"/>
                </a:solidFill>
              </a:rPr>
              <a:t> he </a:t>
            </a:r>
            <a:r>
              <a:rPr lang="cs-CZ" sz="3200" b="1" dirty="0" err="1" smtClean="0">
                <a:solidFill>
                  <a:schemeClr val="tx1"/>
                </a:solidFill>
              </a:rPr>
              <a:t>was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hungry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5448" y="4828656"/>
            <a:ext cx="255036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Nepřímá řeč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8928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39552" y="4941168"/>
            <a:ext cx="799288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87624" y="1772816"/>
            <a:ext cx="6408712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20000"/>
            <a:ext cx="8229600" cy="55054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Pokud je hlavní věta v nepřímé řeči v minulosti,  dochází ke změnám v: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slovesných časech (časový posun)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zájmenech</a:t>
            </a:r>
          </a:p>
          <a:p>
            <a:pPr marL="0" indent="0">
              <a:buNone/>
            </a:pPr>
            <a:r>
              <a:rPr lang="cs-CZ" dirty="0" smtClean="0"/>
              <a:t>	- příslovečném určení místa a času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Používáme například se slovesy: </a:t>
            </a:r>
          </a:p>
          <a:p>
            <a:pPr marL="0" indent="0">
              <a:buNone/>
            </a:pPr>
            <a:r>
              <a:rPr lang="en-US" dirty="0" smtClean="0"/>
              <a:t>say</a:t>
            </a:r>
            <a:r>
              <a:rPr lang="en-US" dirty="0"/>
              <a:t>, tell, </a:t>
            </a:r>
            <a:r>
              <a:rPr lang="en-US" dirty="0" smtClean="0"/>
              <a:t> </a:t>
            </a:r>
            <a:r>
              <a:rPr lang="en-US" dirty="0"/>
              <a:t>complain, explain, remind, reply, think, hope, offer, refuse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44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ný popisek 5"/>
          <p:cNvSpPr/>
          <p:nvPr/>
        </p:nvSpPr>
        <p:spPr>
          <a:xfrm>
            <a:off x="5615608" y="2272208"/>
            <a:ext cx="3528392" cy="136815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said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was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having</a:t>
            </a:r>
            <a:r>
              <a:rPr lang="cs-CZ" sz="2400" b="1" dirty="0" smtClean="0">
                <a:solidFill>
                  <a:schemeClr val="tx1"/>
                </a:solidFill>
              </a:rPr>
              <a:t> such a </a:t>
            </a:r>
            <a:r>
              <a:rPr lang="cs-CZ" sz="2400" b="1" dirty="0" err="1" smtClean="0">
                <a:solidFill>
                  <a:schemeClr val="tx1"/>
                </a:solidFill>
              </a:rPr>
              <a:t>good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time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619672" y="1988840"/>
            <a:ext cx="3438795" cy="110389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Časový posun -přítomnost</a:t>
            </a:r>
            <a:endParaRPr lang="cs-CZ" dirty="0"/>
          </a:p>
        </p:txBody>
      </p:sp>
      <p:pic>
        <p:nvPicPr>
          <p:cNvPr id="2050" name="Picture 2" descr="C:\Users\Doma\AppData\Local\Microsoft\Windows\Temporary Internet Files\Content.IE5\VQLBNSWR\MC9000244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85148"/>
            <a:ext cx="3347547" cy="271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89881" y="2125287"/>
            <a:ext cx="23026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having</a:t>
            </a:r>
            <a:r>
              <a:rPr lang="cs-CZ" sz="2400" b="1" dirty="0" smtClean="0"/>
              <a:t> such</a:t>
            </a:r>
          </a:p>
          <a:p>
            <a:r>
              <a:rPr lang="cs-CZ" sz="2400" b="1" dirty="0" smtClean="0"/>
              <a:t> a </a:t>
            </a:r>
            <a:r>
              <a:rPr lang="cs-CZ" sz="2400" b="1" dirty="0" err="1" smtClean="0"/>
              <a:t>good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time</a:t>
            </a:r>
            <a:r>
              <a:rPr lang="cs-CZ" sz="2400" b="1" dirty="0"/>
              <a:t>!</a:t>
            </a:r>
          </a:p>
        </p:txBody>
      </p:sp>
      <p:pic>
        <p:nvPicPr>
          <p:cNvPr id="2056" name="Picture 8" descr="C:\Users\Doma\AppData\Local\Microsoft\Windows\Temporary Internet Files\Content.IE5\MCQS2BV2\MC90002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560" y="3501008"/>
            <a:ext cx="372101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45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		</a:t>
            </a:r>
            <a:endParaRPr lang="cs-CZ" sz="4000" b="1" u="sng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8271447"/>
              </p:ext>
            </p:extLst>
          </p:nvPr>
        </p:nvGraphicFramePr>
        <p:xfrm>
          <a:off x="1524000" y="980728"/>
          <a:ext cx="6096000" cy="4557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594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Direct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Reported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PRESENT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PAST</a:t>
                      </a:r>
                      <a:endParaRPr lang="cs-CZ" sz="2400" b="1" dirty="0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b="1" dirty="0" err="1" smtClean="0"/>
                        <a:t>am</a:t>
                      </a:r>
                      <a:r>
                        <a:rPr lang="cs-CZ" sz="2800" dirty="0" smtClean="0"/>
                        <a:t> sad,“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baseline="0" dirty="0" err="1" smtClean="0"/>
                        <a:t>that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err="1" smtClean="0"/>
                        <a:t>was</a:t>
                      </a:r>
                      <a:r>
                        <a:rPr lang="cs-CZ" sz="2800" baseline="0" dirty="0" smtClean="0"/>
                        <a:t> sad.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b="1" dirty="0" err="1" smtClean="0"/>
                        <a:t>eat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at</a:t>
                      </a:r>
                      <a:r>
                        <a:rPr lang="cs-CZ" sz="2800" baseline="0" dirty="0" smtClean="0"/>
                        <a:t>  7 </a:t>
                      </a:r>
                      <a:r>
                        <a:rPr lang="cs-CZ" sz="2800" baseline="0" dirty="0" err="1" smtClean="0"/>
                        <a:t>o´clock</a:t>
                      </a:r>
                      <a:r>
                        <a:rPr lang="cs-CZ" sz="2800" baseline="0" dirty="0" smtClean="0"/>
                        <a:t>,“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err="1" smtClean="0"/>
                        <a:t>ate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baseline="0" dirty="0" err="1" smtClean="0"/>
                        <a:t>at</a:t>
                      </a:r>
                      <a:r>
                        <a:rPr lang="cs-CZ" sz="2800" baseline="0" dirty="0" smtClean="0"/>
                        <a:t>  7 </a:t>
                      </a:r>
                      <a:r>
                        <a:rPr lang="cs-CZ" sz="2800" baseline="0" dirty="0" err="1" smtClean="0"/>
                        <a:t>o´clock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2800" smtClean="0"/>
                        <a:t>„I </a:t>
                      </a:r>
                      <a:r>
                        <a:rPr lang="cs-CZ" sz="2800" b="1" dirty="0" err="1" smtClean="0"/>
                        <a:t>am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going</a:t>
                      </a:r>
                      <a:r>
                        <a:rPr lang="cs-CZ" sz="2800" baseline="0" dirty="0" smtClean="0"/>
                        <a:t> to </a:t>
                      </a:r>
                      <a:r>
                        <a:rPr lang="cs-CZ" sz="2800" baseline="0" err="1" smtClean="0"/>
                        <a:t>the</a:t>
                      </a:r>
                      <a:r>
                        <a:rPr lang="cs-CZ" sz="2800" baseline="0" smtClean="0"/>
                        <a:t> cinema now,“ she 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err="1" smtClean="0"/>
                        <a:t>was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aseline="0" dirty="0" err="1" smtClean="0"/>
                        <a:t>going</a:t>
                      </a:r>
                      <a:r>
                        <a:rPr lang="cs-CZ" sz="2800" baseline="0" dirty="0" smtClean="0"/>
                        <a:t> to </a:t>
                      </a:r>
                      <a:r>
                        <a:rPr lang="cs-CZ" sz="2800" baseline="0" dirty="0" err="1" smtClean="0"/>
                        <a:t>the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cinema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Šipka doprava 6"/>
          <p:cNvSpPr/>
          <p:nvPr/>
        </p:nvSpPr>
        <p:spPr>
          <a:xfrm>
            <a:off x="3131840" y="1664804"/>
            <a:ext cx="122413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11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Doma\AppData\Local\Microsoft\Windows\Temporary Internet Files\Content.IE5\MCQS2BV2\MC90041020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2821084" cy="298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994899" y="1428237"/>
            <a:ext cx="3312368" cy="100811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never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been</a:t>
            </a:r>
            <a:r>
              <a:rPr lang="cs-CZ" sz="2400" b="1" dirty="0" smtClean="0">
                <a:solidFill>
                  <a:schemeClr val="tx1"/>
                </a:solidFill>
              </a:rPr>
              <a:t> to Paris.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8" name="Picture 8" descr="C:\Users\Doma\AppData\Local\Microsoft\Windows\Temporary Internet Files\Content.IE5\MCQS2BV2\MC90002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6560" y="3501008"/>
            <a:ext cx="372101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257066" y="2541505"/>
            <a:ext cx="3096344" cy="120548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said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had </a:t>
            </a:r>
            <a:r>
              <a:rPr lang="cs-CZ" sz="2400" b="1" dirty="0" err="1" smtClean="0">
                <a:solidFill>
                  <a:schemeClr val="tx1"/>
                </a:solidFill>
              </a:rPr>
              <a:t>never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been</a:t>
            </a:r>
            <a:r>
              <a:rPr lang="cs-CZ" sz="2400" b="1" dirty="0" smtClean="0">
                <a:solidFill>
                  <a:schemeClr val="tx1"/>
                </a:solidFill>
              </a:rPr>
              <a:t> to Paris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32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704516"/>
              </p:ext>
            </p:extLst>
          </p:nvPr>
        </p:nvGraphicFramePr>
        <p:xfrm>
          <a:off x="1524000" y="980728"/>
          <a:ext cx="6096000" cy="4984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594066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Direct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Reported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PRESENT PERFECT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PAST PERFECT</a:t>
                      </a:r>
                      <a:endParaRPr lang="cs-CZ" sz="2400" b="1" dirty="0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b="1" dirty="0" err="1" smtClean="0"/>
                        <a:t>have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baseline="0" dirty="0" err="1" smtClean="0"/>
                        <a:t>never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baseline="0" dirty="0" err="1" smtClean="0"/>
                        <a:t>seen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aseline="0" dirty="0" err="1" smtClean="0"/>
                        <a:t>him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before</a:t>
                      </a:r>
                      <a:r>
                        <a:rPr lang="cs-CZ" sz="2800" baseline="0" dirty="0" smtClean="0"/>
                        <a:t>,</a:t>
                      </a:r>
                      <a:r>
                        <a:rPr lang="cs-CZ" sz="2800" dirty="0" smtClean="0"/>
                        <a:t>“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baseline="0" dirty="0" err="1" smtClean="0"/>
                        <a:t>that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smtClean="0"/>
                        <a:t>had </a:t>
                      </a:r>
                      <a:r>
                        <a:rPr lang="cs-CZ" sz="2800" b="1" baseline="0" dirty="0" err="1" smtClean="0"/>
                        <a:t>never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baseline="0" dirty="0" err="1" smtClean="0"/>
                        <a:t>seen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0" baseline="0" dirty="0" err="1" smtClean="0"/>
                        <a:t>him</a:t>
                      </a:r>
                      <a:r>
                        <a:rPr lang="cs-CZ" sz="2800" baseline="0" dirty="0" smtClean="0"/>
                        <a:t> sad.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b="1" dirty="0" err="1" smtClean="0"/>
                        <a:t>hasn´t</a:t>
                      </a:r>
                      <a:r>
                        <a:rPr lang="cs-CZ" sz="2800" b="1" baseline="0" dirty="0" smtClean="0"/>
                        <a:t> done </a:t>
                      </a:r>
                      <a:r>
                        <a:rPr lang="cs-CZ" sz="2800" baseline="0" dirty="0" err="1" smtClean="0"/>
                        <a:t>it</a:t>
                      </a:r>
                      <a:r>
                        <a:rPr lang="cs-CZ" sz="2800" baseline="0" dirty="0" smtClean="0"/>
                        <a:t>,“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err="1" smtClean="0"/>
                        <a:t>hadn´t</a:t>
                      </a:r>
                      <a:r>
                        <a:rPr lang="cs-CZ" sz="2800" b="1" baseline="0" dirty="0" smtClean="0"/>
                        <a:t> done </a:t>
                      </a:r>
                      <a:r>
                        <a:rPr lang="cs-CZ" sz="2800" baseline="0" dirty="0" err="1" smtClean="0"/>
                        <a:t>it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b="1" dirty="0" err="1" smtClean="0"/>
                        <a:t>have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baseline="0" dirty="0" err="1" smtClean="0"/>
                        <a:t>been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aseline="0" dirty="0" err="1" smtClean="0"/>
                        <a:t>waiting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for</a:t>
                      </a:r>
                      <a:r>
                        <a:rPr lang="cs-CZ" sz="2800" baseline="0" dirty="0" smtClean="0"/>
                        <a:t> 20 </a:t>
                      </a:r>
                      <a:r>
                        <a:rPr lang="cs-CZ" sz="2800" baseline="0" dirty="0" err="1" smtClean="0"/>
                        <a:t>minutes</a:t>
                      </a:r>
                      <a:r>
                        <a:rPr lang="cs-CZ" sz="2800" baseline="0" dirty="0" smtClean="0"/>
                        <a:t>,“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smtClean="0"/>
                        <a:t>had </a:t>
                      </a:r>
                      <a:r>
                        <a:rPr lang="cs-CZ" sz="2800" b="1" baseline="0" dirty="0" err="1" smtClean="0"/>
                        <a:t>been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aseline="0" dirty="0" err="1" smtClean="0"/>
                        <a:t>waiting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for</a:t>
                      </a:r>
                      <a:r>
                        <a:rPr lang="cs-CZ" sz="2800" baseline="0" dirty="0" smtClean="0"/>
                        <a:t> 20 </a:t>
                      </a:r>
                      <a:r>
                        <a:rPr lang="cs-CZ" sz="2800" baseline="0" dirty="0" err="1" smtClean="0"/>
                        <a:t>minutes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Šipka doprava 4"/>
          <p:cNvSpPr/>
          <p:nvPr/>
        </p:nvSpPr>
        <p:spPr>
          <a:xfrm>
            <a:off x="3995936" y="1618897"/>
            <a:ext cx="72008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17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Doma\AppData\Local\Microsoft\Windows\Temporary Internet Files\Content.IE5\MCQS2BV2\MC900056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65080"/>
            <a:ext cx="1812925" cy="149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oma\AppData\Local\Microsoft\Windows\Temporary Internet Files\Content.IE5\NFJ6O7CX\MP9004071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46" y="1138366"/>
            <a:ext cx="4829662" cy="3863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Časový posun - minulost</a:t>
            </a:r>
            <a:endParaRPr lang="cs-CZ" dirty="0"/>
          </a:p>
        </p:txBody>
      </p:sp>
      <p:pic>
        <p:nvPicPr>
          <p:cNvPr id="4098" name="Picture 2" descr="C:\Users\Doma\AppData\Local\Microsoft\Windows\Temporary Internet Files\Content.IE5\IKQ86PKI\MM9003097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9293" y="224201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763688" y="4581128"/>
            <a:ext cx="3544048" cy="15121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 met a </a:t>
            </a:r>
            <a:r>
              <a:rPr lang="cs-CZ" b="1" dirty="0" err="1" smtClean="0">
                <a:solidFill>
                  <a:schemeClr val="tx1"/>
                </a:solidFill>
              </a:rPr>
              <a:t>handsome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guy</a:t>
            </a:r>
            <a:r>
              <a:rPr lang="cs-CZ" b="1" dirty="0" smtClean="0">
                <a:solidFill>
                  <a:schemeClr val="tx1"/>
                </a:solidFill>
              </a:rPr>
              <a:t> in London.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5940152" y="1778538"/>
            <a:ext cx="4086671" cy="12961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said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she</a:t>
            </a:r>
            <a:r>
              <a:rPr lang="cs-CZ" b="1" dirty="0" smtClean="0">
                <a:solidFill>
                  <a:schemeClr val="tx1"/>
                </a:solidFill>
              </a:rPr>
              <a:t> had met a </a:t>
            </a:r>
            <a:r>
              <a:rPr lang="cs-CZ" b="1" dirty="0" err="1" smtClean="0">
                <a:solidFill>
                  <a:schemeClr val="tx1"/>
                </a:solidFill>
              </a:rPr>
              <a:t>handsome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guy</a:t>
            </a:r>
            <a:r>
              <a:rPr lang="cs-CZ" b="1" dirty="0" smtClean="0">
                <a:solidFill>
                  <a:schemeClr val="tx1"/>
                </a:solidFill>
              </a:rPr>
              <a:t> in London.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Doma\AppData\Local\Microsoft\Windows\Temporary Internet Files\Content.IE5\NFJ6O7CX\MC9000201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02869"/>
            <a:ext cx="3074819" cy="246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72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3857836"/>
              </p:ext>
            </p:extLst>
          </p:nvPr>
        </p:nvGraphicFramePr>
        <p:xfrm>
          <a:off x="1691680" y="692696"/>
          <a:ext cx="6096000" cy="54264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Direct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Reported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PAST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PAST PERFECT</a:t>
                      </a:r>
                      <a:endParaRPr lang="cs-CZ" sz="2400" b="1" dirty="0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dirty="0" err="1" smtClean="0"/>
                        <a:t>was</a:t>
                      </a:r>
                      <a:r>
                        <a:rPr lang="cs-CZ" sz="2800" dirty="0" smtClean="0"/>
                        <a:t> sad,“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baseline="0" dirty="0" err="1" smtClean="0"/>
                        <a:t>that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smtClean="0"/>
                        <a:t>had </a:t>
                      </a:r>
                      <a:r>
                        <a:rPr lang="cs-CZ" sz="2800" b="1" baseline="0" dirty="0" err="1" smtClean="0"/>
                        <a:t>been</a:t>
                      </a:r>
                      <a:r>
                        <a:rPr lang="cs-CZ" sz="2800" b="1" baseline="0" dirty="0" smtClean="0"/>
                        <a:t> sad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dirty="0" err="1" smtClean="0"/>
                        <a:t>liked</a:t>
                      </a:r>
                      <a:r>
                        <a:rPr lang="cs-CZ" sz="2800" baseline="0" dirty="0" smtClean="0"/>
                        <a:t> Brian ,“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smtClean="0"/>
                        <a:t>had </a:t>
                      </a:r>
                      <a:r>
                        <a:rPr lang="cs-CZ" sz="2800" b="1" baseline="0" dirty="0" err="1" smtClean="0"/>
                        <a:t>liked</a:t>
                      </a:r>
                      <a:r>
                        <a:rPr lang="cs-CZ" sz="2800" b="1" baseline="0" dirty="0" smtClean="0"/>
                        <a:t> Brian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dirty="0" err="1" smtClean="0"/>
                        <a:t>was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going</a:t>
                      </a:r>
                      <a:r>
                        <a:rPr lang="cs-CZ" sz="2800" baseline="0" dirty="0" smtClean="0"/>
                        <a:t> to </a:t>
                      </a:r>
                      <a:r>
                        <a:rPr lang="cs-CZ" sz="2800" baseline="0" dirty="0" err="1" smtClean="0"/>
                        <a:t>the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cinema</a:t>
                      </a:r>
                      <a:r>
                        <a:rPr lang="cs-CZ" sz="2800" baseline="0" dirty="0" smtClean="0"/>
                        <a:t>,“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smtClean="0"/>
                        <a:t>had </a:t>
                      </a:r>
                      <a:r>
                        <a:rPr lang="cs-CZ" sz="2800" b="1" baseline="0" dirty="0" err="1" smtClean="0"/>
                        <a:t>been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aseline="0" dirty="0" err="1" smtClean="0"/>
                        <a:t>going</a:t>
                      </a:r>
                      <a:r>
                        <a:rPr lang="cs-CZ" sz="2800" baseline="0" dirty="0" smtClean="0"/>
                        <a:t> to </a:t>
                      </a:r>
                      <a:r>
                        <a:rPr lang="cs-CZ" sz="2800" baseline="0" dirty="0" err="1" smtClean="0"/>
                        <a:t>the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cinema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 I </a:t>
                      </a:r>
                      <a:r>
                        <a:rPr lang="cs-CZ" sz="2800" dirty="0" err="1" smtClean="0"/>
                        <a:t>didn´t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find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him</a:t>
                      </a:r>
                      <a:r>
                        <a:rPr lang="cs-CZ" sz="2800" dirty="0" smtClean="0"/>
                        <a:t>“.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b="1" dirty="0" err="1" smtClean="0"/>
                        <a:t>hadn´t</a:t>
                      </a:r>
                      <a:r>
                        <a:rPr lang="cs-CZ" sz="2800" b="1" dirty="0" smtClean="0"/>
                        <a:t> </a:t>
                      </a:r>
                      <a:r>
                        <a:rPr lang="cs-CZ" sz="2800" b="1" dirty="0" err="1" smtClean="0"/>
                        <a:t>found</a:t>
                      </a:r>
                      <a:r>
                        <a:rPr lang="cs-CZ" sz="2800" b="1" dirty="0" smtClean="0"/>
                        <a:t> </a:t>
                      </a:r>
                      <a:r>
                        <a:rPr lang="cs-CZ" sz="2800" dirty="0" err="1" smtClean="0"/>
                        <a:t>him</a:t>
                      </a:r>
                      <a:r>
                        <a:rPr lang="cs-CZ" sz="280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Šipka doprava 4"/>
          <p:cNvSpPr/>
          <p:nvPr/>
        </p:nvSpPr>
        <p:spPr>
          <a:xfrm>
            <a:off x="2195736" y="1676401"/>
            <a:ext cx="1131315" cy="3705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50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3197"/>
            <a:ext cx="8229600" cy="58221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Časový posun - budoucnost</a:t>
            </a:r>
            <a:endParaRPr lang="cs-CZ" dirty="0"/>
          </a:p>
        </p:txBody>
      </p:sp>
      <p:pic>
        <p:nvPicPr>
          <p:cNvPr id="5122" name="Picture 2" descr="C:\Users\Doma\AppData\Local\Microsoft\Windows\Temporary Internet Files\Content.IE5\VQLBNSWR\MM90028531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338900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331640" y="1464893"/>
            <a:ext cx="3384376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 </a:t>
            </a:r>
            <a:r>
              <a:rPr lang="cs-CZ" b="1" dirty="0" err="1" smtClean="0">
                <a:solidFill>
                  <a:schemeClr val="tx1"/>
                </a:solidFill>
              </a:rPr>
              <a:t>will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travel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all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around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world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Picture 5" descr="C:\Users\Doma\AppData\Local\Microsoft\Windows\Temporary Internet Files\Content.IE5\NFJ6O7CX\MC90002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28999"/>
            <a:ext cx="4052575" cy="324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6156176" y="2040957"/>
            <a:ext cx="2808312" cy="129614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He </a:t>
            </a:r>
            <a:r>
              <a:rPr lang="cs-CZ" b="1" dirty="0" err="1" smtClean="0">
                <a:solidFill>
                  <a:schemeClr val="tx1"/>
                </a:solidFill>
              </a:rPr>
              <a:t>said</a:t>
            </a:r>
            <a:r>
              <a:rPr lang="cs-CZ" b="1" dirty="0" smtClean="0">
                <a:solidFill>
                  <a:schemeClr val="tx1"/>
                </a:solidFill>
              </a:rPr>
              <a:t> he </a:t>
            </a:r>
            <a:r>
              <a:rPr lang="cs-CZ" b="1" dirty="0" err="1" smtClean="0">
                <a:solidFill>
                  <a:schemeClr val="tx1"/>
                </a:solidFill>
              </a:rPr>
              <a:t>would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travel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all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around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world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447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612493"/>
              </p:ext>
            </p:extLst>
          </p:nvPr>
        </p:nvGraphicFramePr>
        <p:xfrm>
          <a:off x="1524000" y="692696"/>
          <a:ext cx="6096000" cy="56989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625689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Direct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Reported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3945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Budoucnost 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WILL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WOULD</a:t>
                      </a:r>
                      <a:endParaRPr lang="cs-CZ" sz="2400" b="1" dirty="0"/>
                    </a:p>
                  </a:txBody>
                  <a:tcPr/>
                </a:tc>
              </a:tr>
              <a:tr h="144461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will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meet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him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at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seven</a:t>
                      </a:r>
                      <a:r>
                        <a:rPr lang="cs-CZ" sz="2800" baseline="0" dirty="0" smtClean="0"/>
                        <a:t>.,</a:t>
                      </a:r>
                      <a:r>
                        <a:rPr lang="cs-CZ" sz="2800" dirty="0" smtClean="0"/>
                        <a:t>“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r>
                        <a:rPr lang="cs-CZ" sz="280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baseline="0" dirty="0" smtClean="0"/>
                        <a:t>  </a:t>
                      </a:r>
                      <a:r>
                        <a:rPr lang="cs-CZ" sz="2800" baseline="0" dirty="0" err="1" smtClean="0"/>
                        <a:t>that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err="1" smtClean="0"/>
                        <a:t>would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baseline="0" dirty="0" err="1" smtClean="0"/>
                        <a:t>meet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0" baseline="0" dirty="0" err="1" smtClean="0"/>
                        <a:t>him</a:t>
                      </a:r>
                      <a:r>
                        <a:rPr lang="cs-CZ" sz="2800" b="0" baseline="0" dirty="0" smtClean="0"/>
                        <a:t> </a:t>
                      </a:r>
                      <a:r>
                        <a:rPr lang="cs-CZ" sz="2800" b="0" baseline="0" dirty="0" err="1" smtClean="0"/>
                        <a:t>at</a:t>
                      </a:r>
                      <a:r>
                        <a:rPr lang="cs-CZ" sz="2800" b="0" baseline="0" dirty="0" smtClean="0"/>
                        <a:t> </a:t>
                      </a:r>
                      <a:r>
                        <a:rPr lang="cs-CZ" sz="2800" b="0" baseline="0" dirty="0" err="1" smtClean="0"/>
                        <a:t>seven</a:t>
                      </a:r>
                      <a:r>
                        <a:rPr lang="cs-CZ" sz="2800" b="0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  <a:tr h="99517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dirty="0" err="1" smtClean="0"/>
                        <a:t>won</a:t>
                      </a:r>
                      <a:r>
                        <a:rPr lang="cs-CZ" sz="2800" dirty="0" smtClean="0"/>
                        <a:t> ´t go </a:t>
                      </a:r>
                      <a:r>
                        <a:rPr lang="cs-CZ" sz="2800" dirty="0" err="1" smtClean="0"/>
                        <a:t>there</a:t>
                      </a:r>
                      <a:r>
                        <a:rPr lang="cs-CZ" sz="2800" baseline="0" dirty="0" smtClean="0"/>
                        <a:t>,“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err="1" smtClean="0"/>
                        <a:t>wouldn´t</a:t>
                      </a:r>
                      <a:r>
                        <a:rPr lang="cs-CZ" sz="2800" b="1" baseline="0" dirty="0" smtClean="0"/>
                        <a:t> go </a:t>
                      </a:r>
                      <a:r>
                        <a:rPr lang="cs-CZ" sz="2800" b="0" baseline="0" dirty="0" err="1" smtClean="0"/>
                        <a:t>there</a:t>
                      </a:r>
                      <a:r>
                        <a:rPr lang="cs-CZ" sz="2800" b="1" baseline="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</a:tr>
              <a:tr h="189404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„I </a:t>
                      </a:r>
                      <a:r>
                        <a:rPr lang="cs-CZ" sz="2800" dirty="0" err="1" smtClean="0"/>
                        <a:t>am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going</a:t>
                      </a:r>
                      <a:r>
                        <a:rPr lang="cs-CZ" sz="2800" dirty="0" smtClean="0"/>
                        <a:t> to </a:t>
                      </a:r>
                      <a:r>
                        <a:rPr lang="cs-CZ" sz="2800" dirty="0" err="1" smtClean="0"/>
                        <a:t>fly</a:t>
                      </a:r>
                      <a:r>
                        <a:rPr lang="cs-CZ" sz="2800" dirty="0" smtClean="0"/>
                        <a:t> to Paris.</a:t>
                      </a:r>
                      <a:r>
                        <a:rPr lang="cs-CZ" sz="2800" baseline="0" dirty="0" smtClean="0"/>
                        <a:t>,“ </a:t>
                      </a:r>
                      <a:r>
                        <a:rPr lang="cs-CZ" sz="2800" baseline="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aseline="0" dirty="0" err="1" smtClean="0"/>
                        <a:t>said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She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said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that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she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b="1" baseline="0" dirty="0" err="1" smtClean="0"/>
                        <a:t>was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1" baseline="0" dirty="0" err="1" smtClean="0"/>
                        <a:t>going</a:t>
                      </a:r>
                      <a:r>
                        <a:rPr lang="cs-CZ" sz="2800" b="1" baseline="0" dirty="0" smtClean="0"/>
                        <a:t> </a:t>
                      </a:r>
                      <a:r>
                        <a:rPr lang="cs-CZ" sz="2800" b="0" baseline="0" dirty="0" smtClean="0"/>
                        <a:t>to </a:t>
                      </a:r>
                      <a:r>
                        <a:rPr lang="cs-CZ" sz="2800" b="0" baseline="0" dirty="0" err="1" smtClean="0"/>
                        <a:t>fly</a:t>
                      </a:r>
                      <a:r>
                        <a:rPr lang="cs-CZ" sz="2800" b="0" baseline="0" dirty="0" smtClean="0"/>
                        <a:t> to Paris.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8495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12036054" cy="741385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Časový posun – modální slovesa</a:t>
            </a:r>
            <a:endParaRPr lang="cs-CZ" dirty="0"/>
          </a:p>
        </p:txBody>
      </p:sp>
      <p:pic>
        <p:nvPicPr>
          <p:cNvPr id="6146" name="Picture 2" descr="C:\Users\Doma\AppData\Local\Microsoft\Windows\Temporary Internet Files\Content.IE5\IKQ86PKI\MC900017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4904"/>
            <a:ext cx="232560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89398" y="1268760"/>
            <a:ext cx="3672408" cy="12961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dance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6" name="Picture 5" descr="C:\Users\Doma\AppData\Local\Microsoft\Windows\Temporary Internet Files\Content.IE5\NFJ6O7CX\MC90002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6993"/>
            <a:ext cx="4052575" cy="324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5384215" y="2132856"/>
            <a:ext cx="3024336" cy="107811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said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could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dance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96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0148894"/>
              </p:ext>
            </p:extLst>
          </p:nvPr>
        </p:nvGraphicFramePr>
        <p:xfrm>
          <a:off x="1763688" y="620688"/>
          <a:ext cx="6096000" cy="3960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55216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Direct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Reported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speech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5256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CAN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COULD</a:t>
                      </a:r>
                      <a:endParaRPr lang="cs-CZ" sz="2400" b="1" dirty="0"/>
                    </a:p>
                  </a:txBody>
                  <a:tcPr/>
                </a:tc>
              </a:tr>
              <a:tr h="78703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MAY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MIGHT</a:t>
                      </a:r>
                      <a:endParaRPr lang="cs-CZ" sz="2800" dirty="0"/>
                    </a:p>
                  </a:txBody>
                  <a:tcPr/>
                </a:tc>
              </a:tr>
              <a:tr h="87823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WILL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WOULD</a:t>
                      </a:r>
                      <a:endParaRPr lang="cs-CZ" sz="2800" dirty="0"/>
                    </a:p>
                  </a:txBody>
                  <a:tcPr/>
                </a:tc>
              </a:tr>
              <a:tr h="109043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MUST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MUST/HAD TO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69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Doma\AppData\Local\Microsoft\Windows\Temporary Internet Files\Content.IE5\MCQS2BV2\MC900382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56" y="692696"/>
            <a:ext cx="25833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Příslovečné určení místa a času</a:t>
            </a:r>
            <a:endParaRPr lang="cs-CZ" dirty="0"/>
          </a:p>
        </p:txBody>
      </p:sp>
      <p:pic>
        <p:nvPicPr>
          <p:cNvPr id="1027" name="Picture 3" descr="C:\Users\Doma\AppData\Local\Microsoft\Windows\Temporary Internet Files\Content.IE5\MCQS2BV2\MC90043238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3384376" cy="340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627784" y="1592796"/>
            <a:ext cx="3096344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will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here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</a:rPr>
              <a:t> 1O </a:t>
            </a:r>
            <a:r>
              <a:rPr lang="cs-CZ" sz="2400" b="1" dirty="0" err="1" smtClean="0">
                <a:solidFill>
                  <a:schemeClr val="tx1"/>
                </a:solidFill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" name="Picture 5" descr="C:\Users\Doma\AppData\Local\Microsoft\Windows\Temporary Internet Files\Content.IE5\NFJ6O7CX\MC9000201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29000"/>
            <a:ext cx="4052575" cy="324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5940152" y="1772816"/>
            <a:ext cx="4032448" cy="151216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promised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would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there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</a:rPr>
              <a:t> 1O </a:t>
            </a:r>
            <a:r>
              <a:rPr lang="cs-CZ" sz="2400" b="1" dirty="0" err="1" smtClean="0">
                <a:solidFill>
                  <a:schemeClr val="tx1"/>
                </a:solidFill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35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Změny v určení místa a času:</a:t>
            </a:r>
          </a:p>
          <a:p>
            <a:pPr marL="0" indent="0">
              <a:buNone/>
            </a:pPr>
            <a:r>
              <a:rPr lang="cs-CZ" dirty="0" smtClean="0"/>
              <a:t>Např.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4506723"/>
              </p:ext>
            </p:extLst>
          </p:nvPr>
        </p:nvGraphicFramePr>
        <p:xfrm>
          <a:off x="1043608" y="2276872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DIRECT</a:t>
                      </a:r>
                      <a:r>
                        <a:rPr lang="cs-CZ" baseline="0" dirty="0" smtClean="0"/>
                        <a:t> SPEECH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REPORTED SPEECH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There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time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then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Today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month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day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month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Yesterday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day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before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Tomorrow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following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day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062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640960" cy="619268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Pozor na změnu slovosledu ( z tázacího na oznamovací)!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NFJ6O7CX\MP9004423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273630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49288" y="2996952"/>
            <a:ext cx="3024336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Will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marry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me</a:t>
            </a:r>
            <a:r>
              <a:rPr lang="cs-CZ" sz="2400" b="1" dirty="0" smtClean="0">
                <a:solidFill>
                  <a:schemeClr val="tx1"/>
                </a:solidFill>
              </a:rPr>
              <a:t>?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6" name="Picture 5" descr="C:\Users\Doma\AppData\Local\Microsoft\Windows\Temporary Internet Files\Content.IE5\NFJ6O7CX\MC900020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60084"/>
            <a:ext cx="4052575" cy="324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516216" y="2508207"/>
            <a:ext cx="3096344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asked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if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would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marry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him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141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?   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love </a:t>
            </a:r>
            <a:r>
              <a:rPr lang="cs-CZ" dirty="0" err="1" smtClean="0"/>
              <a:t>me</a:t>
            </a:r>
            <a:r>
              <a:rPr lang="cs-CZ" dirty="0" smtClean="0"/>
              <a:t>?      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wanted</a:t>
            </a:r>
            <a:r>
              <a:rPr lang="cs-CZ" dirty="0" smtClean="0"/>
              <a:t> to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loved</a:t>
            </a:r>
            <a:r>
              <a:rPr lang="cs-CZ" dirty="0" smtClean="0"/>
              <a:t> her.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USA?   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wondered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had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USA.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895863" y="188640"/>
            <a:ext cx="230425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139952" y="2132856"/>
            <a:ext cx="230425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200119" y="3717032"/>
            <a:ext cx="230425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644008" y="5517232"/>
            <a:ext cx="230425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12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87624" y="3861048"/>
            <a:ext cx="590465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187624" y="1556792"/>
            <a:ext cx="568863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sz="3600" b="1" u="sng" dirty="0" smtClean="0"/>
              <a:t>SAY  X  TELL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</a:t>
            </a:r>
            <a:r>
              <a:rPr lang="cs-CZ" dirty="0" err="1" smtClean="0"/>
              <a:t>somebody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</a:t>
            </a:r>
            <a:r>
              <a:rPr lang="cs-CZ" dirty="0" err="1" smtClean="0"/>
              <a:t>hello</a:t>
            </a:r>
            <a:r>
              <a:rPr lang="cs-CZ" dirty="0" smtClean="0"/>
              <a:t> to my </a:t>
            </a:r>
            <a:r>
              <a:rPr lang="cs-CZ" dirty="0" err="1" smtClean="0"/>
              <a:t>family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somebody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	 </a:t>
            </a:r>
            <a:r>
              <a:rPr lang="cs-CZ" dirty="0" smtClean="0"/>
              <a:t>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her </a:t>
            </a:r>
            <a:r>
              <a:rPr lang="cs-CZ" dirty="0" err="1" smtClean="0"/>
              <a:t>address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32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595</Words>
  <Application>Microsoft Office PowerPoint</Application>
  <PresentationFormat>Předvádění na obrazovce (4:3)</PresentationFormat>
  <Paragraphs>146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REPORTED SPEECH</vt:lpstr>
      <vt:lpstr>Prezentace aplikace PowerPoint</vt:lpstr>
      <vt:lpstr>Časový posun -přítomnost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Questions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REPORTED SPEECH</dc:title>
  <dc:creator>Doma</dc:creator>
  <cp:lastModifiedBy>jitka</cp:lastModifiedBy>
  <cp:revision>22</cp:revision>
  <dcterms:created xsi:type="dcterms:W3CDTF">2013-09-21T04:22:52Z</dcterms:created>
  <dcterms:modified xsi:type="dcterms:W3CDTF">2013-10-19T15:02:17Z</dcterms:modified>
</cp:coreProperties>
</file>