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97" r:id="rId4"/>
    <p:sldId id="264" r:id="rId5"/>
    <p:sldId id="308" r:id="rId6"/>
    <p:sldId id="310" r:id="rId7"/>
    <p:sldId id="311" r:id="rId8"/>
    <p:sldId id="313" r:id="rId9"/>
    <p:sldId id="312" r:id="rId10"/>
    <p:sldId id="281" r:id="rId11"/>
    <p:sldId id="287" r:id="rId12"/>
    <p:sldId id="286" r:id="rId13"/>
    <p:sldId id="288" r:id="rId14"/>
    <p:sldId id="289" r:id="rId15"/>
    <p:sldId id="292" r:id="rId16"/>
    <p:sldId id="291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139" autoAdjust="0"/>
  </p:normalViewPr>
  <p:slideViewPr>
    <p:cSldViewPr>
      <p:cViewPr>
        <p:scale>
          <a:sx n="90" d="100"/>
          <a:sy n="90" d="100"/>
        </p:scale>
        <p:origin x="-59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VY_32_INOVACE_Elektromagnetická indukce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VY_32_INOVACE_Elektromagnetická indukce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eIjNDUbPlo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stream.cz/uservideo/179992-videopokusy-lenzuv-zakon-magneticke-del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RqbvOJGHNB8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audiovideo.rvp.cz/video/355/LENZUV-ZAKON.html" TargetMode="External"/><Relationship Id="rId7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5.png"/><Relationship Id="rId9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edee/content/microsites/elektrina/anim/ani-ind.gif" TargetMode="External"/><Relationship Id="rId2" Type="http://schemas.openxmlformats.org/officeDocument/2006/relationships/hyperlink" Target="http://cs.wikipedia.org/wiki/Soubor:Michael_Faraday_-_Project_Gutenberg_eText_131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levneelektro.cz/p74392-varne-desky-mora-mit-641-fc" TargetMode="External"/><Relationship Id="rId4" Type="http://schemas.openxmlformats.org/officeDocument/2006/relationships/hyperlink" Target="http://www.cez.cz/edee/content/file/o-spolecnosti/tiskove-zpravy/novy_transformat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573339131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jevu elektromagnetická indukce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9): elektromagnetická indukce, velikost indukovaného napětí, směr indukovaného proudu, využití jevu elektromagnetická indukce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10 – 16).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30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č. 6 obsahuje hypertextový odkaz na video demonstrující jev elektromagnetická indukce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8 </a:t>
            </a:r>
            <a:r>
              <a:rPr lang="cs-CZ" dirty="0"/>
              <a:t>obsahuje </a:t>
            </a:r>
            <a:r>
              <a:rPr lang="cs-CZ" dirty="0" smtClean="0"/>
              <a:t>dva hypertextové odkazy </a:t>
            </a:r>
            <a:r>
              <a:rPr lang="cs-CZ" dirty="0"/>
              <a:t>na </a:t>
            </a:r>
            <a:r>
              <a:rPr lang="cs-CZ" dirty="0" smtClean="0"/>
              <a:t>videa </a:t>
            </a:r>
            <a:r>
              <a:rPr lang="cs-CZ" dirty="0"/>
              <a:t>demonstrující </a:t>
            </a:r>
            <a:r>
              <a:rPr lang="cs-CZ" dirty="0" smtClean="0"/>
              <a:t> </a:t>
            </a:r>
            <a:r>
              <a:rPr lang="cs-CZ" dirty="0" err="1" smtClean="0"/>
              <a:t>Lenzův</a:t>
            </a:r>
            <a:r>
              <a:rPr lang="cs-CZ" dirty="0" smtClean="0"/>
              <a:t> zákon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9 </a:t>
            </a:r>
            <a:r>
              <a:rPr lang="cs-CZ" dirty="0"/>
              <a:t>obsahuje hypertextový odkaz na video </a:t>
            </a:r>
            <a:r>
              <a:rPr lang="cs-CZ" dirty="0" smtClean="0"/>
              <a:t>demonstrující vznik vířivých proudů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12 – 16 obsahují testové otázky s nabídnutými možnostmi odpovědí. Žáci po kliknutí na odpověď na interaktivní </a:t>
            </a:r>
            <a:r>
              <a:rPr lang="cs-CZ" dirty="0" smtClean="0"/>
              <a:t>tabuli nebo </a:t>
            </a:r>
            <a:r>
              <a:rPr lang="cs-CZ" dirty="0" smtClean="0"/>
              <a:t>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pt-BR" sz="6000" dirty="0"/>
              <a:t>Elektromagnetická indukce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04248" y="2780928"/>
            <a:ext cx="2321445" cy="2520280"/>
            <a:chOff x="6516216" y="3861048"/>
            <a:chExt cx="2609477" cy="295086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36548" y="3861048"/>
              <a:ext cx="2189145" cy="29508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516216" y="6309320"/>
              <a:ext cx="890366" cy="4324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1</a:t>
              </a:r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067410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/>
              <a:t>Michael Faraday </a:t>
            </a:r>
            <a:r>
              <a:rPr lang="cs-CZ" sz="3200" dirty="0" smtClean="0"/>
              <a:t>(1791 – 1867</a:t>
            </a:r>
            <a:r>
              <a:rPr lang="cs-CZ" sz="3200" dirty="0"/>
              <a:t>) byl významný anglický chemik a </a:t>
            </a:r>
            <a:r>
              <a:rPr lang="cs-CZ" sz="3200" dirty="0" smtClean="0"/>
              <a:t>fyzik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Oersted dokázal, že elektrický proud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vytváří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magnetické pole…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Faraday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chtěl dokázat, že magnetické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pole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vytváří elektrický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proud…</a:t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Trvalo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mu to 10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let (1831)… 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>
                <a:solidFill>
                  <a:srgbClr val="FF0000"/>
                </a:solidFill>
              </a:rPr>
              <a:t>Měnící se magnetické pole </a:t>
            </a:r>
            <a:r>
              <a:rPr lang="cs-CZ" sz="3200" dirty="0">
                <a:solidFill>
                  <a:srgbClr val="FF0000"/>
                </a:solidFill>
              </a:rPr>
              <a:t>je příčinou vzniku </a:t>
            </a:r>
            <a:r>
              <a:rPr lang="cs-CZ" sz="3200" b="1" dirty="0">
                <a:solidFill>
                  <a:srgbClr val="FF0000"/>
                </a:solidFill>
              </a:rPr>
              <a:t>indukovaného elektrického pole </a:t>
            </a:r>
            <a:r>
              <a:rPr lang="cs-CZ" sz="3200" dirty="0">
                <a:solidFill>
                  <a:srgbClr val="FF0000"/>
                </a:solidFill>
              </a:rPr>
              <a:t>a tento jev se nazývá </a:t>
            </a:r>
            <a:r>
              <a:rPr lang="cs-CZ" sz="3200" b="1" dirty="0">
                <a:solidFill>
                  <a:srgbClr val="FF0000"/>
                </a:solidFill>
              </a:rPr>
              <a:t>elektromagnetická indukce</a:t>
            </a:r>
            <a:r>
              <a:rPr lang="cs-CZ" sz="3200" dirty="0">
                <a:solidFill>
                  <a:srgbClr val="FF0000"/>
                </a:solidFill>
              </a:rPr>
              <a:t>.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endParaRPr lang="cs-CZ" sz="3200" i="1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Michael Faraday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0198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 fontScale="8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Pokud se mění magnetické pole v blízkosti vodiče, pak ve vodiči vzniká indukované napětí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Změny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pole v blízkosti vodiče dosáhneme: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/>
              <a:t>pohybem magnetu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/>
              <a:t>pohybem vodiče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/>
              <a:t>současným pohybem vodiče i magnetu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/>
              <a:t>změnou proudu v jiném vodiči, který je poblíž daného vodiče</a:t>
            </a:r>
          </a:p>
          <a:p>
            <a:pPr>
              <a:buFont typeface="Arial" pitchFamily="34" charset="0"/>
              <a:buChar char="•"/>
            </a:pPr>
            <a:endParaRPr lang="cs-CZ" sz="3200" i="1" dirty="0" smtClean="0">
              <a:latin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46200" y="3068960"/>
            <a:ext cx="2865760" cy="1393701"/>
            <a:chOff x="1346200" y="3573016"/>
            <a:chExt cx="2777294" cy="1504951"/>
          </a:xfrm>
        </p:grpSpPr>
        <p:pic>
          <p:nvPicPr>
            <p:cNvPr id="2050" name="Picture 2" descr="http://www.cez.cz/edee/content/microsites/elektrina/anim/ani-ind.gif"/>
            <p:cNvPicPr>
              <a:picLocks noChangeAspect="1" noChangeArrowheads="1" noCrop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6200" y="3573016"/>
              <a:ext cx="2381250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331406" y="4708635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</a:t>
              </a:r>
              <a:endParaRPr lang="cs-CZ" dirty="0"/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Indukované napětí</a:t>
            </a:r>
            <a:endParaRPr lang="cs-CZ" dirty="0"/>
          </a:p>
        </p:txBody>
      </p:sp>
      <p:pic>
        <p:nvPicPr>
          <p:cNvPr id="11" name="Picture 3" descr="http://www.youtube.com/watch?v=KeIjNDUbPlo&#10;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24225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23560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427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Velikost indukovaného napětí závisí na:</a:t>
            </a:r>
          </a:p>
          <a:p>
            <a:pPr lvl="1">
              <a:buFont typeface="Arial" pitchFamily="34" charset="0"/>
              <a:buChar char="•"/>
            </a:pPr>
            <a:r>
              <a:rPr lang="cs-CZ" sz="3200" dirty="0"/>
              <a:t>velikosti změny </a:t>
            </a:r>
            <a:r>
              <a:rPr lang="cs-CZ" sz="3200" dirty="0" err="1"/>
              <a:t>mag</a:t>
            </a:r>
            <a:r>
              <a:rPr lang="cs-CZ" sz="3200" dirty="0"/>
              <a:t>. </a:t>
            </a:r>
            <a:r>
              <a:rPr lang="cs-CZ" sz="3200" dirty="0" smtClean="0"/>
              <a:t>pole </a:t>
            </a:r>
            <a:br>
              <a:rPr lang="cs-CZ" sz="3200" dirty="0" smtClean="0"/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(čím větší změna </a:t>
            </a:r>
            <a:r>
              <a:rPr lang="cs-CZ" sz="32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mag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pole, tím větší indukované napětí)</a:t>
            </a:r>
          </a:p>
          <a:p>
            <a:pPr lvl="1">
              <a:buFont typeface="Arial" pitchFamily="34" charset="0"/>
              <a:buChar char="•"/>
            </a:pPr>
            <a:r>
              <a:rPr lang="cs-CZ" sz="3200" dirty="0" smtClean="0"/>
              <a:t>rychlosti změny </a:t>
            </a:r>
            <a:r>
              <a:rPr lang="cs-CZ" sz="3200" dirty="0" err="1"/>
              <a:t>mag</a:t>
            </a:r>
            <a:r>
              <a:rPr lang="cs-CZ" sz="3200" dirty="0"/>
              <a:t>. pole </a:t>
            </a:r>
            <a:br>
              <a:rPr lang="cs-CZ" sz="3200" dirty="0"/>
            </a:b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(čím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rychlejší změna </a:t>
            </a:r>
            <a:r>
              <a:rPr lang="cs-CZ" sz="3200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mag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pole = kratší čas změny,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tím větší indukované napětí)</a:t>
            </a:r>
            <a:endParaRPr lang="cs-CZ" sz="3200" dirty="0"/>
          </a:p>
          <a:p>
            <a:pPr lvl="1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Velikost indukovaného napětí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13715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234672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Pokud tvoří vodič, ve kterém se indukuje napětí, uzavřený obvod, prochází jím proud (indukovaný proud)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Kolem vodiče, kterým prochází indukovaný proud, vzniká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Orientace vzniklého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pole je vždy taková, že působí proti změně </a:t>
            </a:r>
            <a:r>
              <a:rPr lang="cs-CZ" sz="3200" dirty="0" err="1" smtClean="0"/>
              <a:t>mag</a:t>
            </a:r>
            <a:r>
              <a:rPr lang="cs-CZ" sz="3200" dirty="0" smtClean="0"/>
              <a:t>. pole, která je příčinou vzniku indukovaného proudu.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32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Lenzův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zákon)</a:t>
            </a:r>
            <a:endParaRPr lang="cs-CZ" sz="3200" dirty="0"/>
          </a:p>
          <a:p>
            <a:pPr lvl="1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Směr indukovaného proudu</a:t>
            </a:r>
            <a:endParaRPr lang="cs-CZ" dirty="0"/>
          </a:p>
        </p:txBody>
      </p:sp>
      <p:pic>
        <p:nvPicPr>
          <p:cNvPr id="5" name="Picture 3" descr="http://www.stream.cz/uservideo/179992-videopokusy-lenzuv-zakon-magneticke-delo&#10;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51723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http://www.youtube.com/watch?v=RqbvOJGHNB8&#10;&#10;">
            <a:hlinkClick r:id="rId4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804" y="551723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531185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Ďobek\Local Settings\Temporary Internet Files\Content.IE5\2RUGLHHA\MP90044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24291"/>
            <a:ext cx="1449289" cy="108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29092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Magnetický záznam zvuku a obrazu (kazety a videokazety, datové pásky)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Dynamické mikrofony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err="1" smtClean="0"/>
              <a:t>Bezbateriová</a:t>
            </a:r>
            <a:r>
              <a:rPr lang="cs-CZ" sz="3200" dirty="0" smtClean="0"/>
              <a:t> svítilna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Transformátory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Zapalovací svíčka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Indukční varné desky </a:t>
            </a:r>
            <a:br>
              <a:rPr lang="cs-CZ" sz="3200" dirty="0" smtClean="0"/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(využívají se tzv. vířivé proudy)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 lvl="1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s elektromagnetickou indukcí setkáme?</a:t>
            </a:r>
            <a:endParaRPr lang="cs-CZ" dirty="0"/>
          </a:p>
        </p:txBody>
      </p:sp>
      <p:pic>
        <p:nvPicPr>
          <p:cNvPr id="7" name="Picture 3" descr="http://audiovideo.rvp.cz/video/355/LENZUV-ZAKON.html&#10;&#10;&#10;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8191" y="566561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Ďobek\Local Settings\Temporary Internet Files\Content.IE5\2WIS9WBJ\MC9004348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3964" y="24208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5969" y="3933056"/>
            <a:ext cx="1692495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4491917" y="4355028"/>
            <a:ext cx="2456347" cy="1229271"/>
            <a:chOff x="3483805" y="4355028"/>
            <a:chExt cx="2456347" cy="1229271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01124" y="4355028"/>
              <a:ext cx="1639028" cy="1229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483805" y="4581128"/>
              <a:ext cx="8173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</a:t>
              </a:r>
              <a:endParaRPr lang="cs-CZ" dirty="0"/>
            </a:p>
          </p:txBody>
        </p:sp>
      </p:grpSp>
      <p:pic>
        <p:nvPicPr>
          <p:cNvPr id="1035" name="Picture 11" descr="C:\Documents and Settings\Ďobek\Local Settings\Temporary Internet Files\Content.IE5\2RUGLHHA\MC9004242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013176"/>
            <a:ext cx="467094" cy="74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5122833" y="5621992"/>
            <a:ext cx="2161723" cy="1236007"/>
            <a:chOff x="5122833" y="5621992"/>
            <a:chExt cx="2161723" cy="1236007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1348" y="5621992"/>
              <a:ext cx="1483208" cy="12360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122833" y="6444044"/>
              <a:ext cx="8173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2417741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elektromagnetická indukce.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Za jakých podmínek vzniká ve vodiči indukované napětí.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Na </a:t>
            </a:r>
            <a:r>
              <a:rPr lang="cs-CZ" sz="3200" dirty="0"/>
              <a:t>čem závisí </a:t>
            </a:r>
            <a:r>
              <a:rPr lang="cs-CZ" sz="3200" dirty="0" smtClean="0"/>
              <a:t>velikost </a:t>
            </a:r>
            <a:r>
              <a:rPr lang="cs-CZ" sz="3200" dirty="0"/>
              <a:t>indukovaného </a:t>
            </a:r>
            <a:r>
              <a:rPr lang="cs-CZ" sz="3200" dirty="0" smtClean="0"/>
              <a:t>napětí.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směr </a:t>
            </a:r>
            <a:r>
              <a:rPr lang="cs-CZ" sz="3200" dirty="0"/>
              <a:t>indukovaného </a:t>
            </a:r>
            <a:r>
              <a:rPr lang="cs-CZ" sz="3200" dirty="0" smtClean="0"/>
              <a:t>proudu.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Kde se s elektromagnetickou indukcí </a:t>
            </a:r>
            <a:r>
              <a:rPr lang="cs-CZ" sz="3200" dirty="0" smtClean="0"/>
              <a:t>setkáme.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/>
              <a:t>Na čem závisí velikost indukovaného </a:t>
            </a:r>
            <a:r>
              <a:rPr lang="cs-CZ" sz="3200" dirty="0" smtClean="0"/>
              <a:t>napětí ve vodiči?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na průměru vodiče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na rozsahu voltmetru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pl-PL" sz="2800" dirty="0"/>
              <a:t>na rychlosti změny magnetického pole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Když místo severního zasuneme do cívky magnet stejnou rychlostí jižním pólem, indukuje se v cívce napětí: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stejné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žádné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opačné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Při zasunutí magnetu do cívky se 100 závity se v ní indukovalo napětí 5 </a:t>
            </a:r>
            <a:r>
              <a:rPr lang="cs-CZ" sz="3200" dirty="0" err="1" smtClean="0"/>
              <a:t>mV</a:t>
            </a:r>
            <a:r>
              <a:rPr lang="cs-CZ" sz="3200" dirty="0" smtClean="0"/>
              <a:t>. Kolik závitů musí mít cívka, aby se v ní indukovalo napětí 10 </a:t>
            </a:r>
            <a:r>
              <a:rPr lang="cs-CZ" sz="3200" dirty="0" err="1" smtClean="0"/>
              <a:t>mV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5</a:t>
            </a:r>
            <a:r>
              <a:rPr lang="cs-CZ" sz="2800" dirty="0" smtClean="0"/>
              <a:t>0 </a:t>
            </a:r>
            <a:r>
              <a:rPr lang="cs-CZ" sz="2800" dirty="0"/>
              <a:t>závitů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100 </a:t>
            </a:r>
            <a:r>
              <a:rPr lang="cs-CZ" sz="2800" dirty="0"/>
              <a:t>závitů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200 závitů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Elektromagnetické indukce se nevyužívá v 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zapalovací svíčce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transformátoru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voltmetru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/>
              <a:t>Jak vznikají vířivé proudy?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pohybem mosazného válečku v blízkosti masivního vodiče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pohybem masivního vodiče v blízkosti kondenzátoru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změnou magnet. pole </a:t>
            </a:r>
            <a:r>
              <a:rPr lang="cs-CZ" sz="2800" dirty="0"/>
              <a:t>v blízkosti masivního vodiče</a:t>
            </a:r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3650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</a:t>
            </a:r>
            <a:r>
              <a:rPr lang="cs-CZ" sz="1800" dirty="0" smtClean="0"/>
              <a:t>1 – </a:t>
            </a:r>
            <a:r>
              <a:rPr lang="cs-CZ" sz="1800" dirty="0"/>
              <a:t>AUTOR NEUVEDEN. </a:t>
            </a:r>
            <a:r>
              <a:rPr lang="cs-CZ" sz="1800" i="1" dirty="0"/>
              <a:t>cs.wikipedia.org</a:t>
            </a:r>
            <a:r>
              <a:rPr lang="cs-CZ" sz="1800" dirty="0"/>
              <a:t> [online]. [cit. 14.10.2013]. Dostupný na WWW: </a:t>
            </a:r>
            <a:r>
              <a:rPr lang="cs-CZ" sz="1800" dirty="0">
                <a:hlinkClick r:id="rId2"/>
              </a:rPr>
              <a:t>http://cs.wikipedia.org/wiki/Soubor:Michael_Faraday_-_</a:t>
            </a:r>
            <a:r>
              <a:rPr lang="cs-CZ" sz="1800" dirty="0" smtClean="0">
                <a:hlinkClick r:id="rId2"/>
              </a:rPr>
              <a:t>Project_Gutenberg_eText_13103.jpg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2 – </a:t>
            </a:r>
            <a:r>
              <a:rPr lang="pt-BR" sz="1800" dirty="0"/>
              <a:t>AUTOR NEUVEDEN. </a:t>
            </a:r>
            <a:r>
              <a:rPr lang="pt-BR" sz="1800" i="1" dirty="0"/>
              <a:t>www.cez.cz</a:t>
            </a:r>
            <a:r>
              <a:rPr lang="pt-BR" sz="1800" dirty="0"/>
              <a:t> [online]. [cit. 14.10.2013]. Dostupný na WWW: </a:t>
            </a:r>
            <a:r>
              <a:rPr lang="pt-BR" sz="1800" dirty="0">
                <a:hlinkClick r:id="rId3"/>
              </a:rPr>
              <a:t>http://</a:t>
            </a:r>
            <a:r>
              <a:rPr lang="pt-BR" sz="1800" dirty="0" smtClean="0">
                <a:hlinkClick r:id="rId3"/>
              </a:rPr>
              <a:t>www.cez.cz/edee/content/microsites/elektrina/anim/ani-ind.gif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3 – </a:t>
            </a:r>
            <a:r>
              <a:rPr lang="pt-BR" sz="1800" dirty="0"/>
              <a:t>AUTOR NEUVEDEN. </a:t>
            </a:r>
            <a:r>
              <a:rPr lang="pt-BR" sz="1800" i="1" dirty="0"/>
              <a:t>www.cez.cz</a:t>
            </a:r>
            <a:r>
              <a:rPr lang="pt-BR" sz="1800" dirty="0"/>
              <a:t> [online]. [cit. 14.10.2013]. Dostupný na WWW: </a:t>
            </a:r>
            <a:r>
              <a:rPr lang="pt-BR" sz="1800" dirty="0">
                <a:hlinkClick r:id="rId4"/>
              </a:rPr>
              <a:t>http://</a:t>
            </a:r>
            <a:r>
              <a:rPr lang="pt-BR" sz="1800" dirty="0" smtClean="0">
                <a:hlinkClick r:id="rId4"/>
              </a:rPr>
              <a:t>www.cez.cz/edee/content/file/o-spolecnosti/tiskove-zpravy/novy_transformator.jpg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Obr. 4 – </a:t>
            </a:r>
            <a:r>
              <a:rPr lang="pt-BR" sz="1800" dirty="0"/>
              <a:t>AUTOR NEUVEDEN. </a:t>
            </a:r>
            <a:r>
              <a:rPr lang="pt-BR" sz="1800" i="1" dirty="0"/>
              <a:t>www.levneelektro.cz</a:t>
            </a:r>
            <a:r>
              <a:rPr lang="pt-BR" sz="1800" dirty="0"/>
              <a:t> [online]. [cit. 14.10.2013]. Dostupný na WWW: </a:t>
            </a:r>
            <a:r>
              <a:rPr lang="pt-BR" sz="1800" dirty="0">
                <a:hlinkClick r:id="rId5"/>
              </a:rPr>
              <a:t>http://</a:t>
            </a:r>
            <a:r>
              <a:rPr lang="pt-BR" sz="1800" dirty="0" smtClean="0">
                <a:hlinkClick r:id="rId5"/>
              </a:rPr>
              <a:t>www.levneelektro.cz/p74392-varne-desky-mora-mit-641-fc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hlinkClick r:id="rId6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1956</TotalTime>
  <Words>761</Words>
  <Application>Microsoft Office PowerPoint</Application>
  <PresentationFormat>Předvádění na obrazovce (4:3)</PresentationFormat>
  <Paragraphs>120</Paragraphs>
  <Slides>17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Anotace</vt:lpstr>
      <vt:lpstr>Elektromagnetická indukce</vt:lpstr>
      <vt:lpstr>Michael Faraday</vt:lpstr>
      <vt:lpstr>Indukované napětí</vt:lpstr>
      <vt:lpstr>Velikost indukovaného napětí</vt:lpstr>
      <vt:lpstr>Směr indukovaného proudu</vt:lpstr>
      <vt:lpstr>Kde se s elektromagnetickou indukcí setkáme?</vt:lpstr>
      <vt:lpstr>Co jsme se dozvěděli?</vt:lpstr>
      <vt:lpstr>Závěrečné opakování</vt:lpstr>
      <vt:lpstr>Na čem závisí velikost indukovaného napětí ve vodiči?</vt:lpstr>
      <vt:lpstr>Když místo severního zasuneme do cívky magnet stejnou rychlostí jižním pólem, indukuje se v cívce napětí:</vt:lpstr>
      <vt:lpstr>Při zasunutí magnetu do cívky se 100 závity se v ní indukovalo napětí 5 mV. Kolik závitů musí mít cívka, aby se v ní indukovalo napětí 10 mV?</vt:lpstr>
      <vt:lpstr>Elektromagnetické indukce se nevyužívá v :</vt:lpstr>
      <vt:lpstr>Jak vznikají vířivé proudy?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157</cp:revision>
  <dcterms:created xsi:type="dcterms:W3CDTF">2013-05-10T12:01:16Z</dcterms:created>
  <dcterms:modified xsi:type="dcterms:W3CDTF">2013-10-14T20:21:39Z</dcterms:modified>
</cp:coreProperties>
</file>