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8" r:id="rId3"/>
    <p:sldId id="261" r:id="rId4"/>
    <p:sldId id="262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0" d="100"/>
          <a:sy n="70" d="100"/>
        </p:scale>
        <p:origin x="-984" y="-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VY_32_INOVACE_07_M6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V., MNICHOVICKÁ 62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JAROSLAVA URBANCOVÁ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MATEMATIKA</a:t>
          </a:r>
          <a:r>
            <a:rPr lang="cs-CZ" sz="2000" dirty="0" smtClean="0"/>
            <a:t>, OPAKOVÁNÍ Z 5.ROČNÍKU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2604" custLinFactNeighborX="-1302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C8CEBD-8759-4BB3-8597-16FAB2FA7A12}" type="presOf" srcId="{D1D4F407-5343-4D3F-B5B9-D407B03CAEB4}" destId="{D005CE8C-CC26-4C3E-AC11-E15060ECD759}" srcOrd="0" destOrd="0" presId="urn:microsoft.com/office/officeart/2005/8/layout/target3"/>
    <dgm:cxn modelId="{0D160C7C-8B5F-4F72-AF4B-67F6F2E13A85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CD341F7-F0AE-4111-BF0D-D8D79932FECB}" type="presOf" srcId="{D8197B8C-B260-4A16-BDF4-0947B075E274}" destId="{5A5FFA88-C948-4069-8E93-59FA12366E83}" srcOrd="1" destOrd="0" presId="urn:microsoft.com/office/officeart/2005/8/layout/target3"/>
    <dgm:cxn modelId="{6563598A-94C9-4D6A-83FF-A38CBE498FB9}" type="presOf" srcId="{D8197B8C-B260-4A16-BDF4-0947B075E274}" destId="{25B08C86-7E15-44DC-BE7F-FFB55DD49D12}" srcOrd="0" destOrd="0" presId="urn:microsoft.com/office/officeart/2005/8/layout/target3"/>
    <dgm:cxn modelId="{73A36831-CDA0-4FDB-ADD9-98848F473C04}" type="presOf" srcId="{D1B46980-6531-4606-95E6-44980827E919}" destId="{2BE915AB-18AA-4053-B92C-3BFC9ED204BB}" srcOrd="1" destOrd="0" presId="urn:microsoft.com/office/officeart/2005/8/layout/target3"/>
    <dgm:cxn modelId="{FDE420F1-2FEC-47AA-89B9-C8FFDC048519}" type="presOf" srcId="{B651F6E3-6281-48DB-9319-2AEAFDAE7572}" destId="{6BB5E863-4638-4E1D-BFDE-399D028AC4ED}" srcOrd="1" destOrd="0" presId="urn:microsoft.com/office/officeart/2005/8/layout/target3"/>
    <dgm:cxn modelId="{4188D63F-FE0C-4761-BFDE-8D867ABA681B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C86D011-F4F9-48B9-AF19-844892A2C0A7}" type="presOf" srcId="{D1B46980-6531-4606-95E6-44980827E919}" destId="{6140AFEC-043D-4C43-A2F9-D0F5331DF3A3}" srcOrd="0" destOrd="0" presId="urn:microsoft.com/office/officeart/2005/8/layout/target3"/>
    <dgm:cxn modelId="{341A1F23-77E4-4711-B42E-78E6D6B9F01B}" type="presOf" srcId="{D1D4F407-5343-4D3F-B5B9-D407B03CAEB4}" destId="{AED2198E-93D5-4001-81B4-73124B309672}" srcOrd="1" destOrd="0" presId="urn:microsoft.com/office/officeart/2005/8/layout/target3"/>
    <dgm:cxn modelId="{C1F863B1-19B7-4A14-A993-B576AAE4125F}" type="presOf" srcId="{757F3AB3-0718-4624-B441-E567A8F0AB56}" destId="{333A1088-737F-45CB-B68E-254E46348037}" srcOrd="0" destOrd="0" presId="urn:microsoft.com/office/officeart/2005/8/layout/target3"/>
    <dgm:cxn modelId="{2F9F6B8A-4DF8-4546-992C-17801423E585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0EC992D-C36F-4AF5-9961-CBE8D2FBFBEC}" type="presParOf" srcId="{333A1088-737F-45CB-B68E-254E46348037}" destId="{F5ABB229-8D3B-4694-996A-96F23CF14429}" srcOrd="0" destOrd="0" presId="urn:microsoft.com/office/officeart/2005/8/layout/target3"/>
    <dgm:cxn modelId="{C54B3939-C9F3-496A-8084-9C7FB1714CCD}" type="presParOf" srcId="{333A1088-737F-45CB-B68E-254E46348037}" destId="{F41139FD-01EE-4571-8B17-4FB00FC51163}" srcOrd="1" destOrd="0" presId="urn:microsoft.com/office/officeart/2005/8/layout/target3"/>
    <dgm:cxn modelId="{E6AE2669-17CF-4919-9232-9C28615E329F}" type="presParOf" srcId="{333A1088-737F-45CB-B68E-254E46348037}" destId="{D005CE8C-CC26-4C3E-AC11-E15060ECD759}" srcOrd="2" destOrd="0" presId="urn:microsoft.com/office/officeart/2005/8/layout/target3"/>
    <dgm:cxn modelId="{29A6199E-AA12-4102-BCFD-3CBF0BBD0CF5}" type="presParOf" srcId="{333A1088-737F-45CB-B68E-254E46348037}" destId="{2C702D82-9B77-49B7-9568-BB8EB47C3372}" srcOrd="3" destOrd="0" presId="urn:microsoft.com/office/officeart/2005/8/layout/target3"/>
    <dgm:cxn modelId="{1234E6D9-8FD7-41F2-8CF4-FF6EC854C711}" type="presParOf" srcId="{333A1088-737F-45CB-B68E-254E46348037}" destId="{A52A0455-90FF-4808-ABD0-F02540D31D5A}" srcOrd="4" destOrd="0" presId="urn:microsoft.com/office/officeart/2005/8/layout/target3"/>
    <dgm:cxn modelId="{16B495D0-00D9-4BED-BA2A-22A16D3B8FA0}" type="presParOf" srcId="{333A1088-737F-45CB-B68E-254E46348037}" destId="{6140AFEC-043D-4C43-A2F9-D0F5331DF3A3}" srcOrd="5" destOrd="0" presId="urn:microsoft.com/office/officeart/2005/8/layout/target3"/>
    <dgm:cxn modelId="{8763748A-C2E5-4F23-BE00-6F3B8C894E4C}" type="presParOf" srcId="{333A1088-737F-45CB-B68E-254E46348037}" destId="{9358AC05-5D7D-4327-9F80-1AD486AEA664}" srcOrd="6" destOrd="0" presId="urn:microsoft.com/office/officeart/2005/8/layout/target3"/>
    <dgm:cxn modelId="{64067305-F9F3-4F84-B5F4-06D535E122FE}" type="presParOf" srcId="{333A1088-737F-45CB-B68E-254E46348037}" destId="{313FC574-E1CD-4FB4-B054-0B805CE0447D}" srcOrd="7" destOrd="0" presId="urn:microsoft.com/office/officeart/2005/8/layout/target3"/>
    <dgm:cxn modelId="{ECBFDEB8-F847-4B8D-82B2-CB5FE5687965}" type="presParOf" srcId="{333A1088-737F-45CB-B68E-254E46348037}" destId="{619D679B-A015-4ECF-8348-D1034C574F40}" srcOrd="8" destOrd="0" presId="urn:microsoft.com/office/officeart/2005/8/layout/target3"/>
    <dgm:cxn modelId="{EB69D80A-2E1C-44E4-8427-338BF07600E6}" type="presParOf" srcId="{333A1088-737F-45CB-B68E-254E46348037}" destId="{322283A8-4A27-4CDA-BAE3-F381106A9174}" srcOrd="9" destOrd="0" presId="urn:microsoft.com/office/officeart/2005/8/layout/target3"/>
    <dgm:cxn modelId="{24087214-BCFA-41B7-9D48-ACC6E4CBF98B}" type="presParOf" srcId="{333A1088-737F-45CB-B68E-254E46348037}" destId="{FFC9F71D-1B4F-4AD9-A4A6-86ADEFC8AF5C}" srcOrd="10" destOrd="0" presId="urn:microsoft.com/office/officeart/2005/8/layout/target3"/>
    <dgm:cxn modelId="{D5C9A9CF-6F91-4AF0-895E-86EF0103B715}" type="presParOf" srcId="{333A1088-737F-45CB-B68E-254E46348037}" destId="{25B08C86-7E15-44DC-BE7F-FFB55DD49D12}" srcOrd="11" destOrd="0" presId="urn:microsoft.com/office/officeart/2005/8/layout/target3"/>
    <dgm:cxn modelId="{B74A5559-6345-47E3-AFF6-3570CBCFB1C0}" type="presParOf" srcId="{333A1088-737F-45CB-B68E-254E46348037}" destId="{76644BE8-9D7C-4C09-B250-3D10AF48CBB7}" srcOrd="12" destOrd="0" presId="urn:microsoft.com/office/officeart/2005/8/layout/target3"/>
    <dgm:cxn modelId="{51049F2D-57CC-4766-9C6B-F537526D7E79}" type="presParOf" srcId="{333A1088-737F-45CB-B68E-254E46348037}" destId="{EE85B701-7295-41C0-BA7A-34D3756A2AE6}" srcOrd="13" destOrd="0" presId="urn:microsoft.com/office/officeart/2005/8/layout/target3"/>
    <dgm:cxn modelId="{A2F996B4-3FAB-4D20-A5E3-31B61EE84F97}" type="presParOf" srcId="{333A1088-737F-45CB-B68E-254E46348037}" destId="{8BEBB6EC-1DAA-4CAC-8A25-BC0FCBD5DBD5}" srcOrd="14" destOrd="0" presId="urn:microsoft.com/office/officeart/2005/8/layout/target3"/>
    <dgm:cxn modelId="{71876F8E-F464-4679-A6C2-2648948C09E2}" type="presParOf" srcId="{333A1088-737F-45CB-B68E-254E46348037}" destId="{AED2198E-93D5-4001-81B4-73124B309672}" srcOrd="15" destOrd="0" presId="urn:microsoft.com/office/officeart/2005/8/layout/target3"/>
    <dgm:cxn modelId="{FD83EEE1-72F1-4B89-A698-446A57D80731}" type="presParOf" srcId="{333A1088-737F-45CB-B68E-254E46348037}" destId="{2BE915AB-18AA-4053-B92C-3BFC9ED204BB}" srcOrd="16" destOrd="0" presId="urn:microsoft.com/office/officeart/2005/8/layout/target3"/>
    <dgm:cxn modelId="{D0F89F66-5AB7-4230-82C0-A990EFEB75DF}" type="presParOf" srcId="{333A1088-737F-45CB-B68E-254E46348037}" destId="{6BB5E863-4638-4E1D-BFDE-399D028AC4ED}" srcOrd="17" destOrd="0" presId="urn:microsoft.com/office/officeart/2005/8/layout/target3"/>
    <dgm:cxn modelId="{7AE21C13-1611-41CF-9800-E8F6A913D5FC}" type="presParOf" srcId="{333A1088-737F-45CB-B68E-254E46348037}" destId="{5A5FFA88-C948-4069-8E93-59FA12366E83}" srcOrd="18" destOrd="0" presId="urn:microsoft.com/office/officeart/2005/8/layout/target3"/>
    <dgm:cxn modelId="{1A934947-46B9-4360-BB30-8C0DA829A19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-42332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062194" y="0"/>
          <a:ext cx="6672014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V., MNICHOVICKÁ 62 </a:t>
          </a:r>
          <a:endParaRPr lang="cs-CZ" sz="2000" kern="1200" dirty="0"/>
        </a:p>
      </dsp:txBody>
      <dsp:txXfrm>
        <a:off x="1062194" y="0"/>
        <a:ext cx="6672014" cy="407634"/>
      </dsp:txXfrm>
    </dsp:sp>
    <dsp:sp modelId="{A52A0455-90FF-4808-ABD0-F02540D31D5A}">
      <dsp:nvSpPr>
        <dsp:cNvPr id="0" name=""/>
        <dsp:cNvSpPr/>
      </dsp:nvSpPr>
      <dsp:spPr>
        <a:xfrm>
          <a:off x="225177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31524" y="407634"/>
          <a:ext cx="6502685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JAROSLAVA URBANCOVÁ</a:t>
          </a:r>
          <a:endParaRPr lang="cs-CZ" sz="2000" kern="1200" dirty="0"/>
        </a:p>
      </dsp:txBody>
      <dsp:txXfrm>
        <a:off x="1231524" y="407634"/>
        <a:ext cx="6502685" cy="407634"/>
      </dsp:txXfrm>
    </dsp:sp>
    <dsp:sp modelId="{313FC574-E1CD-4FB4-B054-0B805CE0447D}">
      <dsp:nvSpPr>
        <dsp:cNvPr id="0" name=""/>
        <dsp:cNvSpPr/>
      </dsp:nvSpPr>
      <dsp:spPr>
        <a:xfrm>
          <a:off x="492687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31524" y="815268"/>
          <a:ext cx="6502685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VY_32_INOVACE_07_M6</a:t>
          </a:r>
          <a:endParaRPr lang="cs-CZ" sz="2000" kern="1200" dirty="0"/>
        </a:p>
      </dsp:txBody>
      <dsp:txXfrm>
        <a:off x="1231524" y="815268"/>
        <a:ext cx="6502685" cy="407634"/>
      </dsp:txXfrm>
    </dsp:sp>
    <dsp:sp modelId="{FFC9F71D-1B4F-4AD9-A4A6-86ADEFC8AF5C}">
      <dsp:nvSpPr>
        <dsp:cNvPr id="0" name=""/>
        <dsp:cNvSpPr/>
      </dsp:nvSpPr>
      <dsp:spPr>
        <a:xfrm>
          <a:off x="760197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31524" y="1222902"/>
          <a:ext cx="6502685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MATEMATIKA</a:t>
          </a:r>
          <a:r>
            <a:rPr lang="cs-CZ" sz="2000" kern="1200" dirty="0" smtClean="0"/>
            <a:t>, OPAKOVÁNÍ Z 5.ROČNÍKU</a:t>
          </a:r>
          <a:endParaRPr lang="cs-CZ" sz="2000" kern="1200" dirty="0"/>
        </a:p>
      </dsp:txBody>
      <dsp:txXfrm>
        <a:off x="1231524" y="1222902"/>
        <a:ext cx="6502685" cy="407634"/>
      </dsp:txXfrm>
    </dsp:sp>
    <dsp:sp modelId="{EE85B701-7295-41C0-BA7A-34D3756A2AE6}">
      <dsp:nvSpPr>
        <dsp:cNvPr id="0" name=""/>
        <dsp:cNvSpPr/>
      </dsp:nvSpPr>
      <dsp:spPr>
        <a:xfrm>
          <a:off x="1027707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31524" y="1630536"/>
          <a:ext cx="6502685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31524" y="1630536"/>
        <a:ext cx="6502685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052BE6-98C5-49D3-AF86-3F1BE361EC9A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320BC3-9D06-4C75-9B55-1EEDFE0803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7708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1208AB2-B1EE-4F75-A684-C05AF10E61F8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8185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226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297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572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790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4515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280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402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22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3959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80058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5E104-0736-428B-8CFC-8A05FD339E15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063510-3840-4416-9CC3-630F8D1CC4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1864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61042819"/>
              </p:ext>
            </p:extLst>
          </p:nvPr>
        </p:nvGraphicFramePr>
        <p:xfrm>
          <a:off x="323850" y="1052736"/>
          <a:ext cx="7776542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237312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7083425" algn="l"/>
              </a:tabLst>
            </a:pPr>
            <a:r>
              <a:rPr lang="cs-CZ" dirty="0" smtClean="0"/>
              <a:t>12. 12. 2011	6.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525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Počítáme s přirozenými čísly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Seřaď řadu těchto čísel podle velikosti od nejmenšího po největší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125, 36, 805, 24, 337, 230, 800, 450, 48, 983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982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 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24, 36, 48, 125, 230, 337, 450, 800, 805,983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581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1930226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Vyber z této řady čísla, která mají na místě jednotek číslici 7 a 3 a sečti je 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3203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 algn="ctr">
              <a:buNone/>
            </a:pPr>
            <a:r>
              <a:rPr lang="cs-CZ" dirty="0"/>
              <a:t> </a:t>
            </a:r>
            <a:r>
              <a:rPr lang="cs-CZ" dirty="0" smtClean="0"/>
              <a:t>  125, 36, 805, 24, 337, 230, 800, 450, 48, 983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6455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    337  +  983  =  1320</a:t>
            </a:r>
          </a:p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sz="2000" b="1" dirty="0" smtClean="0"/>
              <a:t>SČÍTANEC  +  SČÍTANEC =   SOUČET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Jaký bude výsledek po záměně sčítanců?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337</a:t>
            </a:r>
          </a:p>
          <a:p>
            <a:pPr marL="0" indent="0" algn="ctr">
              <a:buNone/>
            </a:pPr>
            <a:r>
              <a:rPr lang="cs-CZ" sz="3200" u="sng" dirty="0" smtClean="0"/>
              <a:t>983</a:t>
            </a:r>
          </a:p>
          <a:p>
            <a:pPr marL="0" indent="0" algn="ctr">
              <a:buNone/>
            </a:pPr>
            <a:r>
              <a:rPr lang="cs-CZ" sz="3200" dirty="0" smtClean="0"/>
              <a:t>1320</a:t>
            </a:r>
          </a:p>
          <a:p>
            <a:pPr marL="0" indent="0" algn="ctr">
              <a:buNone/>
            </a:pPr>
            <a:endParaRPr lang="cs-CZ" sz="3200" u="sng" dirty="0" smtClean="0"/>
          </a:p>
          <a:p>
            <a:pPr marL="0" indent="0" algn="ctr">
              <a:buNone/>
            </a:pPr>
            <a:r>
              <a:rPr lang="cs-CZ" sz="3200" dirty="0" smtClean="0"/>
              <a:t>983</a:t>
            </a:r>
          </a:p>
          <a:p>
            <a:pPr marL="0" indent="0" algn="ctr">
              <a:buNone/>
            </a:pPr>
            <a:r>
              <a:rPr lang="cs-CZ" sz="3200" u="sng" dirty="0" smtClean="0"/>
              <a:t>337</a:t>
            </a:r>
          </a:p>
          <a:p>
            <a:pPr marL="0" indent="0" algn="ctr">
              <a:buNone/>
            </a:pPr>
            <a:r>
              <a:rPr lang="cs-CZ" sz="3200" dirty="0" smtClean="0"/>
              <a:t>1320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2648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Odečti od sebe druhé největší číslo a druhé nejmenší číslo řady.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125, 36, 805, 24, 337, 230, 800, 450, 48, 983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46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3200" dirty="0" smtClean="0"/>
              <a:t>805     -   36      =  769</a:t>
            </a:r>
          </a:p>
          <a:p>
            <a:pPr marL="0" indent="0">
              <a:buNone/>
            </a:pPr>
            <a:r>
              <a:rPr lang="cs-CZ" sz="2000" b="1" dirty="0" smtClean="0"/>
              <a:t>MENŠENEC – MENŠITEL   =  ROZDÍL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Lze menšence zaměnit    za menšitele?</a:t>
            </a:r>
            <a:endParaRPr lang="cs-CZ" sz="2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3200" dirty="0"/>
          </a:p>
          <a:p>
            <a:pPr marL="0" indent="0" algn="ctr">
              <a:buNone/>
            </a:pPr>
            <a:r>
              <a:rPr lang="cs-CZ" sz="3200" dirty="0" smtClean="0"/>
              <a:t>805</a:t>
            </a:r>
          </a:p>
          <a:p>
            <a:pPr marL="0" indent="0" algn="ctr">
              <a:buNone/>
            </a:pPr>
            <a:r>
              <a:rPr lang="cs-CZ" sz="3200" u="sng" dirty="0" smtClean="0"/>
              <a:t>-36</a:t>
            </a:r>
            <a:endParaRPr lang="cs-CZ" sz="3200" dirty="0" smtClean="0"/>
          </a:p>
          <a:p>
            <a:pPr marL="0" indent="0" algn="ctr">
              <a:buNone/>
            </a:pPr>
            <a:r>
              <a:rPr lang="cs-CZ" sz="3200" dirty="0" smtClean="0"/>
              <a:t>769</a:t>
            </a:r>
          </a:p>
        </p:txBody>
      </p:sp>
    </p:spTree>
    <p:extLst>
      <p:ext uri="{BB962C8B-B14F-4D97-AF65-F5344CB8AC3E}">
        <p14:creationId xmlns:p14="http://schemas.microsoft.com/office/powerpoint/2010/main" val="2473481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94322"/>
          </a:xfrm>
        </p:spPr>
        <p:txBody>
          <a:bodyPr>
            <a:norm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Zkus vybrat ta čísla, která jsou dělitelná osmi.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1912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ŘEŠENÍ.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24  :  8  =  3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48  :  8  =  6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800 :  8  =  100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7027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marL="457200" indent="-457200" algn="l">
              <a:buFont typeface="Arial" pitchFamily="34" charset="0"/>
              <a:buChar char="•"/>
            </a:pPr>
            <a:r>
              <a:rPr lang="cs-CZ" sz="3200" dirty="0" smtClean="0"/>
              <a:t>Která čísla jsou dělitelná stem, jak je hned poznáme?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25, 36, 805, 24, 337, 230, 800, 450, 48, 983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4423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ŘEŠENÍ.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800  :  100  =  8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Na konci čísla jsou dvě nuly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305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Toto opakování je určeno na úvodní hodiny matematiky v 6.ročníku.</a:t>
            </a:r>
          </a:p>
          <a:p>
            <a:r>
              <a:rPr lang="cs-CZ" sz="2000" dirty="0" smtClean="0"/>
              <a:t>Žáci pracují s řadou přirozených čísel, která musí nejprve seřadit od nejmenšího po největší.</a:t>
            </a:r>
          </a:p>
          <a:p>
            <a:r>
              <a:rPr lang="cs-CZ" sz="2000" dirty="0" smtClean="0"/>
              <a:t>Vybírají určená čísla, s nimiž opakují početní operace. Přitom využívají  vlastností těchto operací, které budou ještě používat při počítání s jinými než přirozenými čísly.</a:t>
            </a:r>
          </a:p>
          <a:p>
            <a:r>
              <a:rPr lang="cs-CZ" sz="2000" dirty="0" smtClean="0"/>
              <a:t>Zároveň opakují matematické pojmy, jako např. sčítanec, záměna sčítanců, apod.</a:t>
            </a:r>
          </a:p>
          <a:p>
            <a:r>
              <a:rPr lang="cs-CZ" sz="2000" dirty="0" smtClean="0"/>
              <a:t>Nakonec ještě mohou pod vedením učitele tvořit z této řady čísel další úlohy.</a:t>
            </a:r>
          </a:p>
          <a:p>
            <a:r>
              <a:rPr lang="cs-CZ" sz="2000" dirty="0" smtClean="0"/>
              <a:t>Tyto úlohy, ze kterých si  žáci mohou vytvářet  další své vlastní úlohy( a zároveň si tak opakují  důležité zásady matematiky), jsou u žáků velmi oblíbené. 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607791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399</Words>
  <Application>Microsoft Office PowerPoint</Application>
  <PresentationFormat>Předvádění na obrazovce (4:3)</PresentationFormat>
  <Paragraphs>69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Počítáme s přirozenými čísly</vt:lpstr>
      <vt:lpstr>ŘEŠENÍ :</vt:lpstr>
      <vt:lpstr>Vyber z této řady čísla, která mají na místě jednotek číslici 7 a 3 a sečti je .</vt:lpstr>
      <vt:lpstr>ŘEŠENÍ</vt:lpstr>
      <vt:lpstr>Odečti od sebe druhé největší číslo a druhé nejmenší číslo řady.</vt:lpstr>
      <vt:lpstr>ŘEŠENÍ</vt:lpstr>
      <vt:lpstr>Zkus vybrat ta čísla, která jsou dělitelná osmi.  </vt:lpstr>
      <vt:lpstr>ŘEŠENÍ.</vt:lpstr>
      <vt:lpstr>Která čísla jsou dělitelná stem, jak je hned poznáme?</vt:lpstr>
      <vt:lpstr>ŘEŠENÍ.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Aleš Polívka</cp:lastModifiedBy>
  <cp:revision>23</cp:revision>
  <dcterms:created xsi:type="dcterms:W3CDTF">2012-01-22T11:02:54Z</dcterms:created>
  <dcterms:modified xsi:type="dcterms:W3CDTF">2012-03-15T09:18:13Z</dcterms:modified>
</cp:coreProperties>
</file>