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D702-3CAE-4AB0-82C2-75AF1635902E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927A8-7CBA-4FE4-8BBA-99B91B94A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D702-3CAE-4AB0-82C2-75AF1635902E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927A8-7CBA-4FE4-8BBA-99B91B94A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D702-3CAE-4AB0-82C2-75AF1635902E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927A8-7CBA-4FE4-8BBA-99B91B94A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D702-3CAE-4AB0-82C2-75AF1635902E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927A8-7CBA-4FE4-8BBA-99B91B94A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D702-3CAE-4AB0-82C2-75AF1635902E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927A8-7CBA-4FE4-8BBA-99B91B94A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D702-3CAE-4AB0-82C2-75AF1635902E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927A8-7CBA-4FE4-8BBA-99B91B94A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D702-3CAE-4AB0-82C2-75AF1635902E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927A8-7CBA-4FE4-8BBA-99B91B94A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D702-3CAE-4AB0-82C2-75AF1635902E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927A8-7CBA-4FE4-8BBA-99B91B94A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D702-3CAE-4AB0-82C2-75AF1635902E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927A8-7CBA-4FE4-8BBA-99B91B94A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D702-3CAE-4AB0-82C2-75AF1635902E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927A8-7CBA-4FE4-8BBA-99B91B94A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D702-3CAE-4AB0-82C2-75AF1635902E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927A8-7CBA-4FE4-8BBA-99B91B94A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6D702-3CAE-4AB0-82C2-75AF1635902E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927A8-7CBA-4FE4-8BBA-99B91B94A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0"/>
            <a:ext cx="5072098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214415" y="1480181"/>
          <a:ext cx="6786610" cy="5092090"/>
        </p:xfrm>
        <a:graphic>
          <a:graphicData uri="http://schemas.openxmlformats.org/drawingml/2006/table">
            <a:tbl>
              <a:tblPr/>
              <a:tblGrid>
                <a:gridCol w="2510445"/>
                <a:gridCol w="4276165"/>
              </a:tblGrid>
              <a:tr h="349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Vnitřní pohoří ČR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241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Seznámení žáků s novou látkou, přiblížení nového učiva pomocí fotografií z daných oblastí.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241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 znají vnitřní pohoří ČR, dokáží je vyhledat na mapě ČR.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Vnitřní pohoří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14.10.2013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1071538" y="1000108"/>
            <a:ext cx="9286876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285720" y="214290"/>
            <a:ext cx="8858280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1" i="1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</a:t>
            </a:r>
            <a:r>
              <a:rPr kumimoji="0" lang="cs-CZ" sz="5400" b="1" i="1" u="sng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Vnitřní pohoří ČR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1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514350" lvl="0" indent="-514350" eaLnBrk="0" fontAlgn="base" hangingPunct="0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kumimoji="0" lang="cs-CZ" sz="2800" b="1" i="1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Brdská</a:t>
            </a:r>
            <a:r>
              <a:rPr kumimoji="0" lang="cs-CZ" sz="2800" b="1" i="1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vrchovina – Tok ( 865 m ) </a:t>
            </a:r>
          </a:p>
          <a:p>
            <a:pPr marL="514350" lvl="0" indent="-51435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b="1" i="1" dirty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sz="2800" b="1" i="1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800" b="1" i="1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 Brdy )                 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- </a:t>
            </a:r>
            <a:r>
              <a:rPr kumimoji="0" lang="cs-CZ" sz="2800" b="1" i="1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leží ve středních </a:t>
            </a:r>
            <a:r>
              <a:rPr kumimoji="0" lang="cs-CZ" sz="2800" b="1" i="1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cs typeface="Arial" pitchFamily="34" charset="0"/>
              </a:rPr>
              <a:t>Čechách</a:t>
            </a:r>
            <a:endParaRPr kumimoji="0" lang="cs-CZ" sz="2800" b="1" i="1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800" b="1" i="1" strike="noStrike" cap="none" normalizeH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800" b="1" i="1" dirty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2800" b="1" i="1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2800" b="1" i="1" strike="noStrike" cap="none" normalizeH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800" b="1" i="1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sz="2800" b="1" i="1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428868"/>
            <a:ext cx="2928958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2786058"/>
            <a:ext cx="3143272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4714884"/>
            <a:ext cx="4000528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428604"/>
            <a:ext cx="645099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0070C0"/>
                </a:solidFill>
              </a:rPr>
              <a:t>2. České středohoří – Milešovka ( 837 m )</a:t>
            </a:r>
          </a:p>
          <a:p>
            <a:r>
              <a:rPr lang="cs-CZ" sz="2800" b="1" i="1" dirty="0">
                <a:solidFill>
                  <a:srgbClr val="0070C0"/>
                </a:solidFill>
              </a:rPr>
              <a:t> </a:t>
            </a:r>
            <a:r>
              <a:rPr lang="cs-CZ" sz="2800" b="1" i="1" dirty="0" smtClean="0">
                <a:solidFill>
                  <a:srgbClr val="0070C0"/>
                </a:solidFill>
              </a:rPr>
              <a:t>                                  - je sopečného původu 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428736"/>
            <a:ext cx="2524126" cy="1628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1714488"/>
            <a:ext cx="3643338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šipka 6"/>
          <p:cNvCxnSpPr/>
          <p:nvPr/>
        </p:nvCxnSpPr>
        <p:spPr>
          <a:xfrm rot="16200000" flipH="1">
            <a:off x="4071934" y="1142984"/>
            <a:ext cx="2071702" cy="15001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3857628"/>
            <a:ext cx="3429024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1214414" y="3429000"/>
            <a:ext cx="1301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Kaňon Labe</a:t>
            </a:r>
            <a:endParaRPr lang="cs-CZ" b="1" i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428604"/>
            <a:ext cx="828677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>
                <a:solidFill>
                  <a:srgbClr val="00B050"/>
                </a:solidFill>
              </a:rPr>
              <a:t>3. </a:t>
            </a:r>
            <a:r>
              <a:rPr lang="cs-CZ" sz="2800" b="1" i="1" dirty="0" smtClean="0">
                <a:solidFill>
                  <a:srgbClr val="00B050"/>
                </a:solidFill>
              </a:rPr>
              <a:t>Říp ( 455,2 m ) – památná hora</a:t>
            </a:r>
          </a:p>
          <a:p>
            <a:r>
              <a:rPr lang="cs-CZ" sz="2800" b="1" i="1" dirty="0">
                <a:solidFill>
                  <a:srgbClr val="00B050"/>
                </a:solidFill>
              </a:rPr>
              <a:t> </a:t>
            </a:r>
            <a:r>
              <a:rPr lang="cs-CZ" sz="2800" b="1" i="1" dirty="0" smtClean="0">
                <a:solidFill>
                  <a:srgbClr val="00B050"/>
                </a:solidFill>
              </a:rPr>
              <a:t>                               -  </a:t>
            </a:r>
            <a:r>
              <a:rPr lang="cs-CZ" sz="2800" b="1" i="1" dirty="0">
                <a:solidFill>
                  <a:srgbClr val="00B050"/>
                </a:solidFill>
              </a:rPr>
              <a:t>je také sopečného </a:t>
            </a:r>
            <a:r>
              <a:rPr lang="cs-CZ" sz="2800" b="1" i="1" dirty="0" smtClean="0">
                <a:solidFill>
                  <a:srgbClr val="00B050"/>
                </a:solidFill>
              </a:rPr>
              <a:t>původu</a:t>
            </a:r>
            <a:endParaRPr lang="cs-CZ" sz="2800" b="1" i="1" dirty="0">
              <a:solidFill>
                <a:srgbClr val="00B050"/>
              </a:solidFill>
            </a:endParaRPr>
          </a:p>
          <a:p>
            <a:r>
              <a:rPr lang="cs-CZ" sz="2800" b="1" i="1" dirty="0">
                <a:solidFill>
                  <a:srgbClr val="00B050"/>
                </a:solidFill>
              </a:rPr>
              <a:t>          </a:t>
            </a:r>
            <a:r>
              <a:rPr lang="cs-CZ" sz="2800" b="1" i="1" dirty="0" smtClean="0">
                <a:solidFill>
                  <a:srgbClr val="00B050"/>
                </a:solidFill>
              </a:rPr>
              <a:t>                      - blízko </a:t>
            </a:r>
            <a:r>
              <a:rPr lang="cs-CZ" sz="2800" b="1" i="1" dirty="0">
                <a:solidFill>
                  <a:srgbClr val="00B050"/>
                </a:solidFill>
              </a:rPr>
              <a:t>Roudnice nad </a:t>
            </a:r>
            <a:r>
              <a:rPr lang="cs-CZ" sz="2800" b="1" i="1" dirty="0" smtClean="0">
                <a:solidFill>
                  <a:srgbClr val="00B050"/>
                </a:solidFill>
              </a:rPr>
              <a:t>Labem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2571744"/>
            <a:ext cx="4214842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2000240"/>
            <a:ext cx="3214710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šipka 6"/>
          <p:cNvCxnSpPr/>
          <p:nvPr/>
        </p:nvCxnSpPr>
        <p:spPr>
          <a:xfrm>
            <a:off x="1214414" y="928670"/>
            <a:ext cx="4214842" cy="22145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357166"/>
            <a:ext cx="73168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</a:rPr>
              <a:t>4. Ještěd ( 1 012 m ) – je na něm televizní vysílač</a:t>
            </a:r>
          </a:p>
          <a:p>
            <a:r>
              <a:rPr lang="cs-CZ" sz="2800" b="1" i="1" dirty="0" smtClean="0">
                <a:solidFill>
                  <a:srgbClr val="7030A0"/>
                </a:solidFill>
              </a:rPr>
              <a:t>                                    - u Liberce</a:t>
            </a:r>
            <a:endParaRPr lang="cs-CZ" sz="2800" b="1" i="1" dirty="0">
              <a:solidFill>
                <a:srgbClr val="7030A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571612"/>
            <a:ext cx="3214710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1928802"/>
            <a:ext cx="4071966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9" name="Přímá spojovací šipka 8"/>
          <p:cNvCxnSpPr/>
          <p:nvPr/>
        </p:nvCxnSpPr>
        <p:spPr>
          <a:xfrm>
            <a:off x="1643042" y="928670"/>
            <a:ext cx="3429024" cy="18573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866" y="285728"/>
            <a:ext cx="910813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C00000"/>
                </a:solidFill>
              </a:rPr>
              <a:t>5. Českomoravská vrchovina – Javořice ( 837 m )</a:t>
            </a:r>
          </a:p>
          <a:p>
            <a:r>
              <a:rPr lang="cs-CZ" sz="2800" b="1" i="1" dirty="0" smtClean="0">
                <a:solidFill>
                  <a:srgbClr val="C00000"/>
                </a:solidFill>
              </a:rPr>
              <a:t>                                                    - leží na rozhraní Čech a Moravy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643050"/>
            <a:ext cx="2786082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2357430"/>
            <a:ext cx="4286280" cy="371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428604"/>
            <a:ext cx="831823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6. Drahanská vrchovina – Skalky ( 735 m )</a:t>
            </a:r>
          </a:p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- její součástí je Moravský kras</a:t>
            </a:r>
            <a:endParaRPr lang="cs-CZ" sz="28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142984"/>
            <a:ext cx="2643206" cy="1700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1785926"/>
            <a:ext cx="1952624" cy="2571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71934" y="1785927"/>
            <a:ext cx="2000264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8" y="5000636"/>
            <a:ext cx="2928958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4348" y="3571876"/>
            <a:ext cx="2357454" cy="3076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714348" y="3143248"/>
            <a:ext cx="2493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Větrný mlýn Ruprechtov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43570" y="4643446"/>
            <a:ext cx="1645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Hrad Boskovice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9124" y="1428736"/>
            <a:ext cx="1027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Babí lom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43768" y="1428736"/>
            <a:ext cx="1120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Býčí skála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7158" y="214290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r>
              <a:rPr lang="cs-CZ" dirty="0" smtClean="0"/>
              <a:t>Fotografie z wikipedie 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4357694"/>
            <a:ext cx="1319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Hora Říp :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4282" y="5643578"/>
            <a:ext cx="888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Ještěd :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28596" y="857232"/>
            <a:ext cx="78581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http://cs.wikipedia.org/wiki/Soubor:Brdska_vrchovina_CZ_I5A-5.png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28596" y="1214422"/>
            <a:ext cx="78581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http://cs.wikipedia.org/wiki/Soubor:PrahaZTremsina.jpg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28596" y="1571612"/>
            <a:ext cx="77152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http://cs.wikipedia.org/wiki/Soubor:Kuchyňka_nature_reserve_(Brdy).jpg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00034" y="2285992"/>
            <a:ext cx="778672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http://cs.wikipedia.org/wiki/Soubor:Ceske_stredohori_CZ_I3B-5.png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71472" y="2655324"/>
            <a:ext cx="6000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http://cs.wikipedia.org/wiki/Soubor:Milesovka.JPG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00034" y="3000372"/>
            <a:ext cx="61436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http://cs.wikipedia.org/wiki/Soubor:Porta_vanov.jpg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1663" y="4683508"/>
            <a:ext cx="67865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http://www.rodinnevylety.cz/wp-content/uploads/2007/10/rip.gif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4377" y="4994565"/>
            <a:ext cx="55977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http://turistickyatlas.cz/galery/Hora_%C5%98ip.jpg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94417" y="5969392"/>
            <a:ext cx="89289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http://www.cumbres.cz/site_media/images/ceske_hory/jested/00_Jested.jpg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94417" y="6295206"/>
            <a:ext cx="75243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http://www.slevynacesty.cz/images/krystof/jizerky/jested.jpg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642918"/>
            <a:ext cx="75009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http://cs.wikipedia.org/wiki/Soubor:Ceskomoravska_vrchovina_CZ_I2C.png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00034" y="1000108"/>
            <a:ext cx="42777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http://cs.wikipedia.org/wiki/Soubor:ČM.jpg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0034" y="1857364"/>
            <a:ext cx="7429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http://cs.wikipedia.org/wiki/Soubor:Drahanska_vrchovina_CZ_I2D-3.png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71472" y="2214554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http://cs.wikipedia.org/wiki/Soubor:Býčí_skála_20.jpg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1472" y="2643182"/>
            <a:ext cx="778672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http://cs.wikipedia.org/wiki/Soubor:Rozhledna_Babí_lom_(4).jpg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42910" y="3000372"/>
            <a:ext cx="77152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http://cs.wikipedia.org/wiki/Soubor:Boskovice_hrad.JPG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42910" y="3429000"/>
            <a:ext cx="72866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http://cs.wikipedia.org/wiki/Soubor:Windmill_Ruprechtov.jpg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285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11</cp:revision>
  <dcterms:created xsi:type="dcterms:W3CDTF">2013-10-13T09:59:57Z</dcterms:created>
  <dcterms:modified xsi:type="dcterms:W3CDTF">2013-10-15T08:03:29Z</dcterms:modified>
</cp:coreProperties>
</file>