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57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VY_32_INOVACE_08_M8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Mnichovická Kolín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Jaroslava Urbancová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 : Mat. rozcvička na sčítání a násobení  des. čísel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Y="563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C6CA51-63FD-431E-BEDD-1BF508527D39}" type="presOf" srcId="{B651F6E3-6281-48DB-9319-2AEAFDAE7572}" destId="{619D679B-A015-4ECF-8348-D1034C574F40}" srcOrd="0" destOrd="0" presId="urn:microsoft.com/office/officeart/2005/8/layout/target3"/>
    <dgm:cxn modelId="{80A22F55-07EF-453D-9AE9-FEF82284BA01}" type="presOf" srcId="{D1B46980-6531-4606-95E6-44980827E919}" destId="{6140AFEC-043D-4C43-A2F9-D0F5331DF3A3}" srcOrd="0" destOrd="0" presId="urn:microsoft.com/office/officeart/2005/8/layout/target3"/>
    <dgm:cxn modelId="{31BDB1A8-91EC-4041-9423-A7F3890D19E9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CFCBC72-6DBF-408A-8811-3D8504A27C77}" type="presOf" srcId="{D8197B8C-B260-4A16-BDF4-0947B075E274}" destId="{25B08C86-7E15-44DC-BE7F-FFB55DD49D12}" srcOrd="0" destOrd="0" presId="urn:microsoft.com/office/officeart/2005/8/layout/target3"/>
    <dgm:cxn modelId="{61F819E8-7461-4068-9EE2-AC4CABBF3F34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C03ECA7-57DB-41D7-B7CC-843353E0A005}" type="presOf" srcId="{757F3AB3-0718-4624-B441-E567A8F0AB56}" destId="{333A1088-737F-45CB-B68E-254E46348037}" srcOrd="0" destOrd="0" presId="urn:microsoft.com/office/officeart/2005/8/layout/target3"/>
    <dgm:cxn modelId="{6FB6C3B7-97E6-41C5-AB03-87E5EFB100B3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5C0C643-271E-4BF7-9451-F06577E5ADE6}" type="presOf" srcId="{4C35D32F-0EAB-4CD7-82EE-45574DC2A586}" destId="{8BEBB6EC-1DAA-4CAC-8A25-BC0FCBD5DBD5}" srcOrd="0" destOrd="0" presId="urn:microsoft.com/office/officeart/2005/8/layout/target3"/>
    <dgm:cxn modelId="{EB3F92B7-EABF-49B4-BE49-C815DA929F8B}" type="presOf" srcId="{4C35D32F-0EAB-4CD7-82EE-45574DC2A586}" destId="{890E4F0B-2866-4A3F-A3C7-2A14B1797930}" srcOrd="1" destOrd="0" presId="urn:microsoft.com/office/officeart/2005/8/layout/target3"/>
    <dgm:cxn modelId="{20C93798-41DB-4FBD-A98B-1B1AF735294C}" type="presOf" srcId="{D1D4F407-5343-4D3F-B5B9-D407B03CAEB4}" destId="{AED2198E-93D5-4001-81B4-73124B309672}" srcOrd="1" destOrd="0" presId="urn:microsoft.com/office/officeart/2005/8/layout/target3"/>
    <dgm:cxn modelId="{FAA17953-A4AE-4FAB-A61F-A8920E8A68C1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FB4B2F5-F16E-449B-A62C-1DCC23ECC169}" type="presParOf" srcId="{333A1088-737F-45CB-B68E-254E46348037}" destId="{F5ABB229-8D3B-4694-996A-96F23CF14429}" srcOrd="0" destOrd="0" presId="urn:microsoft.com/office/officeart/2005/8/layout/target3"/>
    <dgm:cxn modelId="{9E2AC287-8137-434C-83AC-68679E72F6C7}" type="presParOf" srcId="{333A1088-737F-45CB-B68E-254E46348037}" destId="{F41139FD-01EE-4571-8B17-4FB00FC51163}" srcOrd="1" destOrd="0" presId="urn:microsoft.com/office/officeart/2005/8/layout/target3"/>
    <dgm:cxn modelId="{0EE38917-1EC3-4CA3-8641-48B9A1BB9DCC}" type="presParOf" srcId="{333A1088-737F-45CB-B68E-254E46348037}" destId="{D005CE8C-CC26-4C3E-AC11-E15060ECD759}" srcOrd="2" destOrd="0" presId="urn:microsoft.com/office/officeart/2005/8/layout/target3"/>
    <dgm:cxn modelId="{CC104D48-F628-4A1E-BA25-12316FC78305}" type="presParOf" srcId="{333A1088-737F-45CB-B68E-254E46348037}" destId="{2C702D82-9B77-49B7-9568-BB8EB47C3372}" srcOrd="3" destOrd="0" presId="urn:microsoft.com/office/officeart/2005/8/layout/target3"/>
    <dgm:cxn modelId="{C123A067-AFDB-4A26-B51C-362206710128}" type="presParOf" srcId="{333A1088-737F-45CB-B68E-254E46348037}" destId="{A52A0455-90FF-4808-ABD0-F02540D31D5A}" srcOrd="4" destOrd="0" presId="urn:microsoft.com/office/officeart/2005/8/layout/target3"/>
    <dgm:cxn modelId="{FAA33EB7-609A-4319-B538-3611A59247A7}" type="presParOf" srcId="{333A1088-737F-45CB-B68E-254E46348037}" destId="{6140AFEC-043D-4C43-A2F9-D0F5331DF3A3}" srcOrd="5" destOrd="0" presId="urn:microsoft.com/office/officeart/2005/8/layout/target3"/>
    <dgm:cxn modelId="{CB0FD8CA-4133-46F4-8630-17B2931D4140}" type="presParOf" srcId="{333A1088-737F-45CB-B68E-254E46348037}" destId="{9358AC05-5D7D-4327-9F80-1AD486AEA664}" srcOrd="6" destOrd="0" presId="urn:microsoft.com/office/officeart/2005/8/layout/target3"/>
    <dgm:cxn modelId="{412956CA-8588-4602-8E6C-CB5D3F3F3FAF}" type="presParOf" srcId="{333A1088-737F-45CB-B68E-254E46348037}" destId="{313FC574-E1CD-4FB4-B054-0B805CE0447D}" srcOrd="7" destOrd="0" presId="urn:microsoft.com/office/officeart/2005/8/layout/target3"/>
    <dgm:cxn modelId="{D2DF6E38-47A4-45F0-9A8A-3078725DE3B4}" type="presParOf" srcId="{333A1088-737F-45CB-B68E-254E46348037}" destId="{619D679B-A015-4ECF-8348-D1034C574F40}" srcOrd="8" destOrd="0" presId="urn:microsoft.com/office/officeart/2005/8/layout/target3"/>
    <dgm:cxn modelId="{D6071B36-05A4-4367-92CB-0B8370FFD2AB}" type="presParOf" srcId="{333A1088-737F-45CB-B68E-254E46348037}" destId="{322283A8-4A27-4CDA-BAE3-F381106A9174}" srcOrd="9" destOrd="0" presId="urn:microsoft.com/office/officeart/2005/8/layout/target3"/>
    <dgm:cxn modelId="{7BA0A906-EFFC-4F00-8768-D28CBD97A702}" type="presParOf" srcId="{333A1088-737F-45CB-B68E-254E46348037}" destId="{FFC9F71D-1B4F-4AD9-A4A6-86ADEFC8AF5C}" srcOrd="10" destOrd="0" presId="urn:microsoft.com/office/officeart/2005/8/layout/target3"/>
    <dgm:cxn modelId="{C07B26B1-C19F-4C04-AF2C-BE10E6F66C7A}" type="presParOf" srcId="{333A1088-737F-45CB-B68E-254E46348037}" destId="{25B08C86-7E15-44DC-BE7F-FFB55DD49D12}" srcOrd="11" destOrd="0" presId="urn:microsoft.com/office/officeart/2005/8/layout/target3"/>
    <dgm:cxn modelId="{3BD08B10-C307-43D9-A8E1-7BC2C7D00B93}" type="presParOf" srcId="{333A1088-737F-45CB-B68E-254E46348037}" destId="{76644BE8-9D7C-4C09-B250-3D10AF48CBB7}" srcOrd="12" destOrd="0" presId="urn:microsoft.com/office/officeart/2005/8/layout/target3"/>
    <dgm:cxn modelId="{32779D4E-6206-4AAD-9378-34186897D082}" type="presParOf" srcId="{333A1088-737F-45CB-B68E-254E46348037}" destId="{EE85B701-7295-41C0-BA7A-34D3756A2AE6}" srcOrd="13" destOrd="0" presId="urn:microsoft.com/office/officeart/2005/8/layout/target3"/>
    <dgm:cxn modelId="{2E92FB68-20BB-480C-8665-DCF81724F55A}" type="presParOf" srcId="{333A1088-737F-45CB-B68E-254E46348037}" destId="{8BEBB6EC-1DAA-4CAC-8A25-BC0FCBD5DBD5}" srcOrd="14" destOrd="0" presId="urn:microsoft.com/office/officeart/2005/8/layout/target3"/>
    <dgm:cxn modelId="{6D07F74C-DC07-4D21-A17B-91A003C5FECF}" type="presParOf" srcId="{333A1088-737F-45CB-B68E-254E46348037}" destId="{AED2198E-93D5-4001-81B4-73124B309672}" srcOrd="15" destOrd="0" presId="urn:microsoft.com/office/officeart/2005/8/layout/target3"/>
    <dgm:cxn modelId="{C38AFE8E-C0FC-4924-8664-0EA940297856}" type="presParOf" srcId="{333A1088-737F-45CB-B68E-254E46348037}" destId="{2BE915AB-18AA-4053-B92C-3BFC9ED204BB}" srcOrd="16" destOrd="0" presId="urn:microsoft.com/office/officeart/2005/8/layout/target3"/>
    <dgm:cxn modelId="{158EC1A7-0C26-478C-9002-53A60C0F34BF}" type="presParOf" srcId="{333A1088-737F-45CB-B68E-254E46348037}" destId="{6BB5E863-4638-4E1D-BFDE-399D028AC4ED}" srcOrd="17" destOrd="0" presId="urn:microsoft.com/office/officeart/2005/8/layout/target3"/>
    <dgm:cxn modelId="{4A980519-0E54-43A9-9E0A-A17C380A19B0}" type="presParOf" srcId="{333A1088-737F-45CB-B68E-254E46348037}" destId="{5A5FFA88-C948-4069-8E93-59FA12366E83}" srcOrd="18" destOrd="0" presId="urn:microsoft.com/office/officeart/2005/8/layout/target3"/>
    <dgm:cxn modelId="{7A680E1F-16AA-4356-86B3-8AD17CC78AC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Mnichovická Kolín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Jaroslava Urbancová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98594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VY_32_INOVACE_08_M8</a:t>
          </a:r>
          <a:endParaRPr lang="cs-CZ" sz="2000" kern="1200" dirty="0"/>
        </a:p>
      </dsp:txBody>
      <dsp:txXfrm>
        <a:off x="1273857" y="898594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 : Mat. rozcvička na sčítání a násobení  des. čísel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9698F06-663C-45D0-8A0E-599DA4A432CE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665D64C-A597-49F3-860F-469718EB0E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02556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3A51FE51-15D0-4C59-B5B1-2FE108174559}" type="slidenum">
              <a:rPr lang="cs-CZ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029DF-390E-498F-930F-C59564978CBF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870DB-7BF2-4AEB-99F3-275D853CFC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468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74DC3-D386-4E61-A92F-4AF395E68573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B65E6-FD62-49AC-944B-B399DF8D24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626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162B-0906-4E5B-820B-76319C1B0E43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E9170-E753-4B4F-A082-141DEACF70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034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23CFD-0D7D-4FEE-91EF-86E5F1E81BBF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D0E2F-858B-4317-A468-1721544341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539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3BEFF-78BF-4516-B6EA-669066EB357B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A118B-31F4-4750-BC56-0D4631524E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44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3CF0B-ECD6-4CAE-B925-19A412FA2572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7103F-291E-4B20-99B2-A4930B7859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930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1121A-9DD2-49DD-A91C-CA7980242D8B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AF748-6C3E-463A-B12B-51E72AB058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7514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4C0EE-08E8-4577-B9C2-921017928237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4E357-FD0E-4E12-9350-7665A23A8A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0009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013D5-9ACF-4861-9A5F-6694452698BC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F6D85-E0FE-4A84-9F16-53BCC4B706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930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9DEF0-C445-4E17-83CF-79017426B638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0FB39-8EF5-48C5-BC98-EF73E4ECCE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357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FD801-C797-44FF-8F5D-47F54CE79C65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F8EEE-907B-40C7-8206-8ED9C05945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585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11DDD8-9CF6-4984-B852-23641C1365D0}" type="datetimeFigureOut">
              <a:rPr lang="cs-CZ"/>
              <a:pPr>
                <a:defRPr/>
              </a:pPr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D92AF7-FBBE-4533-AF45-480CAF2C20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011916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3528" y="623731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083425" algn="l"/>
              </a:tabLst>
            </a:pPr>
            <a:r>
              <a:rPr lang="cs-CZ" dirty="0" smtClean="0"/>
              <a:t>12. 12. 2011	8. třída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u="sng" smtClean="0"/>
              <a:t>Magický čtverec</a:t>
            </a:r>
            <a:br>
              <a:rPr lang="cs-CZ" b="1" u="sng" smtClean="0"/>
            </a:b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endParaRPr lang="cs-CZ" b="1" u="sng" dirty="0" smtClean="0"/>
          </a:p>
          <a:p>
            <a:pPr eaLnBrk="1" hangingPunct="1">
              <a:defRPr/>
            </a:pPr>
            <a:r>
              <a:rPr lang="cs-CZ" sz="2400" dirty="0" smtClean="0"/>
              <a:t>Doplň do volných čtverečků desetinná čísla tak, aby součty  ve vodorovném, svislém i  úhlopříčném směru byly shodné.</a:t>
            </a:r>
          </a:p>
          <a:p>
            <a:pPr eaLnBrk="1" hangingPunct="1">
              <a:defRPr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024188" y="3141663"/>
          <a:ext cx="3095625" cy="309562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31875"/>
                <a:gridCol w="1031875"/>
                <a:gridCol w="1031875"/>
              </a:tblGrid>
              <a:tr h="1031875">
                <a:tc>
                  <a:txBody>
                    <a:bodyPr/>
                    <a:lstStyle/>
                    <a:p>
                      <a:pPr algn="ctr"/>
                      <a:endParaRPr lang="cs-CZ" sz="2000" b="0" dirty="0" smtClean="0"/>
                    </a:p>
                    <a:p>
                      <a:pPr algn="ctr"/>
                      <a:r>
                        <a:rPr lang="cs-CZ" sz="2000" b="0" dirty="0" smtClean="0"/>
                        <a:t>1,2</a:t>
                      </a:r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 smtClean="0"/>
                    </a:p>
                    <a:p>
                      <a:pPr algn="ctr"/>
                      <a:r>
                        <a:rPr lang="cs-CZ" sz="2000" b="0" dirty="0" smtClean="0"/>
                        <a:t>2,7</a:t>
                      </a:r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algn="ctr"/>
                      <a:endParaRPr lang="cs-CZ" sz="2000" b="0" dirty="0"/>
                    </a:p>
                  </a:txBody>
                  <a:tcPr marL="91429" marR="91429" marT="45714" marB="45714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 smtClean="0"/>
                    </a:p>
                    <a:p>
                      <a:pPr algn="ctr"/>
                      <a:r>
                        <a:rPr lang="cs-CZ" sz="2000" b="0" dirty="0" smtClean="0"/>
                        <a:t>2,5</a:t>
                      </a:r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algn="ctr"/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0" dirty="0" smtClean="0"/>
                    </a:p>
                    <a:p>
                      <a:pPr algn="ctr"/>
                      <a:r>
                        <a:rPr lang="cs-CZ" sz="2000" b="0" dirty="0" smtClean="0"/>
                        <a:t>3,3</a:t>
                      </a:r>
                      <a:endParaRPr lang="cs-CZ" sz="2000" b="0" dirty="0"/>
                    </a:p>
                  </a:txBody>
                  <a:tcPr marL="91429" marR="91429" marT="45714" marB="45714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ŘEŠENÍ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447925" y="1773238"/>
          <a:ext cx="4248150" cy="424815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416050"/>
                <a:gridCol w="1416050"/>
                <a:gridCol w="1416050"/>
              </a:tblGrid>
              <a:tr h="1416050"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1,2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2,7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3,1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1605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/>
                        <a:t>3,9</a:t>
                      </a:r>
                    </a:p>
                    <a:p>
                      <a:pPr algn="ctr"/>
                      <a:endParaRPr lang="cs-CZ" sz="2800" b="0" dirty="0"/>
                    </a:p>
                  </a:txBody>
                  <a:tcPr marL="91433" marR="91433" marT="45717" marB="45717" anchor="b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2,5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0,6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16050"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1,9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1,8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 smtClean="0"/>
                    </a:p>
                    <a:p>
                      <a:pPr algn="ctr"/>
                      <a:r>
                        <a:rPr lang="cs-CZ" sz="2800" b="0" dirty="0" smtClean="0"/>
                        <a:t>3,3</a:t>
                      </a:r>
                      <a:endParaRPr lang="cs-CZ" sz="2800" b="0" dirty="0"/>
                    </a:p>
                  </a:txBody>
                  <a:tcPr marL="91433" marR="91433" marT="45717" marB="45717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Násobení desetinných čísel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Doplň desetinné čárky do součinu tak, aby byl správný.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4800" dirty="0" smtClean="0"/>
              <a:t>1) 3,8 . 2 = 76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4800" dirty="0" smtClean="0"/>
              <a:t>2) 1,25 . 3,8 = 475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4800" dirty="0" smtClean="0"/>
              <a:t>3) 9,6 . 2,37 = 22752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4800" dirty="0" smtClean="0"/>
              <a:t>4) 8,967 . 100 = 8967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ŘEŠENÍ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Calibri" pitchFamily="34" charset="0"/>
              <a:buAutoNum type="arabicParenR"/>
            </a:pPr>
            <a:r>
              <a:rPr lang="cs-CZ" sz="4800" smtClean="0"/>
              <a:t>3,8 . 2 = 7,6</a:t>
            </a:r>
          </a:p>
          <a:p>
            <a:pPr marL="514350" indent="-514350" eaLnBrk="1" hangingPunct="1">
              <a:buFont typeface="Calibri" pitchFamily="34" charset="0"/>
              <a:buAutoNum type="arabicParenR"/>
            </a:pPr>
            <a:r>
              <a:rPr lang="cs-CZ" sz="4800" smtClean="0"/>
              <a:t>1,25 . 3,8 = 4,75</a:t>
            </a:r>
          </a:p>
          <a:p>
            <a:pPr marL="514350" indent="-514350" eaLnBrk="1" hangingPunct="1">
              <a:buFont typeface="Calibri" pitchFamily="34" charset="0"/>
              <a:buAutoNum type="arabicParenR"/>
            </a:pPr>
            <a:r>
              <a:rPr lang="cs-CZ" sz="4800" smtClean="0"/>
              <a:t>9,6 . 2,37 = 22,752</a:t>
            </a:r>
          </a:p>
          <a:p>
            <a:pPr marL="514350" indent="-514350" eaLnBrk="1" hangingPunct="1">
              <a:buFont typeface="Calibri" pitchFamily="34" charset="0"/>
              <a:buAutoNum type="arabicParenR"/>
            </a:pPr>
            <a:r>
              <a:rPr lang="cs-CZ" sz="4800" smtClean="0"/>
              <a:t>8,967 . 100 = 896,7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000" dirty="0" smtClean="0"/>
              <a:t>Tento materiál je krátkou rozcvičkou na úvod hodiny matematiky v 6.ročníku.</a:t>
            </a:r>
          </a:p>
          <a:p>
            <a:pPr eaLnBrk="1" hangingPunct="1">
              <a:defRPr/>
            </a:pPr>
            <a:r>
              <a:rPr lang="cs-CZ" sz="2000" dirty="0" smtClean="0"/>
              <a:t> Magický čtverec slouží k procvičení logického myšlení.  Je jakousi křížovkou matematiky, žáci si rádi takové čtverce tvoří sami.</a:t>
            </a:r>
          </a:p>
          <a:p>
            <a:pPr eaLnBrk="1" hangingPunct="1">
              <a:defRPr/>
            </a:pPr>
            <a:r>
              <a:rPr lang="cs-CZ" sz="2000" dirty="0" smtClean="0"/>
              <a:t>Žáci si opakují rychlou a zábavnou formou dvě početní operace – sčítání a násobení desetinných čísel, po každém kroku následuje kontrola.</a:t>
            </a:r>
          </a:p>
          <a:p>
            <a:pPr eaLnBrk="1" hangingPunct="1">
              <a:defRPr/>
            </a:pPr>
            <a:r>
              <a:rPr lang="cs-CZ" sz="2000" dirty="0" smtClean="0"/>
              <a:t>Tyto krátké rozcvičky jsou u žáků oblíbené, lze jimi v krátké době zopakovat zásady početních operací i podpořit logické myšlení.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2000" dirty="0" smtClean="0"/>
          </a:p>
          <a:p>
            <a:pPr eaLnBrk="1" hangingPunct="1">
              <a:defRPr/>
            </a:pPr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212</Words>
  <Application>Microsoft Office PowerPoint</Application>
  <PresentationFormat>Předvádění na obrazovce (4:3)</PresentationFormat>
  <Paragraphs>51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Calibri</vt:lpstr>
      <vt:lpstr>Motiv systému Office</vt:lpstr>
      <vt:lpstr>Prezentace aplikace PowerPoint</vt:lpstr>
      <vt:lpstr>Magický čtverec </vt:lpstr>
      <vt:lpstr>ŘEŠENÍ</vt:lpstr>
      <vt:lpstr>Násobení desetinných čísel</vt:lpstr>
      <vt:lpstr>ŘEŠENÍ</vt:lpstr>
      <vt:lpstr>ANOTACE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Aleš Polívka</cp:lastModifiedBy>
  <cp:revision>24</cp:revision>
  <dcterms:created xsi:type="dcterms:W3CDTF">2011-06-20T10:40:08Z</dcterms:created>
  <dcterms:modified xsi:type="dcterms:W3CDTF">2012-03-14T14:00:35Z</dcterms:modified>
</cp:coreProperties>
</file>