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8" r:id="rId2"/>
    <p:sldId id="259" r:id="rId3"/>
    <p:sldId id="266" r:id="rId4"/>
    <p:sldId id="265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730" autoAdjust="0"/>
    <p:restoredTop sz="91520" autoAdjust="0"/>
  </p:normalViewPr>
  <p:slideViewPr>
    <p:cSldViewPr>
      <p:cViewPr>
        <p:scale>
          <a:sx n="89" d="100"/>
          <a:sy n="89" d="100"/>
        </p:scale>
        <p:origin x="-73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 </a:t>
          </a:r>
          <a:r>
            <a:rPr lang="cs-CZ" sz="1400" baseline="0" smtClean="0"/>
            <a:t>Podpora výuky v technických oborech</a:t>
          </a:r>
          <a:endParaRPr lang="cs-CZ" sz="140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ŠKOLY: </a:t>
          </a:r>
          <a:r>
            <a:rPr lang="cs-CZ" sz="1400" smtClean="0"/>
            <a:t>Střední odborná škola Net Office, spol. s r.o., Orlová-Lutyně</a:t>
          </a:r>
          <a:endParaRPr lang="cs-CZ" sz="140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smtClean="0"/>
            <a:t>AUTOR: </a:t>
          </a:r>
          <a:r>
            <a:rPr lang="cs-CZ" sz="1400" smtClean="0"/>
            <a:t>Ing. Adéla Tomalová</a:t>
          </a:r>
          <a:endParaRPr lang="cs-CZ" sz="140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TEMA: </a:t>
          </a:r>
          <a:r>
            <a:rPr lang="cs-CZ" sz="1400" smtClean="0"/>
            <a:t>Objektově orientované programování v C#</a:t>
          </a:r>
          <a:endParaRPr lang="cs-CZ" sz="140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</a:t>
          </a:r>
          <a:r>
            <a:rPr lang="cs-CZ" sz="1400" smtClean="0"/>
            <a:t>CZ.1.07/1.5.00/34.0458</a:t>
          </a:r>
          <a:r>
            <a:rPr lang="cs-CZ" sz="2000" smtClean="0"/>
            <a:t> </a:t>
          </a:r>
          <a:endParaRPr lang="cs-CZ" sz="200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ŠKOLY: </a:t>
          </a:r>
          <a:r>
            <a:rPr lang="cs-CZ" sz="1400" kern="1200" smtClean="0"/>
            <a:t>Střední odborná škola Net Office, spol. s r.o., Orlová-Lutyně</a:t>
          </a:r>
          <a:endParaRPr lang="cs-CZ" sz="1400" kern="120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AUTOR: </a:t>
          </a:r>
          <a:r>
            <a:rPr lang="cs-CZ" sz="1400" kern="1200" smtClean="0"/>
            <a:t>Ing. Adéla Tomalová</a:t>
          </a:r>
          <a:endParaRPr lang="cs-CZ" sz="1400" kern="120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 </a:t>
          </a:r>
          <a:r>
            <a:rPr lang="cs-CZ" sz="1400" kern="1200" baseline="0" smtClean="0"/>
            <a:t>Podpora výuky v technických oborech</a:t>
          </a:r>
          <a:endParaRPr lang="cs-CZ" sz="1400" kern="120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TEMA: </a:t>
          </a:r>
          <a:r>
            <a:rPr lang="cs-CZ" sz="1400" kern="1200" smtClean="0"/>
            <a:t>Objektově orientované programování v C#</a:t>
          </a:r>
          <a:endParaRPr lang="cs-CZ" sz="1400" kern="120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</a:t>
          </a:r>
          <a:r>
            <a:rPr lang="cs-CZ" sz="1400" kern="1200" smtClean="0"/>
            <a:t>CZ.1.07/1.5.00/34.0458</a:t>
          </a:r>
          <a:r>
            <a:rPr lang="cs-CZ" sz="2000" kern="1200" smtClean="0"/>
            <a:t> </a:t>
          </a:r>
          <a:endParaRPr lang="cs-CZ" sz="2000" kern="120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Příklad navazuje na cvičení 5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Zadání: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objekt stravenka se základními údaji kdo a počet. Po vytvoření bude možné každému zaměstnanci zapsat počet stravenek za měsíc. V programu nebude možné zadat počet stravenek jinak než celé číslo.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 hlavním programu vytvořte 5 zaměstnanců a každému přidejte počet stravenek v aktuálním měsíci.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dvě privátní proměnné třídy cena a procento a metody pro bezpečné nastavení jejich hodnot. Procento znamená část hodnoty stravenky, kterou platí majitel firmy.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 hlavním programu vypište, kolik stravenek dostal každý pracovník a kolik za ně zaplatil. Vypište celkovou částku vybranou od zaměstnanců a celkovou částku zaplacenou majitelem firmy.</a:t>
            </a:r>
          </a:p>
          <a:p>
            <a:endParaRPr lang="cs-CZ" sz="90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objekt stravenka se základními údaji kdo a počet. Po vytvoření bude možné každému zaměstnanci zapsat počet stravenek za měsíc. V programu nebude možné zadat počet stravenek jinak než celé číslo.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 hlavním programu vytvořte 5 zaměstnanců a každému přidejte počet stravenek v aktuálním měsíci.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dvě privátní proměnné třídy cena a procento a metody pro bezpečné nastavení jejich hodnot. Procento znamená část hodnoty stravenky, kterou platí majitel firmy.</a:t>
            </a:r>
          </a:p>
          <a:p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 hlavním programu vypište, kolik stravenek dostal každý pracovník a kolik za ně zaplatil. Vypište celkovou částku vybranou od zaměstnanců a celkovou částku zaplacenou majitelem firmy.</a:t>
            </a:r>
          </a:p>
          <a:p>
            <a:endParaRPr lang="cs-CZ" sz="90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Příklad navazuje na cvičení 5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589409-7E71-4249-9BBD-0235491D2BD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096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436041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323528" y="3717032"/>
            <a:ext cx="8712968" cy="432048"/>
            <a:chOff x="179513" y="3861048"/>
            <a:chExt cx="8712968" cy="432048"/>
          </a:xfrm>
        </p:grpSpPr>
        <p:grpSp>
          <p:nvGrpSpPr>
            <p:cNvPr id="7" name="Skupina 6"/>
            <p:cNvGrpSpPr/>
            <p:nvPr/>
          </p:nvGrpSpPr>
          <p:grpSpPr>
            <a:xfrm>
              <a:off x="179513" y="3861048"/>
              <a:ext cx="8712968" cy="407634"/>
              <a:chOff x="1261405" y="1630536"/>
              <a:chExt cx="6510995" cy="407634"/>
            </a:xfrm>
          </p:grpSpPr>
          <p:sp>
            <p:nvSpPr>
              <p:cNvPr id="9" name="Obdélník 8"/>
              <p:cNvSpPr/>
              <p:nvPr/>
            </p:nvSpPr>
            <p:spPr>
              <a:xfrm>
                <a:off x="1261405" y="1630536"/>
                <a:ext cx="6498543" cy="407634"/>
              </a:xfrm>
              <a:prstGeom prst="rect">
                <a:avLst/>
              </a:prstGeom>
            </p:spPr>
            <p:style>
              <a:lnRef idx="1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dirty="0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1273857" y="1630536"/>
                <a:ext cx="6498543" cy="407634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76200" tIns="76200" rIns="76200" bIns="76200" numCol="1" spcCol="1270" anchor="ctr" anchorCtr="0">
                <a:no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 defTabSz="889000" rtl="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cs-CZ" sz="2000" kern="1200" dirty="0" smtClean="0"/>
                  <a:t> </a:t>
                </a:r>
                <a:endParaRPr lang="cs-CZ" sz="2000" kern="1200" dirty="0"/>
              </a:p>
            </p:txBody>
          </p:sp>
        </p:grpSp>
        <p:sp>
          <p:nvSpPr>
            <p:cNvPr id="8" name="Obdélník 7"/>
            <p:cNvSpPr/>
            <p:nvPr/>
          </p:nvSpPr>
          <p:spPr>
            <a:xfrm>
              <a:off x="360472" y="3892986"/>
              <a:ext cx="8460000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000" dirty="0" smtClean="0"/>
                <a:t>NÁZEV ŠABLONY: </a:t>
              </a:r>
              <a:r>
                <a:rPr lang="cs-CZ" sz="1200" dirty="0" smtClean="0"/>
                <a:t>V/2-Inovace </a:t>
              </a:r>
              <a:r>
                <a:rPr lang="cs-CZ" sz="1200" dirty="0"/>
                <a:t>a zkvalitnění výuky směřující k rozvoji odborných kompetencí žáků středních škol </a:t>
              </a:r>
              <a:endParaRPr lang="en-US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6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29240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prstClr val="white"/>
                </a:solidFill>
              </a:rPr>
              <a:t>C#  </a:t>
            </a:r>
            <a:r>
              <a:rPr lang="cs-CZ" smtClean="0">
                <a:solidFill>
                  <a:prstClr val="white"/>
                </a:solidFill>
              </a:rPr>
              <a:t>Proměnné a jejich gettry. </a:t>
            </a: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2214" y="908720"/>
            <a:ext cx="6838860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 err="1">
                <a:solidFill>
                  <a:schemeClr val="tx2">
                    <a:lumMod val="60000"/>
                    <a:lumOff val="40000"/>
                  </a:schemeClr>
                </a:solidFill>
              </a:rPr>
              <a:t>void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err="1">
                <a:solidFill>
                  <a:schemeClr val="tx2">
                    <a:lumMod val="60000"/>
                    <a:lumOff val="40000"/>
                  </a:schemeClr>
                </a:solidFill>
              </a:rPr>
              <a:t>setPocet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() </a:t>
            </a:r>
            <a:endParaRPr lang="cs-CZ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{ </a:t>
            </a:r>
          </a:p>
          <a:p>
            <a:pPr indent="180975"/>
            <a:r>
              <a:rPr lang="cs-CZ" err="1" smtClean="0">
                <a:solidFill>
                  <a:schemeClr val="bg1"/>
                </a:solidFill>
              </a:rPr>
              <a:t>int</a:t>
            </a:r>
            <a:r>
              <a:rPr lang="cs-CZ" smtClean="0">
                <a:solidFill>
                  <a:schemeClr val="bg1"/>
                </a:solidFill>
              </a:rPr>
              <a:t> </a:t>
            </a:r>
            <a:r>
              <a:rPr lang="cs-CZ">
                <a:solidFill>
                  <a:schemeClr val="bg1"/>
                </a:solidFill>
              </a:rPr>
              <a:t>pom; </a:t>
            </a:r>
            <a:r>
              <a:rPr lang="cs-CZ" err="1">
                <a:solidFill>
                  <a:schemeClr val="bg1"/>
                </a:solidFill>
              </a:rPr>
              <a:t>bool</a:t>
            </a:r>
            <a:r>
              <a:rPr lang="cs-CZ">
                <a:solidFill>
                  <a:schemeClr val="bg1"/>
                </a:solidFill>
              </a:rPr>
              <a:t> </a:t>
            </a:r>
            <a:r>
              <a:rPr lang="cs-CZ" err="1">
                <a:solidFill>
                  <a:schemeClr val="bg1"/>
                </a:solidFill>
              </a:rPr>
              <a:t>dobre</a:t>
            </a:r>
            <a:r>
              <a:rPr lang="cs-CZ" smtClean="0">
                <a:solidFill>
                  <a:schemeClr val="bg1"/>
                </a:solidFill>
              </a:rPr>
              <a:t>;</a:t>
            </a:r>
          </a:p>
          <a:p>
            <a:pPr indent="180975"/>
            <a:r>
              <a:rPr lang="cs-CZ" smtClean="0">
                <a:solidFill>
                  <a:schemeClr val="bg1"/>
                </a:solidFill>
              </a:rPr>
              <a:t> </a:t>
            </a:r>
            <a:r>
              <a:rPr lang="cs-CZ">
                <a:solidFill>
                  <a:schemeClr val="bg1"/>
                </a:solidFill>
              </a:rPr>
              <a:t>do { </a:t>
            </a:r>
            <a:endParaRPr lang="cs-CZ" smtClean="0">
              <a:solidFill>
                <a:schemeClr val="bg1"/>
              </a:solidFill>
            </a:endParaRPr>
          </a:p>
          <a:p>
            <a:pPr indent="541338"/>
            <a:r>
              <a:rPr lang="cs-CZ" err="1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("Počet stravenek pro zaměstnance {0}: ", kdo</a:t>
            </a:r>
            <a:r>
              <a:rPr lang="cs-CZ" smtClean="0">
                <a:solidFill>
                  <a:schemeClr val="bg1"/>
                </a:solidFill>
              </a:rPr>
              <a:t>);</a:t>
            </a:r>
          </a:p>
          <a:p>
            <a:pPr indent="541338"/>
            <a:r>
              <a:rPr lang="cs-CZ" smtClean="0">
                <a:solidFill>
                  <a:schemeClr val="bg1"/>
                </a:solidFill>
              </a:rPr>
              <a:t> </a:t>
            </a:r>
            <a:r>
              <a:rPr lang="cs-CZ" err="1">
                <a:solidFill>
                  <a:schemeClr val="bg1"/>
                </a:solidFill>
              </a:rPr>
              <a:t>dobre</a:t>
            </a:r>
            <a:r>
              <a:rPr lang="cs-CZ">
                <a:solidFill>
                  <a:schemeClr val="bg1"/>
                </a:solidFill>
              </a:rPr>
              <a:t> = </a:t>
            </a:r>
            <a:r>
              <a:rPr lang="cs-CZ" err="1">
                <a:solidFill>
                  <a:schemeClr val="bg1"/>
                </a:solidFill>
              </a:rPr>
              <a:t>int.TryParse</a:t>
            </a:r>
            <a:r>
              <a:rPr lang="cs-CZ">
                <a:solidFill>
                  <a:schemeClr val="bg1"/>
                </a:solidFill>
              </a:rPr>
              <a:t>(</a:t>
            </a:r>
            <a:r>
              <a:rPr lang="cs-CZ" err="1">
                <a:solidFill>
                  <a:schemeClr val="bg1"/>
                </a:solidFill>
              </a:rPr>
              <a:t>Console.ReadLine</a:t>
            </a:r>
            <a:r>
              <a:rPr lang="cs-CZ">
                <a:solidFill>
                  <a:schemeClr val="bg1"/>
                </a:solidFill>
              </a:rPr>
              <a:t>(), </a:t>
            </a:r>
            <a:r>
              <a:rPr lang="cs-CZ" err="1">
                <a:solidFill>
                  <a:schemeClr val="bg1"/>
                </a:solidFill>
              </a:rPr>
              <a:t>out</a:t>
            </a:r>
            <a:r>
              <a:rPr lang="cs-CZ">
                <a:solidFill>
                  <a:schemeClr val="bg1"/>
                </a:solidFill>
              </a:rPr>
              <a:t> pom); </a:t>
            </a:r>
            <a:endParaRPr lang="cs-CZ" smtClean="0">
              <a:solidFill>
                <a:schemeClr val="bg1"/>
              </a:solidFill>
            </a:endParaRPr>
          </a:p>
          <a:p>
            <a:pPr indent="180975"/>
            <a:r>
              <a:rPr lang="cs-CZ" smtClean="0">
                <a:solidFill>
                  <a:schemeClr val="bg1"/>
                </a:solidFill>
              </a:rPr>
              <a:t>} </a:t>
            </a:r>
            <a:r>
              <a:rPr lang="cs-CZ" err="1">
                <a:solidFill>
                  <a:schemeClr val="bg1"/>
                </a:solidFill>
              </a:rPr>
              <a:t>while</a:t>
            </a:r>
            <a:r>
              <a:rPr lang="cs-CZ">
                <a:solidFill>
                  <a:schemeClr val="bg1"/>
                </a:solidFill>
              </a:rPr>
              <a:t> (!</a:t>
            </a:r>
            <a:r>
              <a:rPr lang="cs-CZ" err="1">
                <a:solidFill>
                  <a:schemeClr val="bg1"/>
                </a:solidFill>
              </a:rPr>
              <a:t>dobre</a:t>
            </a:r>
            <a:r>
              <a:rPr lang="cs-CZ" smtClean="0">
                <a:solidFill>
                  <a:schemeClr val="bg1"/>
                </a:solidFill>
              </a:rPr>
              <a:t>);</a:t>
            </a:r>
          </a:p>
          <a:p>
            <a:pPr indent="180975"/>
            <a:r>
              <a:rPr lang="cs-CZ" smtClean="0">
                <a:solidFill>
                  <a:schemeClr val="bg1"/>
                </a:solidFill>
              </a:rPr>
              <a:t> </a:t>
            </a:r>
            <a:r>
              <a:rPr lang="cs-CZ" err="1">
                <a:solidFill>
                  <a:schemeClr val="bg1"/>
                </a:solidFill>
              </a:rPr>
              <a:t>pocet</a:t>
            </a:r>
            <a:r>
              <a:rPr lang="cs-CZ">
                <a:solidFill>
                  <a:schemeClr val="bg1"/>
                </a:solidFill>
              </a:rPr>
              <a:t> = pom; </a:t>
            </a:r>
            <a:endParaRPr lang="cs-CZ" smtClean="0">
              <a:solidFill>
                <a:schemeClr val="bg1"/>
              </a:solidFill>
            </a:endParaRPr>
          </a:p>
          <a:p>
            <a:pPr indent="180975"/>
            <a:r>
              <a:rPr lang="cs-CZ" smtClean="0">
                <a:solidFill>
                  <a:schemeClr val="bg1"/>
                </a:solidFill>
              </a:rPr>
              <a:t>};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92214" y="3740839"/>
            <a:ext cx="340400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solidFill>
                  <a:schemeClr val="tx2">
                    <a:lumMod val="60000"/>
                    <a:lumOff val="40000"/>
                  </a:schemeClr>
                </a:solidFill>
              </a:rPr>
              <a:t>public static double getProcento()</a:t>
            </a:r>
            <a:r>
              <a:rPr lang="en-US">
                <a:solidFill>
                  <a:schemeClr val="bg1"/>
                </a:solidFill>
              </a:rPr>
              <a:t> </a:t>
            </a:r>
            <a:endParaRPr lang="cs-CZ" smtClean="0">
              <a:solidFill>
                <a:schemeClr val="bg1"/>
              </a:solidFill>
            </a:endParaRPr>
          </a:p>
          <a:p>
            <a:r>
              <a:rPr lang="en-US" smtClean="0">
                <a:solidFill>
                  <a:schemeClr val="bg1"/>
                </a:solidFill>
              </a:rPr>
              <a:t>{ </a:t>
            </a:r>
            <a:endParaRPr lang="cs-CZ" smtClean="0">
              <a:solidFill>
                <a:schemeClr val="bg1"/>
              </a:solidFill>
            </a:endParaRPr>
          </a:p>
          <a:p>
            <a:pPr indent="182563"/>
            <a:r>
              <a:rPr lang="en-US" smtClean="0">
                <a:solidFill>
                  <a:schemeClr val="bg1"/>
                </a:solidFill>
              </a:rPr>
              <a:t>return </a:t>
            </a:r>
            <a:r>
              <a:rPr lang="en-US">
                <a:solidFill>
                  <a:schemeClr val="bg1"/>
                </a:solidFill>
              </a:rPr>
              <a:t>procento; </a:t>
            </a:r>
            <a:endParaRPr lang="cs-CZ" smtClean="0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67493" y="5242639"/>
            <a:ext cx="2749599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chemeClr val="bg1"/>
                </a:solidFill>
              </a:rPr>
              <a:t>1. Jak se liší getter a setter?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1509" y="5795972"/>
            <a:ext cx="6716262" cy="64633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mtClean="0"/>
              <a:t>Setter slouží pro nastavení hodnoty proměnné a ošetření její validity.  </a:t>
            </a:r>
          </a:p>
          <a:p>
            <a:r>
              <a:rPr lang="cs-CZ" smtClean="0"/>
              <a:t>Getter vrací hodnotu proměnné do programu. 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75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8" grpId="0" build="p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6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29240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prstClr val="white"/>
                </a:solidFill>
              </a:rPr>
              <a:t>C#  </a:t>
            </a:r>
            <a:r>
              <a:rPr lang="cs-CZ" smtClean="0">
                <a:solidFill>
                  <a:prstClr val="white"/>
                </a:solidFill>
              </a:rPr>
              <a:t>Proměnné a jejich gettry. </a:t>
            </a:r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2214" y="980728"/>
            <a:ext cx="340400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solidFill>
                  <a:schemeClr val="tx2">
                    <a:lumMod val="60000"/>
                    <a:lumOff val="40000"/>
                  </a:schemeClr>
                </a:solidFill>
              </a:rPr>
              <a:t>public static double getProcento()</a:t>
            </a:r>
            <a:r>
              <a:rPr lang="en-US">
                <a:solidFill>
                  <a:schemeClr val="bg1"/>
                </a:solidFill>
              </a:rPr>
              <a:t> </a:t>
            </a:r>
            <a:endParaRPr lang="cs-CZ" smtClean="0">
              <a:solidFill>
                <a:schemeClr val="bg1"/>
              </a:solidFill>
            </a:endParaRPr>
          </a:p>
          <a:p>
            <a:r>
              <a:rPr lang="en-US" smtClean="0">
                <a:solidFill>
                  <a:schemeClr val="bg1"/>
                </a:solidFill>
              </a:rPr>
              <a:t>{ </a:t>
            </a:r>
            <a:endParaRPr lang="cs-CZ" smtClean="0">
              <a:solidFill>
                <a:schemeClr val="bg1"/>
              </a:solidFill>
            </a:endParaRPr>
          </a:p>
          <a:p>
            <a:pPr indent="182563"/>
            <a:r>
              <a:rPr lang="en-US" smtClean="0">
                <a:solidFill>
                  <a:schemeClr val="bg1"/>
                </a:solidFill>
              </a:rPr>
              <a:t>return </a:t>
            </a:r>
            <a:r>
              <a:rPr lang="en-US">
                <a:solidFill>
                  <a:schemeClr val="bg1"/>
                </a:solidFill>
              </a:rPr>
              <a:t>procento; </a:t>
            </a:r>
            <a:endParaRPr lang="cs-CZ" smtClean="0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67493" y="2482528"/>
            <a:ext cx="4287392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chemeClr val="bg1"/>
                </a:solidFill>
              </a:rPr>
              <a:t>2. Co je návratová hodnota a k čemu slouží?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1509" y="3035861"/>
            <a:ext cx="4895379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mtClean="0"/>
              <a:t>Návratová hodnota je výsledek činnosti metody.  </a:t>
            </a:r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22792" y="3573016"/>
            <a:ext cx="4928850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chemeClr val="bg1"/>
                </a:solidFill>
              </a:rPr>
              <a:t>3. Kam se zapisuje datový typ návratové hodnoty?;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6808" y="4126349"/>
            <a:ext cx="3741794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mtClean="0"/>
              <a:t>Do hlavičky funkce před název funkce.</a:t>
            </a:r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97226" y="4797152"/>
            <a:ext cx="4833759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chemeClr val="bg1"/>
                </a:solidFill>
              </a:rPr>
              <a:t>4. Které klíčové slovo nesmí chybět v těle metody,</a:t>
            </a:r>
          </a:p>
          <a:p>
            <a:r>
              <a:rPr lang="cs-CZ" smtClean="0">
                <a:solidFill>
                  <a:schemeClr val="bg1"/>
                </a:solidFill>
              </a:rPr>
              <a:t> která nemá návratovou hodnotu typu void?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1242" y="5734997"/>
            <a:ext cx="6811352" cy="64633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mtClean="0"/>
              <a:t>return – za něj se píše název proměné obsahující návratovou hodnotu. </a:t>
            </a:r>
          </a:p>
          <a:p>
            <a:r>
              <a:rPr lang="cs-CZ" smtClean="0"/>
              <a:t>Za sloven return může být i konstanta nebo vzorec.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344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2" grpId="0" animBg="1"/>
      <p:bldP spid="13" grpId="0" animBg="1"/>
      <p:bldP spid="10" grpId="0" animBg="1"/>
      <p:bldP spid="11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09897" y="2492896"/>
            <a:ext cx="7800982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chemeClr val="bg1"/>
                </a:solidFill>
              </a:rPr>
              <a:t>6. Jak se používá getter getProcento a proč je při jeho volání použito jméno třídy?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6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260648"/>
            <a:ext cx="29240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prstClr val="white"/>
                </a:solidFill>
              </a:rPr>
              <a:t>C#  </a:t>
            </a:r>
            <a:r>
              <a:rPr lang="cs-CZ" smtClean="0">
                <a:solidFill>
                  <a:prstClr val="white"/>
                </a:solidFill>
              </a:rPr>
              <a:t>Proměnné a jejich gettry. </a:t>
            </a:r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5739" y="1483043"/>
            <a:ext cx="31851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double platPracovnici = 0</a:t>
            </a:r>
            <a:r>
              <a:rPr lang="cs-CZ" smtClean="0">
                <a:solidFill>
                  <a:schemeClr val="bg1"/>
                </a:solidFill>
              </a:rPr>
              <a:t>;</a:t>
            </a:r>
          </a:p>
          <a:p>
            <a:r>
              <a:rPr lang="cs-CZ" smtClean="0">
                <a:solidFill>
                  <a:schemeClr val="bg1"/>
                </a:solidFill>
              </a:rPr>
              <a:t>platPracovnici </a:t>
            </a:r>
            <a:r>
              <a:rPr lang="cs-CZ">
                <a:solidFill>
                  <a:schemeClr val="bg1"/>
                </a:solidFill>
              </a:rPr>
              <a:t>+= pavel.platba();</a:t>
            </a: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8507" y="3212976"/>
            <a:ext cx="75059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Console.WriteLine("Pracovníci zaplatili celkem {0:f} korun", platPracovnici</a:t>
            </a:r>
            <a:r>
              <a:rPr lang="cs-CZ" smtClean="0">
                <a:solidFill>
                  <a:schemeClr val="bg1"/>
                </a:solidFill>
              </a:rPr>
              <a:t>);</a:t>
            </a:r>
          </a:p>
          <a:p>
            <a:r>
              <a:rPr lang="cs-CZ" smtClean="0">
                <a:solidFill>
                  <a:schemeClr val="bg1"/>
                </a:solidFill>
              </a:rPr>
              <a:t>double </a:t>
            </a:r>
            <a:r>
              <a:rPr lang="cs-CZ">
                <a:solidFill>
                  <a:schemeClr val="bg1"/>
                </a:solidFill>
              </a:rPr>
              <a:t>procPracovník = 1 - Stravenka.getProcento</a:t>
            </a:r>
            <a:r>
              <a:rPr lang="cs-CZ" smtClean="0">
                <a:solidFill>
                  <a:schemeClr val="bg1"/>
                </a:solidFill>
              </a:rPr>
              <a:t>();</a:t>
            </a:r>
          </a:p>
          <a:p>
            <a:r>
              <a:rPr lang="cs-CZ" smtClean="0">
                <a:solidFill>
                  <a:schemeClr val="bg1"/>
                </a:solidFill>
              </a:rPr>
              <a:t>double </a:t>
            </a:r>
            <a:r>
              <a:rPr lang="cs-CZ">
                <a:solidFill>
                  <a:schemeClr val="bg1"/>
                </a:solidFill>
              </a:rPr>
              <a:t>platMajitel = platPracovnici / procPracovník * Stravenka.getProcento</a:t>
            </a:r>
            <a:r>
              <a:rPr lang="cs-CZ" smtClean="0">
                <a:solidFill>
                  <a:schemeClr val="bg1"/>
                </a:solidFill>
              </a:rPr>
              <a:t>();</a:t>
            </a:r>
          </a:p>
          <a:p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("Majitel zaplatil celkem {0:f} korun", platMajitel);</a:t>
            </a: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9897" y="908720"/>
            <a:ext cx="8343438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chemeClr val="bg1"/>
                </a:solidFill>
              </a:rPr>
              <a:t>5. Jakou návratovou hodnotu má metoda platba() a jak se v hlavním programu využívá?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20" name="Šipka doleva 19"/>
          <p:cNvSpPr/>
          <p:nvPr/>
        </p:nvSpPr>
        <p:spPr>
          <a:xfrm>
            <a:off x="3819644" y="1885938"/>
            <a:ext cx="1080000" cy="144000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5043780" y="1813914"/>
            <a:ext cx="237116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smtClean="0">
                <a:solidFill>
                  <a:srgbClr val="FF0000"/>
                </a:solidFill>
              </a:rPr>
              <a:t>Double – sčítají se platby pracovníků </a:t>
            </a:r>
            <a:endParaRPr lang="cs-CZ" sz="1100">
              <a:solidFill>
                <a:srgbClr val="FF0000"/>
              </a:solidFill>
            </a:endParaRPr>
          </a:p>
        </p:txBody>
      </p:sp>
      <p:sp>
        <p:nvSpPr>
          <p:cNvPr id="24" name="Šipka doleva 23"/>
          <p:cNvSpPr/>
          <p:nvPr/>
        </p:nvSpPr>
        <p:spPr>
          <a:xfrm>
            <a:off x="5868224" y="3645040"/>
            <a:ext cx="720000" cy="144000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leva 24"/>
          <p:cNvSpPr/>
          <p:nvPr/>
        </p:nvSpPr>
        <p:spPr>
          <a:xfrm>
            <a:off x="8100472" y="3861048"/>
            <a:ext cx="720000" cy="144000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11509" y="4725144"/>
            <a:ext cx="5373459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mtClean="0"/>
              <a:t>Procento je proměnná třídy a její getter je metoda třídy.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319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4" grpId="0" build="p"/>
      <p:bldP spid="17" grpId="0" build="p"/>
      <p:bldP spid="19" grpId="0" animBg="1"/>
      <p:bldP spid="20" grpId="0" animBg="1"/>
      <p:bldP spid="21" grpId="0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444992" y="3224009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smtClean="0">
                <a:solidFill>
                  <a:prstClr val="white"/>
                </a:solidFill>
              </a:rPr>
              <a:t>Anotace a cíl: </a:t>
            </a:r>
            <a:r>
              <a:rPr lang="cs-CZ" smtClean="0">
                <a:solidFill>
                  <a:prstClr val="white"/>
                </a:solidFill>
              </a:rPr>
              <a:t>žáci používají settry pro zajištění validity dat. Rozlišují proměnou instance a parametr metody.</a:t>
            </a:r>
            <a:endParaRPr lang="cs-CZ">
              <a:solidFill>
                <a:prstClr val="white"/>
              </a:solidFill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95536" y="4715852"/>
            <a:ext cx="2932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prstClr val="white"/>
                </a:solidFill>
              </a:rPr>
              <a:t>Předpokládaný čas</a:t>
            </a:r>
            <a:r>
              <a:rPr lang="cs-CZ" smtClean="0">
                <a:solidFill>
                  <a:prstClr val="white"/>
                </a:solidFill>
              </a:rPr>
              <a:t>: 20 minut</a:t>
            </a:r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1340768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prstClr val="white"/>
                </a:solidFill>
              </a:rPr>
              <a:t>Zpracovala: </a:t>
            </a:r>
            <a:r>
              <a:rPr lang="cs-CZ" smtClean="0">
                <a:solidFill>
                  <a:prstClr val="white"/>
                </a:solidFill>
              </a:rPr>
              <a:t>Ing. Adéla Tomalová</a:t>
            </a:r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960385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>
                <a:solidFill>
                  <a:prstClr val="white"/>
                </a:solidFill>
              </a:rPr>
              <a:t>Cílová skupina: </a:t>
            </a:r>
            <a:r>
              <a:rPr lang="cs-CZ">
                <a:solidFill>
                  <a:prstClr val="white"/>
                </a:solidFill>
              </a:rPr>
              <a:t>žák </a:t>
            </a:r>
            <a:r>
              <a:rPr lang="cs-CZ" smtClean="0">
                <a:solidFill>
                  <a:prstClr val="white"/>
                </a:solidFill>
              </a:rPr>
              <a:t>SŠ</a:t>
            </a:r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2580002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>
                <a:solidFill>
                  <a:prstClr val="white"/>
                </a:solidFill>
              </a:rPr>
              <a:t>Rok vytvoření: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2012</a:t>
            </a:r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4096235"/>
            <a:ext cx="6318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>
                <a:solidFill>
                  <a:prstClr val="white"/>
                </a:solidFill>
              </a:rPr>
              <a:t>Předpokládaný přínos (výstup):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pojem validity dat  a její zajištění.</a:t>
            </a:r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5536" y="5301208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V textu nebyly použity materiály jiných autorů.</a:t>
            </a:r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5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260648"/>
            <a:ext cx="53694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prstClr val="white"/>
                </a:solidFill>
              </a:rPr>
              <a:t>C#  </a:t>
            </a:r>
            <a:r>
              <a:rPr lang="cs-CZ" smtClean="0">
                <a:solidFill>
                  <a:prstClr val="white"/>
                </a:solidFill>
              </a:rPr>
              <a:t>Proměnné a jejich </a:t>
            </a:r>
            <a:r>
              <a:rPr lang="cs-CZ" err="1" smtClean="0">
                <a:solidFill>
                  <a:prstClr val="white"/>
                </a:solidFill>
              </a:rPr>
              <a:t>settry</a:t>
            </a:r>
            <a:r>
              <a:rPr lang="cs-CZ" smtClean="0">
                <a:solidFill>
                  <a:prstClr val="white"/>
                </a:solidFill>
              </a:rPr>
              <a:t>. Proměnné třídy a instance</a:t>
            </a:r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3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435</TotalTime>
  <Words>647</Words>
  <Application>Microsoft Office PowerPoint</Application>
  <PresentationFormat>Předvádění na obrazovce (4:3)</PresentationFormat>
  <Paragraphs>75</Paragraphs>
  <Slides>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Mirka</cp:lastModifiedBy>
  <cp:revision>23</cp:revision>
  <dcterms:created xsi:type="dcterms:W3CDTF">2012-10-27T18:20:31Z</dcterms:created>
  <dcterms:modified xsi:type="dcterms:W3CDTF">2013-07-01T09:23:48Z</dcterms:modified>
</cp:coreProperties>
</file>