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8"/>
  </p:notesMasterIdLst>
  <p:sldIdLst>
    <p:sldId id="258" r:id="rId2"/>
    <p:sldId id="259" r:id="rId3"/>
    <p:sldId id="262" r:id="rId4"/>
    <p:sldId id="260" r:id="rId5"/>
    <p:sldId id="263" r:id="rId6"/>
    <p:sldId id="261" r:id="rId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0776" autoAdjust="0"/>
    <p:restoredTop sz="91520" autoAdjust="0"/>
  </p:normalViewPr>
  <p:slideViewPr>
    <p:cSldViewPr>
      <p:cViewPr varScale="1">
        <p:scale>
          <a:sx n="67" d="100"/>
          <a:sy n="67" d="100"/>
        </p:scale>
        <p:origin x="-1182" y="-10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5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pPr algn="l" rtl="0"/>
          <a:r>
            <a:rPr lang="cs-CZ" sz="2000" dirty="0" smtClean="0"/>
            <a:t>NÁZEV: </a:t>
          </a:r>
          <a:r>
            <a:rPr lang="cs-CZ" sz="1400" baseline="0" dirty="0" smtClean="0"/>
            <a:t>Podpora výuky v technických oborech</a:t>
          </a:r>
          <a:endParaRPr lang="cs-CZ" sz="1400" dirty="0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2000" dirty="0" smtClean="0"/>
            <a:t>NÁZEV ŠKOLY: </a:t>
          </a:r>
          <a:r>
            <a:rPr lang="cs-CZ" sz="1400" dirty="0" smtClean="0"/>
            <a:t>Střední </a:t>
          </a:r>
          <a:r>
            <a:rPr lang="cs-CZ" sz="1400" smtClean="0"/>
            <a:t>odborná škola </a:t>
          </a:r>
          <a:r>
            <a:rPr lang="cs-CZ" sz="1400" dirty="0" smtClean="0"/>
            <a:t>Net Office, spol. s r.o., Orlová-Lutyně</a:t>
          </a:r>
          <a:endParaRPr lang="cs-CZ" sz="1400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2000" dirty="0" smtClean="0"/>
            <a:t>AUTOR: </a:t>
          </a:r>
          <a:r>
            <a:rPr lang="cs-CZ" sz="1400" dirty="0" smtClean="0"/>
            <a:t>Ing. Adéla </a:t>
          </a:r>
          <a:r>
            <a:rPr lang="cs-CZ" sz="1400" dirty="0" err="1" smtClean="0"/>
            <a:t>Tomalová</a:t>
          </a:r>
          <a:endParaRPr lang="cs-CZ" sz="1400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/>
      <dgm:t>
        <a:bodyPr/>
        <a:lstStyle/>
        <a:p>
          <a:pPr algn="l" rtl="0"/>
          <a:r>
            <a:rPr lang="cs-CZ" sz="2000" dirty="0" smtClean="0"/>
            <a:t>TEMA: </a:t>
          </a:r>
          <a:r>
            <a:rPr lang="cs-CZ" sz="1400" dirty="0" smtClean="0"/>
            <a:t>Objektově orientované programování v C#</a:t>
          </a:r>
          <a:endParaRPr lang="cs-CZ" sz="1400" dirty="0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4C35D32F-0EAB-4CD7-82EE-45574DC2A586}">
      <dgm:prSet custT="1"/>
      <dgm:spPr/>
      <dgm:t>
        <a:bodyPr/>
        <a:lstStyle/>
        <a:p>
          <a:pPr algn="l" rtl="0"/>
          <a:r>
            <a:rPr lang="cs-CZ" sz="2000" dirty="0" smtClean="0"/>
            <a:t>ČÍSLO PROJEKTU:</a:t>
          </a:r>
          <a:r>
            <a:rPr lang="cs-CZ" sz="1400" dirty="0" smtClean="0"/>
            <a:t>CZ.1.07/1.5.00/34.0458</a:t>
          </a:r>
          <a:r>
            <a:rPr lang="cs-CZ" sz="2000" dirty="0" smtClean="0"/>
            <a:t> </a:t>
          </a:r>
          <a:endParaRPr lang="cs-CZ" sz="2000" dirty="0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5"/>
      <dgm:spPr/>
      <dgm:t>
        <a:bodyPr/>
        <a:lstStyle/>
        <a:p>
          <a:endParaRPr lang="cs-CZ"/>
        </a:p>
      </dgm:t>
    </dgm:pt>
    <dgm:pt modelId="{F41139FD-01EE-4571-8B17-4FB00FC51163}" type="pres">
      <dgm:prSet presAssocID="{D1D4F407-5343-4D3F-B5B9-D407B03CAEB4}" presName="space" presStyleCnt="0"/>
      <dgm:spPr/>
      <dgm:t>
        <a:bodyPr/>
        <a:lstStyle/>
        <a:p>
          <a:endParaRPr lang="cs-CZ"/>
        </a:p>
      </dgm:t>
    </dgm:pt>
    <dgm:pt modelId="{D005CE8C-CC26-4C3E-AC11-E15060ECD759}" type="pres">
      <dgm:prSet presAssocID="{D1D4F407-5343-4D3F-B5B9-D407B03CAEB4}" presName="rect1" presStyleLbl="alignAcc1" presStyleIdx="0" presStyleCnt="5" custLinFactNeighborX="-244" custLinFactNeighborY="165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5"/>
      <dgm:spPr/>
      <dgm:t>
        <a:bodyPr/>
        <a:lstStyle/>
        <a:p>
          <a:endParaRPr lang="cs-CZ"/>
        </a:p>
      </dgm:t>
    </dgm:pt>
    <dgm:pt modelId="{A52A0455-90FF-4808-ABD0-F02540D31D5A}" type="pres">
      <dgm:prSet presAssocID="{D1B46980-6531-4606-95E6-44980827E919}" presName="circle2" presStyleLbl="node1" presStyleIdx="1" presStyleCnt="5"/>
      <dgm:spPr/>
      <dgm:t>
        <a:bodyPr/>
        <a:lstStyle/>
        <a:p>
          <a:endParaRPr lang="cs-CZ"/>
        </a:p>
      </dgm:t>
    </dgm:pt>
    <dgm:pt modelId="{6140AFEC-043D-4C43-A2F9-D0F5331DF3A3}" type="pres">
      <dgm:prSet presAssocID="{D1B46980-6531-4606-95E6-44980827E919}" presName="rect2" presStyleLbl="alignAcc1" presStyleIdx="1" presStyleCnt="5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5"/>
      <dgm:spPr/>
      <dgm:t>
        <a:bodyPr/>
        <a:lstStyle/>
        <a:p>
          <a:endParaRPr lang="cs-CZ"/>
        </a:p>
      </dgm:t>
    </dgm:pt>
    <dgm:pt modelId="{313FC574-E1CD-4FB4-B054-0B805CE0447D}" type="pres">
      <dgm:prSet presAssocID="{B651F6E3-6281-48DB-9319-2AEAFDAE7572}" presName="circle3" presStyleLbl="node1" presStyleIdx="2" presStyleCnt="5"/>
      <dgm:spPr/>
      <dgm:t>
        <a:bodyPr/>
        <a:lstStyle/>
        <a:p>
          <a:endParaRPr lang="cs-CZ"/>
        </a:p>
      </dgm:t>
    </dgm:pt>
    <dgm:pt modelId="{619D679B-A015-4ECF-8348-D1034C574F40}" type="pres">
      <dgm:prSet presAssocID="{B651F6E3-6281-48DB-9319-2AEAFDAE7572}" presName="rect3" presStyleLbl="alignAcc1" presStyleIdx="2" presStyleCnt="5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5"/>
      <dgm:spPr/>
      <dgm:t>
        <a:bodyPr/>
        <a:lstStyle/>
        <a:p>
          <a:endParaRPr lang="cs-CZ"/>
        </a:p>
      </dgm:t>
    </dgm:pt>
    <dgm:pt modelId="{FFC9F71D-1B4F-4AD9-A4A6-86ADEFC8AF5C}" type="pres">
      <dgm:prSet presAssocID="{D8197B8C-B260-4A16-BDF4-0947B075E274}" presName="circle4" presStyleLbl="node1" presStyleIdx="3" presStyleCnt="5"/>
      <dgm:spPr/>
      <dgm:t>
        <a:bodyPr/>
        <a:lstStyle/>
        <a:p>
          <a:endParaRPr lang="cs-CZ"/>
        </a:p>
      </dgm:t>
    </dgm:pt>
    <dgm:pt modelId="{25B08C86-7E15-44DC-BE7F-FFB55DD49D12}" type="pres">
      <dgm:prSet presAssocID="{D8197B8C-B260-4A16-BDF4-0947B075E274}" presName="rect4" presStyleLbl="alignAcc1" presStyleIdx="3" presStyleCnt="5"/>
      <dgm:spPr/>
      <dgm:t>
        <a:bodyPr/>
        <a:lstStyle/>
        <a:p>
          <a:endParaRPr lang="cs-CZ"/>
        </a:p>
      </dgm:t>
    </dgm:pt>
    <dgm:pt modelId="{76644BE8-9D7C-4C09-B250-3D10AF48CBB7}" type="pres">
      <dgm:prSet presAssocID="{4C35D32F-0EAB-4CD7-82EE-45574DC2A586}" presName="vertSpace5" presStyleLbl="node1" presStyleIdx="3" presStyleCnt="5"/>
      <dgm:spPr/>
      <dgm:t>
        <a:bodyPr/>
        <a:lstStyle/>
        <a:p>
          <a:endParaRPr lang="cs-CZ"/>
        </a:p>
      </dgm:t>
    </dgm:pt>
    <dgm:pt modelId="{EE85B701-7295-41C0-BA7A-34D3756A2AE6}" type="pres">
      <dgm:prSet presAssocID="{4C35D32F-0EAB-4CD7-82EE-45574DC2A586}" presName="circle5" presStyleLbl="node1" presStyleIdx="4" presStyleCnt="5"/>
      <dgm:spPr/>
      <dgm:t>
        <a:bodyPr/>
        <a:lstStyle/>
        <a:p>
          <a:endParaRPr lang="cs-CZ"/>
        </a:p>
      </dgm:t>
    </dgm:pt>
    <dgm:pt modelId="{8BEBB6EC-1DAA-4CAC-8A25-BC0FCBD5DBD5}" type="pres">
      <dgm:prSet presAssocID="{4C35D32F-0EAB-4CD7-82EE-45574DC2A586}" presName="rect5" presStyleLbl="alignAcc1" presStyleIdx="4" presStyleCnt="5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90E4F0B-2866-4A3F-A3C7-2A14B1797930}" type="pres">
      <dgm:prSet presAssocID="{4C35D32F-0EAB-4CD7-82EE-45574DC2A586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C4FEF812-25E0-4885-A14E-E5EF514706CB}" type="presOf" srcId="{B651F6E3-6281-48DB-9319-2AEAFDAE7572}" destId="{6BB5E863-4638-4E1D-BFDE-399D028AC4ED}" srcOrd="1" destOrd="0" presId="urn:microsoft.com/office/officeart/2005/8/layout/target3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470379A2-D292-4E18-8F49-B02F1E2AC474}" type="presOf" srcId="{D1B46980-6531-4606-95E6-44980827E919}" destId="{6140AFEC-043D-4C43-A2F9-D0F5331DF3A3}" srcOrd="0" destOrd="0" presId="urn:microsoft.com/office/officeart/2005/8/layout/target3"/>
    <dgm:cxn modelId="{2221FB34-310D-4638-ACAE-9ACC709E4926}" srcId="{757F3AB3-0718-4624-B441-E567A8F0AB56}" destId="{4C35D32F-0EAB-4CD7-82EE-45574DC2A586}" srcOrd="4" destOrd="0" parTransId="{A15F02C0-547C-48B3-9D05-E7F145EBF3C4}" sibTransId="{8C5711BF-38F0-4590-B6BC-B3119A33CA2E}"/>
    <dgm:cxn modelId="{0E0F4D5B-EDD3-4BD9-B4D0-92F9C055E075}" type="presOf" srcId="{D8197B8C-B260-4A16-BDF4-0947B075E274}" destId="{5A5FFA88-C948-4069-8E93-59FA12366E83}" srcOrd="1" destOrd="0" presId="urn:microsoft.com/office/officeart/2005/8/layout/target3"/>
    <dgm:cxn modelId="{E9E7C696-E6F1-4E67-9CCE-5CADCD546BA0}" type="presOf" srcId="{B651F6E3-6281-48DB-9319-2AEAFDAE7572}" destId="{619D679B-A015-4ECF-8348-D1034C574F40}" srcOrd="0" destOrd="0" presId="urn:microsoft.com/office/officeart/2005/8/layout/target3"/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9721441C-C626-4825-BC38-E7BDFD044BE4}" type="presOf" srcId="{D1B46980-6531-4606-95E6-44980827E919}" destId="{2BE915AB-18AA-4053-B92C-3BFC9ED204BB}" srcOrd="1" destOrd="0" presId="urn:microsoft.com/office/officeart/2005/8/layout/target3"/>
    <dgm:cxn modelId="{35BB3109-DBF4-42BA-8DE9-E27115DEC968}" type="presOf" srcId="{757F3AB3-0718-4624-B441-E567A8F0AB56}" destId="{333A1088-737F-45CB-B68E-254E46348037}" srcOrd="0" destOrd="0" presId="urn:microsoft.com/office/officeart/2005/8/layout/target3"/>
    <dgm:cxn modelId="{1F9E30CF-8563-4A15-BD12-6AEF0E9C8453}" type="presOf" srcId="{D8197B8C-B260-4A16-BDF4-0947B075E274}" destId="{25B08C86-7E15-44DC-BE7F-FFB55DD49D12}" srcOrd="0" destOrd="0" presId="urn:microsoft.com/office/officeart/2005/8/layout/target3"/>
    <dgm:cxn modelId="{822F2609-D2A7-466C-A5D0-66F00DA17DF9}" type="presOf" srcId="{D1D4F407-5343-4D3F-B5B9-D407B03CAEB4}" destId="{D005CE8C-CC26-4C3E-AC11-E15060ECD759}" srcOrd="0" destOrd="0" presId="urn:microsoft.com/office/officeart/2005/8/layout/target3"/>
    <dgm:cxn modelId="{D265F373-3A67-47A6-8465-F39F73CA93F8}" type="presOf" srcId="{4C35D32F-0EAB-4CD7-82EE-45574DC2A586}" destId="{8BEBB6EC-1DAA-4CAC-8A25-BC0FCBD5DBD5}" srcOrd="0" destOrd="0" presId="urn:microsoft.com/office/officeart/2005/8/layout/target3"/>
    <dgm:cxn modelId="{F7F72D23-665A-418D-A308-5D3EAB74FC03}" type="presOf" srcId="{4C35D32F-0EAB-4CD7-82EE-45574DC2A586}" destId="{890E4F0B-2866-4A3F-A3C7-2A14B1797930}" srcOrd="1" destOrd="0" presId="urn:microsoft.com/office/officeart/2005/8/layout/target3"/>
    <dgm:cxn modelId="{787866A1-6074-46D6-8B27-59DBBA1239C7}" type="presOf" srcId="{D1D4F407-5343-4D3F-B5B9-D407B03CAEB4}" destId="{AED2198E-93D5-4001-81B4-73124B309672}" srcOrd="1" destOrd="0" presId="urn:microsoft.com/office/officeart/2005/8/layout/target3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8181121E-53A1-4A29-A0DF-E0552248295A}" type="presParOf" srcId="{333A1088-737F-45CB-B68E-254E46348037}" destId="{F5ABB229-8D3B-4694-996A-96F23CF14429}" srcOrd="0" destOrd="0" presId="urn:microsoft.com/office/officeart/2005/8/layout/target3"/>
    <dgm:cxn modelId="{C16C59DF-817A-4387-A1C8-03191314E564}" type="presParOf" srcId="{333A1088-737F-45CB-B68E-254E46348037}" destId="{F41139FD-01EE-4571-8B17-4FB00FC51163}" srcOrd="1" destOrd="0" presId="urn:microsoft.com/office/officeart/2005/8/layout/target3"/>
    <dgm:cxn modelId="{C7455A6A-94BC-4C27-8B3F-9120010A3CBC}" type="presParOf" srcId="{333A1088-737F-45CB-B68E-254E46348037}" destId="{D005CE8C-CC26-4C3E-AC11-E15060ECD759}" srcOrd="2" destOrd="0" presId="urn:microsoft.com/office/officeart/2005/8/layout/target3"/>
    <dgm:cxn modelId="{F1228B20-3FC3-4431-A9FF-B2C9B8B0A584}" type="presParOf" srcId="{333A1088-737F-45CB-B68E-254E46348037}" destId="{2C702D82-9B77-49B7-9568-BB8EB47C3372}" srcOrd="3" destOrd="0" presId="urn:microsoft.com/office/officeart/2005/8/layout/target3"/>
    <dgm:cxn modelId="{74837E02-C8C6-4327-869A-D7C8AE0849E9}" type="presParOf" srcId="{333A1088-737F-45CB-B68E-254E46348037}" destId="{A52A0455-90FF-4808-ABD0-F02540D31D5A}" srcOrd="4" destOrd="0" presId="urn:microsoft.com/office/officeart/2005/8/layout/target3"/>
    <dgm:cxn modelId="{64ED6B19-70CD-42B4-B070-120749D0CA0E}" type="presParOf" srcId="{333A1088-737F-45CB-B68E-254E46348037}" destId="{6140AFEC-043D-4C43-A2F9-D0F5331DF3A3}" srcOrd="5" destOrd="0" presId="urn:microsoft.com/office/officeart/2005/8/layout/target3"/>
    <dgm:cxn modelId="{C2D930A1-B9B8-4019-B0FA-B00F6928B8AA}" type="presParOf" srcId="{333A1088-737F-45CB-B68E-254E46348037}" destId="{9358AC05-5D7D-4327-9F80-1AD486AEA664}" srcOrd="6" destOrd="0" presId="urn:microsoft.com/office/officeart/2005/8/layout/target3"/>
    <dgm:cxn modelId="{60E01785-250F-4FCA-AC51-09155B606C69}" type="presParOf" srcId="{333A1088-737F-45CB-B68E-254E46348037}" destId="{313FC574-E1CD-4FB4-B054-0B805CE0447D}" srcOrd="7" destOrd="0" presId="urn:microsoft.com/office/officeart/2005/8/layout/target3"/>
    <dgm:cxn modelId="{5D0DB976-A3B6-4A07-A451-C9D697B5DF3E}" type="presParOf" srcId="{333A1088-737F-45CB-B68E-254E46348037}" destId="{619D679B-A015-4ECF-8348-D1034C574F40}" srcOrd="8" destOrd="0" presId="urn:microsoft.com/office/officeart/2005/8/layout/target3"/>
    <dgm:cxn modelId="{145995F4-BE87-4921-856B-4AA003F761A8}" type="presParOf" srcId="{333A1088-737F-45CB-B68E-254E46348037}" destId="{322283A8-4A27-4CDA-BAE3-F381106A9174}" srcOrd="9" destOrd="0" presId="urn:microsoft.com/office/officeart/2005/8/layout/target3"/>
    <dgm:cxn modelId="{F3B932F9-46FA-48FD-993E-CFD1CFF1C08C}" type="presParOf" srcId="{333A1088-737F-45CB-B68E-254E46348037}" destId="{FFC9F71D-1B4F-4AD9-A4A6-86ADEFC8AF5C}" srcOrd="10" destOrd="0" presId="urn:microsoft.com/office/officeart/2005/8/layout/target3"/>
    <dgm:cxn modelId="{4606678F-8640-442C-B7A4-22F916EC28E9}" type="presParOf" srcId="{333A1088-737F-45CB-B68E-254E46348037}" destId="{25B08C86-7E15-44DC-BE7F-FFB55DD49D12}" srcOrd="11" destOrd="0" presId="urn:microsoft.com/office/officeart/2005/8/layout/target3"/>
    <dgm:cxn modelId="{E58D1ECB-8D79-446C-9B35-02FFEBF56707}" type="presParOf" srcId="{333A1088-737F-45CB-B68E-254E46348037}" destId="{76644BE8-9D7C-4C09-B250-3D10AF48CBB7}" srcOrd="12" destOrd="0" presId="urn:microsoft.com/office/officeart/2005/8/layout/target3"/>
    <dgm:cxn modelId="{80233A76-23C5-470E-9791-17B7BB9C1431}" type="presParOf" srcId="{333A1088-737F-45CB-B68E-254E46348037}" destId="{EE85B701-7295-41C0-BA7A-34D3756A2AE6}" srcOrd="13" destOrd="0" presId="urn:microsoft.com/office/officeart/2005/8/layout/target3"/>
    <dgm:cxn modelId="{99795B5B-6B85-4ED9-B2F2-8FF46E710FA0}" type="presParOf" srcId="{333A1088-737F-45CB-B68E-254E46348037}" destId="{8BEBB6EC-1DAA-4CAC-8A25-BC0FCBD5DBD5}" srcOrd="14" destOrd="0" presId="urn:microsoft.com/office/officeart/2005/8/layout/target3"/>
    <dgm:cxn modelId="{C7AB7F81-39DA-4088-B557-167BEB0F9F61}" type="presParOf" srcId="{333A1088-737F-45CB-B68E-254E46348037}" destId="{AED2198E-93D5-4001-81B4-73124B309672}" srcOrd="15" destOrd="0" presId="urn:microsoft.com/office/officeart/2005/8/layout/target3"/>
    <dgm:cxn modelId="{76E99CD2-B3E6-4EBD-94AA-845ADEEFFFC9}" type="presParOf" srcId="{333A1088-737F-45CB-B68E-254E46348037}" destId="{2BE915AB-18AA-4053-B92C-3BFC9ED204BB}" srcOrd="16" destOrd="0" presId="urn:microsoft.com/office/officeart/2005/8/layout/target3"/>
    <dgm:cxn modelId="{0D3D7164-9B29-44BF-872D-B75C2C50F307}" type="presParOf" srcId="{333A1088-737F-45CB-B68E-254E46348037}" destId="{6BB5E863-4638-4E1D-BFDE-399D028AC4ED}" srcOrd="17" destOrd="0" presId="urn:microsoft.com/office/officeart/2005/8/layout/target3"/>
    <dgm:cxn modelId="{6D89BEF1-797A-478C-A886-AB43D0E9028F}" type="presParOf" srcId="{333A1088-737F-45CB-B68E-254E46348037}" destId="{5A5FFA88-C948-4069-8E93-59FA12366E83}" srcOrd="18" destOrd="0" presId="urn:microsoft.com/office/officeart/2005/8/layout/target3"/>
    <dgm:cxn modelId="{2198FCC6-B392-4B7E-A595-150D130AA190}" type="presParOf" srcId="{333A1088-737F-45CB-B68E-254E46348037}" destId="{890E4F0B-2866-4A3F-A3C7-2A14B1797930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2547714" cy="254771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1258000" y="0"/>
          <a:ext cx="6498543" cy="254771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 ŠKOLY: </a:t>
          </a:r>
          <a:r>
            <a:rPr lang="cs-CZ" sz="1400" kern="1200" dirty="0" smtClean="0"/>
            <a:t>Střední </a:t>
          </a:r>
          <a:r>
            <a:rPr lang="cs-CZ" sz="1400" kern="1200" smtClean="0"/>
            <a:t>odborná škola </a:t>
          </a:r>
          <a:r>
            <a:rPr lang="cs-CZ" sz="1400" kern="1200" dirty="0" smtClean="0"/>
            <a:t>Net Office, spol. s r.o., Orlová-Lutyně</a:t>
          </a:r>
          <a:endParaRPr lang="cs-CZ" sz="1400" kern="1200" dirty="0"/>
        </a:p>
      </dsp:txBody>
      <dsp:txXfrm>
        <a:off x="1258000" y="0"/>
        <a:ext cx="6498543" cy="407634"/>
      </dsp:txXfrm>
    </dsp:sp>
    <dsp:sp modelId="{A52A0455-90FF-4808-ABD0-F02540D31D5A}">
      <dsp:nvSpPr>
        <dsp:cNvPr id="0" name=""/>
        <dsp:cNvSpPr/>
      </dsp:nvSpPr>
      <dsp:spPr>
        <a:xfrm>
          <a:off x="267509" y="407634"/>
          <a:ext cx="2012694" cy="201269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40AFEC-043D-4C43-A2F9-D0F5331DF3A3}">
      <dsp:nvSpPr>
        <dsp:cNvPr id="0" name=""/>
        <dsp:cNvSpPr/>
      </dsp:nvSpPr>
      <dsp:spPr>
        <a:xfrm>
          <a:off x="1273857" y="407634"/>
          <a:ext cx="6498543" cy="201269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AUTOR: </a:t>
          </a:r>
          <a:r>
            <a:rPr lang="cs-CZ" sz="1400" kern="1200" dirty="0" smtClean="0"/>
            <a:t>Ing. Adéla </a:t>
          </a:r>
          <a:r>
            <a:rPr lang="cs-CZ" sz="1400" kern="1200" dirty="0" err="1" smtClean="0"/>
            <a:t>Tomalová</a:t>
          </a:r>
          <a:endParaRPr lang="cs-CZ" sz="1400" kern="1200" dirty="0"/>
        </a:p>
      </dsp:txBody>
      <dsp:txXfrm>
        <a:off x="1273857" y="407634"/>
        <a:ext cx="6498543" cy="407634"/>
      </dsp:txXfrm>
    </dsp:sp>
    <dsp:sp modelId="{313FC574-E1CD-4FB4-B054-0B805CE0447D}">
      <dsp:nvSpPr>
        <dsp:cNvPr id="0" name=""/>
        <dsp:cNvSpPr/>
      </dsp:nvSpPr>
      <dsp:spPr>
        <a:xfrm>
          <a:off x="535019" y="815268"/>
          <a:ext cx="1477674" cy="147767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9D679B-A015-4ECF-8348-D1034C574F40}">
      <dsp:nvSpPr>
        <dsp:cNvPr id="0" name=""/>
        <dsp:cNvSpPr/>
      </dsp:nvSpPr>
      <dsp:spPr>
        <a:xfrm>
          <a:off x="1273857" y="815268"/>
          <a:ext cx="6498543" cy="147767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NÁZEV: </a:t>
          </a:r>
          <a:r>
            <a:rPr lang="cs-CZ" sz="1400" kern="1200" baseline="0" dirty="0" smtClean="0"/>
            <a:t>Podpora výuky v technických oborech</a:t>
          </a:r>
          <a:endParaRPr lang="cs-CZ" sz="1400" kern="1200" dirty="0"/>
        </a:p>
      </dsp:txBody>
      <dsp:txXfrm>
        <a:off x="1273857" y="815268"/>
        <a:ext cx="6498543" cy="407634"/>
      </dsp:txXfrm>
    </dsp:sp>
    <dsp:sp modelId="{FFC9F71D-1B4F-4AD9-A4A6-86ADEFC8AF5C}">
      <dsp:nvSpPr>
        <dsp:cNvPr id="0" name=""/>
        <dsp:cNvSpPr/>
      </dsp:nvSpPr>
      <dsp:spPr>
        <a:xfrm>
          <a:off x="802529" y="1222902"/>
          <a:ext cx="942654" cy="94265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25B08C86-7E15-44DC-BE7F-FFB55DD49D12}">
      <dsp:nvSpPr>
        <dsp:cNvPr id="0" name=""/>
        <dsp:cNvSpPr/>
      </dsp:nvSpPr>
      <dsp:spPr>
        <a:xfrm>
          <a:off x="1273857" y="1222902"/>
          <a:ext cx="6498543" cy="94265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TEMA: </a:t>
          </a:r>
          <a:r>
            <a:rPr lang="cs-CZ" sz="1400" kern="1200" dirty="0" smtClean="0"/>
            <a:t>Objektově orientované programování v C#</a:t>
          </a:r>
          <a:endParaRPr lang="cs-CZ" sz="1400" kern="1200" dirty="0"/>
        </a:p>
      </dsp:txBody>
      <dsp:txXfrm>
        <a:off x="1273857" y="1222902"/>
        <a:ext cx="6498543" cy="407634"/>
      </dsp:txXfrm>
    </dsp:sp>
    <dsp:sp modelId="{EE85B701-7295-41C0-BA7A-34D3756A2AE6}">
      <dsp:nvSpPr>
        <dsp:cNvPr id="0" name=""/>
        <dsp:cNvSpPr/>
      </dsp:nvSpPr>
      <dsp:spPr>
        <a:xfrm>
          <a:off x="1070039" y="1630536"/>
          <a:ext cx="407634" cy="40763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8BEBB6EC-1DAA-4CAC-8A25-BC0FCBD5DBD5}">
      <dsp:nvSpPr>
        <dsp:cNvPr id="0" name=""/>
        <dsp:cNvSpPr/>
      </dsp:nvSpPr>
      <dsp:spPr>
        <a:xfrm>
          <a:off x="1273857" y="1630536"/>
          <a:ext cx="6498543" cy="40763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ČÍSLO PROJEKTU:</a:t>
          </a:r>
          <a:r>
            <a:rPr lang="cs-CZ" sz="1400" kern="1200" dirty="0" smtClean="0"/>
            <a:t>CZ.1.07/1.5.00/34.0458</a:t>
          </a:r>
          <a:r>
            <a:rPr lang="cs-CZ" sz="2000" kern="1200" dirty="0" smtClean="0"/>
            <a:t> </a:t>
          </a:r>
          <a:endParaRPr lang="cs-CZ" sz="2000" kern="1200" dirty="0"/>
        </a:p>
      </dsp:txBody>
      <dsp:txXfrm>
        <a:off x="1273857" y="1630536"/>
        <a:ext cx="6498543" cy="40763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18DFC2F-1D09-457B-870B-1EFCD1C047CC}" type="datetimeFigureOut">
              <a:rPr lang="cs-CZ" smtClean="0"/>
              <a:t>1.7.2013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3589409-7E71-4249-9BBD-0235491D2BD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781546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9B8CE6-6F5B-4E33-A7F2-CB486F89EC21}" type="slidenum">
              <a:rPr lang="cs-CZ" smtClean="0">
                <a:solidFill>
                  <a:prstClr val="black"/>
                </a:solidFill>
              </a:rPr>
              <a:pPr/>
              <a:t>1</a:t>
            </a:fld>
            <a:endParaRPr lang="cs-CZ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7834027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Vytvořte dvě třídy - Zelenina a Ovoce. Zelenina se bude prodávat na kila a ovoce na kusy. V hlavním programu vytvořte nákup dvou druhů zeleniny a tří druhů ovoce. Výstupem programu bude paragon nákupu.</a:t>
            </a:r>
            <a:endParaRPr lang="cs-CZ" sz="900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CA94F84-342F-4B28-B6B5-93A9CB6C9291}" type="slidenum">
              <a:rPr lang="cs-CZ" smtClean="0">
                <a:solidFill>
                  <a:prstClr val="black"/>
                </a:solidFill>
              </a:rPr>
              <a:pPr/>
              <a:t>2</a:t>
            </a:fld>
            <a:endParaRPr lang="cs-CZ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7164749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Vytvořte dvě třídy - Zelenina a Ovoce. Zelenina se bude prodávat na kila a ovoce na kusy. V hlavním programu vytvořte nákup dvou druhů zeleniny a tří druhů ovoce. </a:t>
            </a:r>
            <a:r>
              <a:rPr lang="cs-CZ" sz="1200" b="0" i="0" kern="120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Výstupem programu bude paragon nákupu.</a:t>
            </a:r>
            <a:endParaRPr lang="cs-CZ" sz="900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CA94F84-342F-4B28-B6B5-93A9CB6C9291}" type="slidenum">
              <a:rPr lang="cs-CZ" smtClean="0">
                <a:solidFill>
                  <a:prstClr val="black"/>
                </a:solidFill>
              </a:rPr>
              <a:pPr/>
              <a:t>3</a:t>
            </a:fld>
            <a:endParaRPr lang="cs-CZ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7164749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912FCF-51C6-4661-B485-F9DF663E3038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1.7.2013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DC933F-0185-4B75-A4A9-CDEDCCBCB23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6190262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912FCF-51C6-4661-B485-F9DF663E3038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1.7.2013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DC933F-0185-4B75-A4A9-CDEDCCBCB23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417139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912FCF-51C6-4661-B485-F9DF663E3038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1.7.2013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DC933F-0185-4B75-A4A9-CDEDCCBCB23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9914577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912FCF-51C6-4661-B485-F9DF663E3038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1.7.2013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DC933F-0185-4B75-A4A9-CDEDCCBCB23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6266374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912FCF-51C6-4661-B485-F9DF663E3038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1.7.2013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DC933F-0185-4B75-A4A9-CDEDCCBCB23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9144322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912FCF-51C6-4661-B485-F9DF663E3038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1.7.2013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DC933F-0185-4B75-A4A9-CDEDCCBCB23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0976093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912FCF-51C6-4661-B485-F9DF663E3038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1.7.2013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DC933F-0185-4B75-A4A9-CDEDCCBCB23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1991104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912FCF-51C6-4661-B485-F9DF663E3038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1.7.2013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DC933F-0185-4B75-A4A9-CDEDCCBCB23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3062062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912FCF-51C6-4661-B485-F9DF663E3038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1.7.2013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DC933F-0185-4B75-A4A9-CDEDCCBCB23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2908992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912FCF-51C6-4661-B485-F9DF663E3038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1.7.2013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DC933F-0185-4B75-A4A9-CDEDCCBCB23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1519487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912FCF-51C6-4661-B485-F9DF663E3038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1.7.2013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DC933F-0185-4B75-A4A9-CDEDCCBCB23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6339482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4912FCF-51C6-4661-B485-F9DF663E3038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1.7.2013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EDC933F-0185-4B75-A4A9-CDEDCCBCB23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222249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jpeg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736875104"/>
              </p:ext>
            </p:extLst>
          </p:nvPr>
        </p:nvGraphicFramePr>
        <p:xfrm>
          <a:off x="539552" y="908720"/>
          <a:ext cx="7772400" cy="25477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5" name="Obrázek 4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712" y="4743820"/>
            <a:ext cx="5407152" cy="1045464"/>
          </a:xfrm>
          <a:prstGeom prst="rect">
            <a:avLst/>
          </a:prstGeom>
        </p:spPr>
      </p:pic>
      <p:grpSp>
        <p:nvGrpSpPr>
          <p:cNvPr id="6" name="Skupina 5"/>
          <p:cNvGrpSpPr/>
          <p:nvPr/>
        </p:nvGrpSpPr>
        <p:grpSpPr>
          <a:xfrm>
            <a:off x="323528" y="3717032"/>
            <a:ext cx="8712968" cy="432048"/>
            <a:chOff x="179513" y="3861048"/>
            <a:chExt cx="8712968" cy="432048"/>
          </a:xfrm>
        </p:grpSpPr>
        <p:grpSp>
          <p:nvGrpSpPr>
            <p:cNvPr id="7" name="Skupina 6"/>
            <p:cNvGrpSpPr/>
            <p:nvPr/>
          </p:nvGrpSpPr>
          <p:grpSpPr>
            <a:xfrm>
              <a:off x="179513" y="3861048"/>
              <a:ext cx="8712968" cy="407634"/>
              <a:chOff x="1261405" y="1630536"/>
              <a:chExt cx="6510995" cy="407634"/>
            </a:xfrm>
          </p:grpSpPr>
          <p:sp>
            <p:nvSpPr>
              <p:cNvPr id="9" name="Obdélník 8"/>
              <p:cNvSpPr/>
              <p:nvPr/>
            </p:nvSpPr>
            <p:spPr>
              <a:xfrm>
                <a:off x="1261405" y="1630536"/>
                <a:ext cx="6498543" cy="407634"/>
              </a:xfrm>
              <a:prstGeom prst="rect">
                <a:avLst/>
              </a:prstGeom>
            </p:spPr>
            <p:style>
              <a:lnRef idx="1">
                <a:schemeClr val="accen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lt1">
                  <a:alpha val="90000"/>
                  <a:hueOff val="0"/>
                  <a:satOff val="0"/>
                  <a:lumOff val="0"/>
                  <a:alphaOff val="0"/>
                </a:schemeClr>
              </a:fillRef>
              <a:effectRef idx="2">
                <a:schemeClr val="lt1">
                  <a:alpha val="90000"/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dk1">
                  <a:hueOff val="0"/>
                  <a:satOff val="0"/>
                  <a:lumOff val="0"/>
                  <a:alphaOff val="0"/>
                </a:schemeClr>
              </a:fontRef>
            </p:style>
            <p:txBody>
              <a:bodyPr/>
              <a:lstStyle>
                <a:defPPr>
                  <a:defRPr lang="cs-CZ"/>
                </a:defPPr>
                <a:lvl1pPr marL="0" algn="l" defTabSz="914400" rtl="0" eaLnBrk="1" latinLnBrk="0" hangingPunct="1">
                  <a:defRPr sz="1800" kern="1200">
                    <a:solidFill>
                      <a:schemeClr val="dk1">
                        <a:hueOff val="0"/>
                        <a:satOff val="0"/>
                        <a:lumOff val="0"/>
                        <a:alphaOff val="0"/>
                      </a:schemeClr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dk1">
                        <a:hueOff val="0"/>
                        <a:satOff val="0"/>
                        <a:lumOff val="0"/>
                        <a:alphaOff val="0"/>
                      </a:schemeClr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dk1">
                        <a:hueOff val="0"/>
                        <a:satOff val="0"/>
                        <a:lumOff val="0"/>
                        <a:alphaOff val="0"/>
                      </a:schemeClr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dk1">
                        <a:hueOff val="0"/>
                        <a:satOff val="0"/>
                        <a:lumOff val="0"/>
                        <a:alphaOff val="0"/>
                      </a:schemeClr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dk1">
                        <a:hueOff val="0"/>
                        <a:satOff val="0"/>
                        <a:lumOff val="0"/>
                        <a:alphaOff val="0"/>
                      </a:schemeClr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dk1">
                        <a:hueOff val="0"/>
                        <a:satOff val="0"/>
                        <a:lumOff val="0"/>
                        <a:alphaOff val="0"/>
                      </a:schemeClr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dk1">
                        <a:hueOff val="0"/>
                        <a:satOff val="0"/>
                        <a:lumOff val="0"/>
                        <a:alphaOff val="0"/>
                      </a:schemeClr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dk1">
                        <a:hueOff val="0"/>
                        <a:satOff val="0"/>
                        <a:lumOff val="0"/>
                        <a:alphaOff val="0"/>
                      </a:schemeClr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dk1">
                        <a:hueOff val="0"/>
                        <a:satOff val="0"/>
                        <a:lumOff val="0"/>
                        <a:alphaOff val="0"/>
                      </a:schemeClr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en-US" dirty="0"/>
              </a:p>
            </p:txBody>
          </p:sp>
          <p:sp>
            <p:nvSpPr>
              <p:cNvPr id="10" name="Obdélník 9"/>
              <p:cNvSpPr/>
              <p:nvPr/>
            </p:nvSpPr>
            <p:spPr>
              <a:xfrm>
                <a:off x="1273857" y="1630536"/>
                <a:ext cx="6498543" cy="407634"/>
              </a:xfrm>
              <a:prstGeom prst="rect">
                <a:avLst/>
              </a:prstGeom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dk1">
                  <a:hueOff val="0"/>
                  <a:satOff val="0"/>
                  <a:lumOff val="0"/>
                  <a:alphaOff val="0"/>
                </a:schemeClr>
              </a:fontRef>
            </p:style>
            <p:txBody>
              <a:bodyPr spcFirstLastPara="0" vert="horz" wrap="square" lIns="76200" tIns="76200" rIns="76200" bIns="76200" numCol="1" spcCol="1270" anchor="ctr" anchorCtr="0">
                <a:noAutofit/>
              </a:bodyPr>
              <a:lstStyle>
                <a:defPPr>
                  <a:defRPr lang="cs-CZ"/>
                </a:defPPr>
                <a:lvl1pPr marL="0" algn="l" defTabSz="914400" rtl="0" eaLnBrk="1" latinLnBrk="0" hangingPunct="1">
                  <a:defRPr sz="1800" kern="1200">
                    <a:solidFill>
                      <a:schemeClr val="dk1">
                        <a:hueOff val="0"/>
                        <a:satOff val="0"/>
                        <a:lumOff val="0"/>
                        <a:alphaOff val="0"/>
                      </a:schemeClr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dk1">
                        <a:hueOff val="0"/>
                        <a:satOff val="0"/>
                        <a:lumOff val="0"/>
                        <a:alphaOff val="0"/>
                      </a:schemeClr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dk1">
                        <a:hueOff val="0"/>
                        <a:satOff val="0"/>
                        <a:lumOff val="0"/>
                        <a:alphaOff val="0"/>
                      </a:schemeClr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dk1">
                        <a:hueOff val="0"/>
                        <a:satOff val="0"/>
                        <a:lumOff val="0"/>
                        <a:alphaOff val="0"/>
                      </a:schemeClr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dk1">
                        <a:hueOff val="0"/>
                        <a:satOff val="0"/>
                        <a:lumOff val="0"/>
                        <a:alphaOff val="0"/>
                      </a:schemeClr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dk1">
                        <a:hueOff val="0"/>
                        <a:satOff val="0"/>
                        <a:lumOff val="0"/>
                        <a:alphaOff val="0"/>
                      </a:schemeClr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dk1">
                        <a:hueOff val="0"/>
                        <a:satOff val="0"/>
                        <a:lumOff val="0"/>
                        <a:alphaOff val="0"/>
                      </a:schemeClr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dk1">
                        <a:hueOff val="0"/>
                        <a:satOff val="0"/>
                        <a:lumOff val="0"/>
                        <a:alphaOff val="0"/>
                      </a:schemeClr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dk1">
                        <a:hueOff val="0"/>
                        <a:satOff val="0"/>
                        <a:lumOff val="0"/>
                        <a:alphaOff val="0"/>
                      </a:schemeClr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lvl="0" algn="l" defTabSz="889000" rtl="0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</a:pPr>
                <a:r>
                  <a:rPr lang="cs-CZ" sz="2000" kern="1200" dirty="0" smtClean="0"/>
                  <a:t> </a:t>
                </a:r>
                <a:endParaRPr lang="cs-CZ" sz="2000" kern="1200" dirty="0"/>
              </a:p>
            </p:txBody>
          </p:sp>
        </p:grpSp>
        <p:sp>
          <p:nvSpPr>
            <p:cNvPr id="8" name="Obdélník 7"/>
            <p:cNvSpPr/>
            <p:nvPr/>
          </p:nvSpPr>
          <p:spPr>
            <a:xfrm>
              <a:off x="360472" y="3892986"/>
              <a:ext cx="8460000" cy="400110"/>
            </a:xfrm>
            <a:prstGeom prst="rect">
              <a:avLst/>
            </a:prstGeom>
          </p:spPr>
          <p:txBody>
            <a:bodyPr wrap="square">
              <a:spAutoFit/>
            </a:bodyPr>
            <a:lstStyle>
              <a:defPPr>
                <a:defRPr lang="cs-CZ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cs-CZ" sz="2000" dirty="0" smtClean="0"/>
                <a:t>NÁZEV ŠABLONY: </a:t>
              </a:r>
              <a:r>
                <a:rPr lang="cs-CZ" sz="1200" dirty="0" smtClean="0"/>
                <a:t>V/2-Inovace </a:t>
              </a:r>
              <a:r>
                <a:rPr lang="cs-CZ" sz="1200" dirty="0"/>
                <a:t>a zkvalitnění výuky směřující k rozvoji odborných kompetencí žáků středních škol </a:t>
              </a:r>
              <a:endParaRPr lang="en-US" sz="1200" dirty="0"/>
            </a:p>
          </p:txBody>
        </p:sp>
      </p:grpSp>
    </p:spTree>
    <p:extLst>
      <p:ext uri="{BB962C8B-B14F-4D97-AF65-F5344CB8AC3E}">
        <p14:creationId xmlns:p14="http://schemas.microsoft.com/office/powerpoint/2010/main" val="22923208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2000"/>
    </mc:Choice>
    <mc:Fallback xmlns="">
      <p:transition spd="slow" advClick="0" advTm="2000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260648"/>
            <a:ext cx="542544" cy="481584"/>
          </a:xfrm>
          <a:prstGeom prst="rect">
            <a:avLst/>
          </a:prstGeom>
        </p:spPr>
      </p:pic>
      <p:sp>
        <p:nvSpPr>
          <p:cNvPr id="5" name="TextovéPole 4"/>
          <p:cNvSpPr txBox="1"/>
          <p:nvPr/>
        </p:nvSpPr>
        <p:spPr>
          <a:xfrm>
            <a:off x="1039101" y="260648"/>
            <a:ext cx="118814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>
                <a:solidFill>
                  <a:srgbClr val="FF0000"/>
                </a:solidFill>
              </a:rPr>
              <a:t>Cvičení  </a:t>
            </a:r>
            <a:r>
              <a:rPr lang="cs-CZ" sz="2000" b="1" smtClean="0">
                <a:solidFill>
                  <a:srgbClr val="FF0000"/>
                </a:solidFill>
              </a:rPr>
              <a:t>7</a:t>
            </a:r>
            <a:endParaRPr lang="cs-CZ" sz="2000" b="1" dirty="0">
              <a:solidFill>
                <a:srgbClr val="FF0000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2483768" y="260648"/>
            <a:ext cx="325525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>
                <a:solidFill>
                  <a:prstClr val="white"/>
                </a:solidFill>
              </a:rPr>
              <a:t>C#  </a:t>
            </a:r>
            <a:r>
              <a:rPr lang="cs-CZ" dirty="0" smtClean="0">
                <a:solidFill>
                  <a:prstClr val="white"/>
                </a:solidFill>
              </a:rPr>
              <a:t>Použití dvou tříd v programu.</a:t>
            </a:r>
            <a:endParaRPr lang="cs-CZ" dirty="0">
              <a:solidFill>
                <a:prstClr val="white"/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592214" y="908720"/>
            <a:ext cx="1806905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solidFill>
                  <a:schemeClr val="bg1"/>
                </a:solidFill>
              </a:rPr>
              <a:t>class </a:t>
            </a:r>
            <a:r>
              <a:rPr lang="en-US" dirty="0" err="1">
                <a:solidFill>
                  <a:schemeClr val="bg1"/>
                </a:solidFill>
              </a:rPr>
              <a:t>Ovoce</a:t>
            </a:r>
            <a:r>
              <a:rPr lang="en-US" dirty="0">
                <a:solidFill>
                  <a:schemeClr val="bg1"/>
                </a:solidFill>
              </a:rPr>
              <a:t> { </a:t>
            </a:r>
            <a:endParaRPr lang="cs-CZ" dirty="0" smtClean="0">
              <a:solidFill>
                <a:schemeClr val="bg1"/>
              </a:solidFill>
            </a:endParaRPr>
          </a:p>
          <a:p>
            <a:pPr indent="174625"/>
            <a:r>
              <a:rPr lang="en-US" dirty="0" smtClean="0">
                <a:solidFill>
                  <a:schemeClr val="bg1"/>
                </a:solidFill>
              </a:rPr>
              <a:t>double </a:t>
            </a:r>
            <a:r>
              <a:rPr lang="en-US" dirty="0" err="1">
                <a:solidFill>
                  <a:schemeClr val="bg1"/>
                </a:solidFill>
              </a:rPr>
              <a:t>vaha</a:t>
            </a:r>
            <a:r>
              <a:rPr lang="en-US" dirty="0">
                <a:solidFill>
                  <a:schemeClr val="bg1"/>
                </a:solidFill>
              </a:rPr>
              <a:t>; </a:t>
            </a:r>
            <a:endParaRPr lang="cs-CZ" dirty="0" smtClean="0">
              <a:solidFill>
                <a:schemeClr val="bg1"/>
              </a:solidFill>
            </a:endParaRPr>
          </a:p>
          <a:p>
            <a:pPr indent="174625"/>
            <a:r>
              <a:rPr lang="en-US" dirty="0" smtClean="0">
                <a:solidFill>
                  <a:schemeClr val="bg1"/>
                </a:solidFill>
              </a:rPr>
              <a:t>double </a:t>
            </a:r>
            <a:r>
              <a:rPr lang="en-US" dirty="0" err="1">
                <a:solidFill>
                  <a:schemeClr val="bg1"/>
                </a:solidFill>
              </a:rPr>
              <a:t>cenaKg</a:t>
            </a:r>
            <a:r>
              <a:rPr lang="en-US" dirty="0" smtClean="0">
                <a:solidFill>
                  <a:schemeClr val="bg1"/>
                </a:solidFill>
              </a:rPr>
              <a:t>;</a:t>
            </a:r>
            <a:endParaRPr lang="cs-CZ" dirty="0" smtClean="0">
              <a:solidFill>
                <a:schemeClr val="bg1"/>
              </a:solidFill>
            </a:endParaRPr>
          </a:p>
          <a:p>
            <a:pPr indent="174625"/>
            <a:r>
              <a:rPr lang="en-US" dirty="0" smtClean="0">
                <a:solidFill>
                  <a:schemeClr val="bg1"/>
                </a:solidFill>
              </a:rPr>
              <a:t>string </a:t>
            </a:r>
            <a:r>
              <a:rPr lang="en-US" dirty="0" err="1">
                <a:solidFill>
                  <a:schemeClr val="bg1"/>
                </a:solidFill>
              </a:rPr>
              <a:t>nazev</a:t>
            </a:r>
            <a:r>
              <a:rPr lang="en-US" dirty="0">
                <a:solidFill>
                  <a:schemeClr val="bg1"/>
                </a:solidFill>
              </a:rPr>
              <a:t>;</a:t>
            </a:r>
            <a:endParaRPr lang="cs-CZ" dirty="0" smtClean="0">
              <a:solidFill>
                <a:schemeClr val="bg1"/>
              </a:solidFill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755576" y="3701546"/>
            <a:ext cx="5313570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>
                <a:solidFill>
                  <a:schemeClr val="tx2">
                    <a:lumMod val="60000"/>
                    <a:lumOff val="40000"/>
                  </a:schemeClr>
                </a:solidFill>
              </a:rPr>
              <a:t>public </a:t>
            </a:r>
            <a:r>
              <a:rPr lang="cs-CZ" b="1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void</a:t>
            </a:r>
            <a:r>
              <a:rPr lang="cs-CZ" b="1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lang="cs-CZ" b="1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setKusy</a:t>
            </a:r>
            <a:r>
              <a:rPr lang="cs-CZ" b="1" dirty="0">
                <a:solidFill>
                  <a:schemeClr val="tx2">
                    <a:lumMod val="60000"/>
                    <a:lumOff val="40000"/>
                  </a:schemeClr>
                </a:solidFill>
              </a:rPr>
              <a:t>() </a:t>
            </a:r>
            <a:r>
              <a:rPr lang="cs-CZ" dirty="0">
                <a:solidFill>
                  <a:schemeClr val="bg1"/>
                </a:solidFill>
              </a:rPr>
              <a:t>{ </a:t>
            </a:r>
            <a:endParaRPr lang="cs-CZ" dirty="0" smtClean="0">
              <a:solidFill>
                <a:schemeClr val="bg1"/>
              </a:solidFill>
            </a:endParaRPr>
          </a:p>
          <a:p>
            <a:pPr indent="174625"/>
            <a:r>
              <a:rPr lang="cs-CZ" dirty="0" err="1" smtClean="0">
                <a:solidFill>
                  <a:schemeClr val="bg1"/>
                </a:solidFill>
              </a:rPr>
              <a:t>Console.WriteLine</a:t>
            </a:r>
            <a:r>
              <a:rPr lang="cs-CZ" dirty="0">
                <a:solidFill>
                  <a:schemeClr val="bg1"/>
                </a:solidFill>
              </a:rPr>
              <a:t>("druh: " + </a:t>
            </a:r>
            <a:r>
              <a:rPr lang="cs-CZ" dirty="0" err="1">
                <a:solidFill>
                  <a:schemeClr val="bg1"/>
                </a:solidFill>
              </a:rPr>
              <a:t>nazev</a:t>
            </a:r>
            <a:r>
              <a:rPr lang="cs-CZ" dirty="0">
                <a:solidFill>
                  <a:schemeClr val="bg1"/>
                </a:solidFill>
              </a:rPr>
              <a:t> + " jaká váha? "); </a:t>
            </a:r>
            <a:endParaRPr lang="cs-CZ" dirty="0" smtClean="0">
              <a:solidFill>
                <a:schemeClr val="bg1"/>
              </a:solidFill>
            </a:endParaRPr>
          </a:p>
          <a:p>
            <a:pPr indent="174625"/>
            <a:r>
              <a:rPr lang="cs-CZ" dirty="0" err="1" smtClean="0">
                <a:solidFill>
                  <a:schemeClr val="bg1"/>
                </a:solidFill>
              </a:rPr>
              <a:t>vaha</a:t>
            </a:r>
            <a:r>
              <a:rPr lang="cs-CZ" dirty="0" smtClean="0">
                <a:solidFill>
                  <a:schemeClr val="bg1"/>
                </a:solidFill>
              </a:rPr>
              <a:t> </a:t>
            </a:r>
            <a:r>
              <a:rPr lang="cs-CZ" dirty="0">
                <a:solidFill>
                  <a:schemeClr val="bg1"/>
                </a:solidFill>
              </a:rPr>
              <a:t>= </a:t>
            </a:r>
            <a:r>
              <a:rPr lang="cs-CZ" dirty="0" err="1">
                <a:solidFill>
                  <a:schemeClr val="bg1"/>
                </a:solidFill>
              </a:rPr>
              <a:t>double.Parse</a:t>
            </a:r>
            <a:r>
              <a:rPr lang="cs-CZ" dirty="0">
                <a:solidFill>
                  <a:schemeClr val="bg1"/>
                </a:solidFill>
              </a:rPr>
              <a:t>(</a:t>
            </a:r>
            <a:r>
              <a:rPr lang="cs-CZ" dirty="0" err="1">
                <a:solidFill>
                  <a:schemeClr val="bg1"/>
                </a:solidFill>
              </a:rPr>
              <a:t>Console.ReadLine</a:t>
            </a:r>
            <a:r>
              <a:rPr lang="cs-CZ" dirty="0">
                <a:solidFill>
                  <a:schemeClr val="bg1"/>
                </a:solidFill>
              </a:rPr>
              <a:t>()); </a:t>
            </a:r>
            <a:endParaRPr lang="cs-CZ" dirty="0" smtClean="0">
              <a:solidFill>
                <a:schemeClr val="bg1"/>
              </a:solidFill>
            </a:endParaRPr>
          </a:p>
          <a:p>
            <a:r>
              <a:rPr lang="cs-CZ" dirty="0" smtClean="0">
                <a:solidFill>
                  <a:schemeClr val="bg1"/>
                </a:solidFill>
              </a:rPr>
              <a:t>}</a:t>
            </a:r>
          </a:p>
        </p:txBody>
      </p:sp>
      <p:sp>
        <p:nvSpPr>
          <p:cNvPr id="10" name="TextovéPole 9"/>
          <p:cNvSpPr txBox="1"/>
          <p:nvPr/>
        </p:nvSpPr>
        <p:spPr>
          <a:xfrm>
            <a:off x="755576" y="2305133"/>
            <a:ext cx="4323876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>
                <a:solidFill>
                  <a:schemeClr val="tx2">
                    <a:lumMod val="60000"/>
                    <a:lumOff val="40000"/>
                  </a:schemeClr>
                </a:solidFill>
              </a:rPr>
              <a:t>public Ovoce(string </a:t>
            </a:r>
            <a:r>
              <a:rPr lang="cs-CZ" b="1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nazev</a:t>
            </a:r>
            <a:r>
              <a:rPr lang="cs-CZ" b="1" dirty="0">
                <a:solidFill>
                  <a:schemeClr val="tx2">
                    <a:lumMod val="60000"/>
                    <a:lumOff val="40000"/>
                  </a:schemeClr>
                </a:solidFill>
              </a:rPr>
              <a:t>, double </a:t>
            </a:r>
            <a:r>
              <a:rPr lang="cs-CZ" b="1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cenaKg</a:t>
            </a:r>
            <a:r>
              <a:rPr lang="cs-CZ" b="1" dirty="0">
                <a:solidFill>
                  <a:schemeClr val="tx2">
                    <a:lumMod val="60000"/>
                    <a:lumOff val="40000"/>
                  </a:schemeClr>
                </a:solidFill>
              </a:rPr>
              <a:t>)</a:t>
            </a:r>
            <a:r>
              <a:rPr lang="cs-CZ" dirty="0">
                <a:solidFill>
                  <a:schemeClr val="bg1"/>
                </a:solidFill>
              </a:rPr>
              <a:t> </a:t>
            </a:r>
            <a:r>
              <a:rPr lang="cs-CZ" dirty="0" smtClean="0">
                <a:solidFill>
                  <a:schemeClr val="bg1"/>
                </a:solidFill>
              </a:rPr>
              <a:t>{</a:t>
            </a:r>
          </a:p>
          <a:p>
            <a:pPr indent="174625"/>
            <a:r>
              <a:rPr lang="cs-CZ" dirty="0" err="1" smtClean="0">
                <a:solidFill>
                  <a:schemeClr val="bg1"/>
                </a:solidFill>
              </a:rPr>
              <a:t>this.nazev</a:t>
            </a:r>
            <a:r>
              <a:rPr lang="cs-CZ" dirty="0" smtClean="0">
                <a:solidFill>
                  <a:schemeClr val="bg1"/>
                </a:solidFill>
              </a:rPr>
              <a:t> </a:t>
            </a:r>
            <a:r>
              <a:rPr lang="cs-CZ" dirty="0">
                <a:solidFill>
                  <a:schemeClr val="bg1"/>
                </a:solidFill>
              </a:rPr>
              <a:t>= </a:t>
            </a:r>
            <a:r>
              <a:rPr lang="cs-CZ" dirty="0" err="1">
                <a:solidFill>
                  <a:schemeClr val="bg1"/>
                </a:solidFill>
              </a:rPr>
              <a:t>nazev</a:t>
            </a:r>
            <a:r>
              <a:rPr lang="cs-CZ" dirty="0">
                <a:solidFill>
                  <a:schemeClr val="bg1"/>
                </a:solidFill>
              </a:rPr>
              <a:t>; </a:t>
            </a:r>
            <a:endParaRPr lang="cs-CZ" dirty="0" smtClean="0">
              <a:solidFill>
                <a:schemeClr val="bg1"/>
              </a:solidFill>
            </a:endParaRPr>
          </a:p>
          <a:p>
            <a:pPr indent="174625"/>
            <a:r>
              <a:rPr lang="cs-CZ" dirty="0" err="1" smtClean="0">
                <a:solidFill>
                  <a:schemeClr val="bg1"/>
                </a:solidFill>
              </a:rPr>
              <a:t>this.cenaKg</a:t>
            </a:r>
            <a:r>
              <a:rPr lang="cs-CZ" dirty="0" smtClean="0">
                <a:solidFill>
                  <a:schemeClr val="bg1"/>
                </a:solidFill>
              </a:rPr>
              <a:t> </a:t>
            </a:r>
            <a:r>
              <a:rPr lang="cs-CZ" dirty="0">
                <a:solidFill>
                  <a:schemeClr val="bg1"/>
                </a:solidFill>
              </a:rPr>
              <a:t>= </a:t>
            </a:r>
            <a:r>
              <a:rPr lang="cs-CZ" dirty="0" err="1">
                <a:solidFill>
                  <a:schemeClr val="bg1"/>
                </a:solidFill>
              </a:rPr>
              <a:t>cenaKg</a:t>
            </a:r>
            <a:r>
              <a:rPr lang="cs-CZ" dirty="0">
                <a:solidFill>
                  <a:schemeClr val="bg1"/>
                </a:solidFill>
              </a:rPr>
              <a:t>; </a:t>
            </a:r>
            <a:endParaRPr lang="cs-CZ" dirty="0" smtClean="0">
              <a:solidFill>
                <a:schemeClr val="bg1"/>
              </a:solidFill>
            </a:endParaRPr>
          </a:p>
          <a:p>
            <a:r>
              <a:rPr lang="cs-CZ" dirty="0" smtClean="0">
                <a:solidFill>
                  <a:schemeClr val="bg1"/>
                </a:solidFill>
              </a:rPr>
              <a:t>}</a:t>
            </a:r>
          </a:p>
        </p:txBody>
      </p:sp>
      <p:sp>
        <p:nvSpPr>
          <p:cNvPr id="8" name="TextovéPole 7"/>
          <p:cNvSpPr txBox="1"/>
          <p:nvPr/>
        </p:nvSpPr>
        <p:spPr>
          <a:xfrm>
            <a:off x="755576" y="5097958"/>
            <a:ext cx="2631554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>
                <a:solidFill>
                  <a:schemeClr val="tx2">
                    <a:lumMod val="60000"/>
                    <a:lumOff val="40000"/>
                  </a:schemeClr>
                </a:solidFill>
              </a:rPr>
              <a:t>public double </a:t>
            </a:r>
            <a:r>
              <a:rPr lang="en-US" b="1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getCena</a:t>
            </a:r>
            <a:r>
              <a:rPr lang="en-US" b="1" dirty="0">
                <a:solidFill>
                  <a:schemeClr val="tx2">
                    <a:lumMod val="60000"/>
                    <a:lumOff val="40000"/>
                  </a:schemeClr>
                </a:solidFill>
              </a:rPr>
              <a:t>()</a:t>
            </a:r>
            <a:r>
              <a:rPr lang="en-US" dirty="0">
                <a:solidFill>
                  <a:schemeClr val="bg1"/>
                </a:solidFill>
              </a:rPr>
              <a:t> { </a:t>
            </a:r>
            <a:endParaRPr lang="cs-CZ" dirty="0" smtClean="0">
              <a:solidFill>
                <a:schemeClr val="bg1"/>
              </a:solidFill>
            </a:endParaRPr>
          </a:p>
          <a:p>
            <a:pPr indent="176213"/>
            <a:r>
              <a:rPr lang="en-US" dirty="0" smtClean="0">
                <a:solidFill>
                  <a:schemeClr val="bg1"/>
                </a:solidFill>
              </a:rPr>
              <a:t>return </a:t>
            </a:r>
            <a:r>
              <a:rPr lang="en-US" dirty="0" err="1">
                <a:solidFill>
                  <a:schemeClr val="bg1"/>
                </a:solidFill>
              </a:rPr>
              <a:t>vaha</a:t>
            </a:r>
            <a:r>
              <a:rPr lang="en-US" dirty="0">
                <a:solidFill>
                  <a:schemeClr val="bg1"/>
                </a:solidFill>
              </a:rPr>
              <a:t> * </a:t>
            </a:r>
            <a:r>
              <a:rPr lang="en-US" dirty="0" err="1">
                <a:solidFill>
                  <a:schemeClr val="bg1"/>
                </a:solidFill>
              </a:rPr>
              <a:t>cenaKg</a:t>
            </a:r>
            <a:r>
              <a:rPr lang="en-US" dirty="0">
                <a:solidFill>
                  <a:schemeClr val="bg1"/>
                </a:solidFill>
              </a:rPr>
              <a:t>; </a:t>
            </a:r>
            <a:endParaRPr lang="cs-CZ" dirty="0" smtClean="0">
              <a:solidFill>
                <a:schemeClr val="bg1"/>
              </a:solidFill>
            </a:endParaRPr>
          </a:p>
          <a:p>
            <a:r>
              <a:rPr lang="en-US" dirty="0" smtClean="0">
                <a:solidFill>
                  <a:schemeClr val="bg1"/>
                </a:solidFill>
              </a:rPr>
              <a:t>}</a:t>
            </a:r>
            <a:endParaRPr lang="cs-CZ" dirty="0" smtClean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147519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500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7" dur="5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2" dur="500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7" dur="500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2" dur="500"/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7" dur="5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2" dur="500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7" dur="500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2" dur="500"/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7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2" dur="500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7" dur="500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/>
      <p:bldP spid="9" grpId="0" build="p"/>
      <p:bldP spid="10" grpId="0" build="p"/>
      <p:bldP spid="8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260648"/>
            <a:ext cx="542544" cy="481584"/>
          </a:xfrm>
          <a:prstGeom prst="rect">
            <a:avLst/>
          </a:prstGeom>
        </p:spPr>
      </p:pic>
      <p:sp>
        <p:nvSpPr>
          <p:cNvPr id="5" name="TextovéPole 4"/>
          <p:cNvSpPr txBox="1"/>
          <p:nvPr/>
        </p:nvSpPr>
        <p:spPr>
          <a:xfrm>
            <a:off x="1039101" y="260648"/>
            <a:ext cx="118814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>
                <a:solidFill>
                  <a:srgbClr val="FF0000"/>
                </a:solidFill>
              </a:rPr>
              <a:t>Cvičení  </a:t>
            </a:r>
            <a:r>
              <a:rPr lang="cs-CZ" sz="2000" b="1" smtClean="0">
                <a:solidFill>
                  <a:srgbClr val="FF0000"/>
                </a:solidFill>
              </a:rPr>
              <a:t>7</a:t>
            </a:r>
            <a:endParaRPr lang="cs-CZ" sz="2000" b="1" dirty="0">
              <a:solidFill>
                <a:srgbClr val="FF0000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2483768" y="260648"/>
            <a:ext cx="325525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>
                <a:solidFill>
                  <a:prstClr val="white"/>
                </a:solidFill>
              </a:rPr>
              <a:t>C#  </a:t>
            </a:r>
            <a:r>
              <a:rPr lang="cs-CZ" dirty="0" smtClean="0">
                <a:solidFill>
                  <a:prstClr val="white"/>
                </a:solidFill>
              </a:rPr>
              <a:t>Použití dvou tříd v programu.</a:t>
            </a:r>
            <a:endParaRPr lang="cs-CZ" dirty="0">
              <a:solidFill>
                <a:prstClr val="white"/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592214" y="764704"/>
            <a:ext cx="6705297" cy="175432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>
                <a:solidFill>
                  <a:schemeClr val="tx2">
                    <a:lumMod val="60000"/>
                    <a:lumOff val="40000"/>
                  </a:schemeClr>
                </a:solidFill>
              </a:rPr>
              <a:t>public </a:t>
            </a:r>
            <a:r>
              <a:rPr lang="cs-CZ" b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double </a:t>
            </a:r>
            <a:r>
              <a:rPr lang="cs-CZ" b="1" dirty="0" err="1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radek</a:t>
            </a:r>
            <a:r>
              <a:rPr lang="cs-CZ" b="1" dirty="0">
                <a:solidFill>
                  <a:schemeClr val="tx2">
                    <a:lumMod val="60000"/>
                    <a:lumOff val="40000"/>
                  </a:schemeClr>
                </a:solidFill>
              </a:rPr>
              <a:t>()</a:t>
            </a:r>
            <a:r>
              <a:rPr lang="cs-CZ" dirty="0">
                <a:solidFill>
                  <a:schemeClr val="bg1"/>
                </a:solidFill>
              </a:rPr>
              <a:t> { </a:t>
            </a:r>
            <a:endParaRPr lang="cs-CZ" dirty="0" smtClean="0">
              <a:solidFill>
                <a:schemeClr val="bg1"/>
              </a:solidFill>
            </a:endParaRPr>
          </a:p>
          <a:p>
            <a:pPr indent="176213"/>
            <a:r>
              <a:rPr lang="cs-CZ" dirty="0" err="1" smtClean="0">
                <a:solidFill>
                  <a:schemeClr val="bg1"/>
                </a:solidFill>
              </a:rPr>
              <a:t>Console.Write</a:t>
            </a:r>
            <a:r>
              <a:rPr lang="cs-CZ" dirty="0" smtClean="0">
                <a:solidFill>
                  <a:schemeClr val="bg1"/>
                </a:solidFill>
              </a:rPr>
              <a:t>(</a:t>
            </a:r>
            <a:r>
              <a:rPr lang="cs-CZ" dirty="0" err="1" smtClean="0">
                <a:solidFill>
                  <a:schemeClr val="bg1"/>
                </a:solidFill>
              </a:rPr>
              <a:t>nazev</a:t>
            </a:r>
            <a:r>
              <a:rPr lang="cs-CZ" dirty="0">
                <a:solidFill>
                  <a:schemeClr val="bg1"/>
                </a:solidFill>
              </a:rPr>
              <a:t>); </a:t>
            </a:r>
            <a:endParaRPr lang="cs-CZ" dirty="0" smtClean="0">
              <a:solidFill>
                <a:schemeClr val="bg1"/>
              </a:solidFill>
            </a:endParaRPr>
          </a:p>
          <a:p>
            <a:pPr indent="176213"/>
            <a:r>
              <a:rPr lang="cs-CZ" dirty="0" err="1" smtClean="0">
                <a:solidFill>
                  <a:schemeClr val="bg1"/>
                </a:solidFill>
              </a:rPr>
              <a:t>Console.Write</a:t>
            </a:r>
            <a:r>
              <a:rPr lang="cs-CZ" dirty="0">
                <a:solidFill>
                  <a:schemeClr val="bg1"/>
                </a:solidFill>
              </a:rPr>
              <a:t>(",\t kilo:" + </a:t>
            </a:r>
            <a:r>
              <a:rPr lang="cs-CZ" dirty="0" err="1">
                <a:solidFill>
                  <a:schemeClr val="bg1"/>
                </a:solidFill>
              </a:rPr>
              <a:t>vaha</a:t>
            </a:r>
            <a:r>
              <a:rPr lang="cs-CZ" dirty="0">
                <a:solidFill>
                  <a:schemeClr val="bg1"/>
                </a:solidFill>
              </a:rPr>
              <a:t> + " * " + </a:t>
            </a:r>
            <a:r>
              <a:rPr lang="cs-CZ" dirty="0" err="1">
                <a:solidFill>
                  <a:schemeClr val="bg1"/>
                </a:solidFill>
              </a:rPr>
              <a:t>cenaKg</a:t>
            </a:r>
            <a:r>
              <a:rPr lang="cs-CZ" dirty="0">
                <a:solidFill>
                  <a:schemeClr val="bg1"/>
                </a:solidFill>
              </a:rPr>
              <a:t> + "Kč, \t celkem: "); </a:t>
            </a:r>
            <a:endParaRPr lang="cs-CZ" dirty="0" smtClean="0">
              <a:solidFill>
                <a:schemeClr val="bg1"/>
              </a:solidFill>
            </a:endParaRPr>
          </a:p>
          <a:p>
            <a:pPr indent="176213"/>
            <a:r>
              <a:rPr lang="cs-CZ" dirty="0" err="1" smtClean="0">
                <a:solidFill>
                  <a:schemeClr val="bg1"/>
                </a:solidFill>
              </a:rPr>
              <a:t>Console.WriteLine</a:t>
            </a:r>
            <a:r>
              <a:rPr lang="cs-CZ" dirty="0" smtClean="0">
                <a:solidFill>
                  <a:schemeClr val="bg1"/>
                </a:solidFill>
              </a:rPr>
              <a:t>(</a:t>
            </a:r>
            <a:r>
              <a:rPr lang="cs-CZ" dirty="0" err="1" smtClean="0">
                <a:solidFill>
                  <a:schemeClr val="bg1"/>
                </a:solidFill>
              </a:rPr>
              <a:t>getCena</a:t>
            </a:r>
            <a:r>
              <a:rPr lang="cs-CZ" dirty="0">
                <a:solidFill>
                  <a:schemeClr val="bg1"/>
                </a:solidFill>
              </a:rPr>
              <a:t>() + " Kč "); </a:t>
            </a:r>
            <a:endParaRPr lang="cs-CZ" dirty="0" smtClean="0">
              <a:solidFill>
                <a:schemeClr val="bg1"/>
              </a:solidFill>
            </a:endParaRPr>
          </a:p>
          <a:p>
            <a:pPr indent="176213"/>
            <a:r>
              <a:rPr lang="cs-CZ" dirty="0" smtClean="0">
                <a:solidFill>
                  <a:schemeClr val="bg1"/>
                </a:solidFill>
              </a:rPr>
              <a:t>return </a:t>
            </a:r>
            <a:r>
              <a:rPr lang="cs-CZ" dirty="0" err="1" smtClean="0">
                <a:solidFill>
                  <a:schemeClr val="bg1"/>
                </a:solidFill>
              </a:rPr>
              <a:t>getCena</a:t>
            </a:r>
            <a:r>
              <a:rPr lang="cs-CZ" dirty="0" smtClean="0">
                <a:solidFill>
                  <a:schemeClr val="bg1"/>
                </a:solidFill>
              </a:rPr>
              <a:t>(); </a:t>
            </a:r>
          </a:p>
          <a:p>
            <a:r>
              <a:rPr lang="cs-CZ" dirty="0" smtClean="0">
                <a:solidFill>
                  <a:schemeClr val="bg1"/>
                </a:solidFill>
              </a:rPr>
              <a:t>}</a:t>
            </a:r>
          </a:p>
        </p:txBody>
      </p:sp>
      <p:sp>
        <p:nvSpPr>
          <p:cNvPr id="10" name="TextovéPole 9"/>
          <p:cNvSpPr txBox="1"/>
          <p:nvPr/>
        </p:nvSpPr>
        <p:spPr>
          <a:xfrm>
            <a:off x="539552" y="2492896"/>
            <a:ext cx="6673365" cy="427809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600" dirty="0">
                <a:solidFill>
                  <a:schemeClr val="bg1"/>
                </a:solidFill>
              </a:rPr>
              <a:t>static </a:t>
            </a:r>
            <a:r>
              <a:rPr lang="cs-CZ" sz="1600" dirty="0" err="1">
                <a:solidFill>
                  <a:schemeClr val="bg1"/>
                </a:solidFill>
              </a:rPr>
              <a:t>void</a:t>
            </a:r>
            <a:r>
              <a:rPr lang="cs-CZ" sz="1600" dirty="0">
                <a:solidFill>
                  <a:schemeClr val="bg1"/>
                </a:solidFill>
              </a:rPr>
              <a:t> </a:t>
            </a:r>
            <a:r>
              <a:rPr lang="cs-CZ" sz="1600" dirty="0" err="1">
                <a:solidFill>
                  <a:schemeClr val="bg1"/>
                </a:solidFill>
              </a:rPr>
              <a:t>Main</a:t>
            </a:r>
            <a:r>
              <a:rPr lang="cs-CZ" sz="1600" dirty="0">
                <a:solidFill>
                  <a:schemeClr val="bg1"/>
                </a:solidFill>
              </a:rPr>
              <a:t>(string[] </a:t>
            </a:r>
            <a:r>
              <a:rPr lang="cs-CZ" sz="1600" dirty="0" err="1">
                <a:solidFill>
                  <a:schemeClr val="bg1"/>
                </a:solidFill>
              </a:rPr>
              <a:t>args</a:t>
            </a:r>
            <a:r>
              <a:rPr lang="cs-CZ" sz="1600" dirty="0">
                <a:solidFill>
                  <a:schemeClr val="bg1"/>
                </a:solidFill>
              </a:rPr>
              <a:t>) { </a:t>
            </a:r>
            <a:endParaRPr lang="cs-CZ" sz="1600" dirty="0" smtClean="0">
              <a:solidFill>
                <a:schemeClr val="bg1"/>
              </a:solidFill>
            </a:endParaRPr>
          </a:p>
          <a:p>
            <a:pPr indent="176213"/>
            <a:r>
              <a:rPr lang="cs-CZ" sz="1600" dirty="0" smtClean="0">
                <a:solidFill>
                  <a:schemeClr val="bg1"/>
                </a:solidFill>
              </a:rPr>
              <a:t>Zelenina </a:t>
            </a:r>
            <a:r>
              <a:rPr lang="cs-CZ" sz="1600" dirty="0" err="1">
                <a:solidFill>
                  <a:schemeClr val="bg1"/>
                </a:solidFill>
              </a:rPr>
              <a:t>porek</a:t>
            </a:r>
            <a:r>
              <a:rPr lang="cs-CZ" sz="1600" dirty="0">
                <a:solidFill>
                  <a:schemeClr val="bg1"/>
                </a:solidFill>
              </a:rPr>
              <a:t> = new Zelenina("</a:t>
            </a:r>
            <a:r>
              <a:rPr lang="cs-CZ" sz="1600" dirty="0" err="1">
                <a:solidFill>
                  <a:schemeClr val="bg1"/>
                </a:solidFill>
              </a:rPr>
              <a:t>porek</a:t>
            </a:r>
            <a:r>
              <a:rPr lang="cs-CZ" sz="1600" dirty="0">
                <a:solidFill>
                  <a:schemeClr val="bg1"/>
                </a:solidFill>
              </a:rPr>
              <a:t> s natí", 19.6); </a:t>
            </a:r>
            <a:endParaRPr lang="cs-CZ" sz="1600" dirty="0" smtClean="0">
              <a:solidFill>
                <a:schemeClr val="bg1"/>
              </a:solidFill>
            </a:endParaRPr>
          </a:p>
          <a:p>
            <a:pPr indent="176213"/>
            <a:r>
              <a:rPr lang="cs-CZ" sz="1600" dirty="0" err="1" smtClean="0">
                <a:solidFill>
                  <a:schemeClr val="bg1"/>
                </a:solidFill>
              </a:rPr>
              <a:t>porek.kolikKg</a:t>
            </a:r>
            <a:r>
              <a:rPr lang="cs-CZ" sz="1600" dirty="0">
                <a:solidFill>
                  <a:schemeClr val="bg1"/>
                </a:solidFill>
              </a:rPr>
              <a:t>(); </a:t>
            </a:r>
            <a:endParaRPr lang="cs-CZ" sz="1600" dirty="0" smtClean="0">
              <a:solidFill>
                <a:schemeClr val="bg1"/>
              </a:solidFill>
            </a:endParaRPr>
          </a:p>
          <a:p>
            <a:pPr indent="176213"/>
            <a:r>
              <a:rPr lang="cs-CZ" sz="1600" dirty="0" smtClean="0">
                <a:solidFill>
                  <a:schemeClr val="bg1"/>
                </a:solidFill>
              </a:rPr>
              <a:t>Ovoce </a:t>
            </a:r>
            <a:r>
              <a:rPr lang="cs-CZ" sz="1600" dirty="0" err="1">
                <a:solidFill>
                  <a:schemeClr val="bg1"/>
                </a:solidFill>
              </a:rPr>
              <a:t>hruska</a:t>
            </a:r>
            <a:r>
              <a:rPr lang="cs-CZ" sz="1600" dirty="0">
                <a:solidFill>
                  <a:schemeClr val="bg1"/>
                </a:solidFill>
              </a:rPr>
              <a:t> = new Ovoce("hruška zelená", 2.5); </a:t>
            </a:r>
            <a:endParaRPr lang="cs-CZ" sz="1600" dirty="0" smtClean="0">
              <a:solidFill>
                <a:schemeClr val="bg1"/>
              </a:solidFill>
            </a:endParaRPr>
          </a:p>
          <a:p>
            <a:pPr indent="176213"/>
            <a:r>
              <a:rPr lang="cs-CZ" sz="1600" dirty="0" err="1" smtClean="0">
                <a:solidFill>
                  <a:schemeClr val="bg1"/>
                </a:solidFill>
              </a:rPr>
              <a:t>hruska.setKusy</a:t>
            </a:r>
            <a:r>
              <a:rPr lang="cs-CZ" sz="1600" dirty="0">
                <a:solidFill>
                  <a:schemeClr val="bg1"/>
                </a:solidFill>
              </a:rPr>
              <a:t>(); </a:t>
            </a:r>
            <a:endParaRPr lang="cs-CZ" sz="1600" dirty="0" smtClean="0">
              <a:solidFill>
                <a:schemeClr val="bg1"/>
              </a:solidFill>
            </a:endParaRPr>
          </a:p>
          <a:p>
            <a:pPr indent="176213"/>
            <a:r>
              <a:rPr lang="cs-CZ" sz="1600" dirty="0" smtClean="0">
                <a:solidFill>
                  <a:schemeClr val="bg1"/>
                </a:solidFill>
              </a:rPr>
              <a:t>Ovoce </a:t>
            </a:r>
            <a:r>
              <a:rPr lang="cs-CZ" sz="1600" dirty="0" err="1">
                <a:solidFill>
                  <a:schemeClr val="bg1"/>
                </a:solidFill>
              </a:rPr>
              <a:t>pomeranc</a:t>
            </a:r>
            <a:r>
              <a:rPr lang="cs-CZ" sz="1600" dirty="0">
                <a:solidFill>
                  <a:schemeClr val="bg1"/>
                </a:solidFill>
              </a:rPr>
              <a:t> = new Ovoce("pomeranč", 4.6); </a:t>
            </a:r>
            <a:endParaRPr lang="cs-CZ" sz="1600" dirty="0" smtClean="0">
              <a:solidFill>
                <a:schemeClr val="bg1"/>
              </a:solidFill>
            </a:endParaRPr>
          </a:p>
          <a:p>
            <a:pPr indent="176213"/>
            <a:r>
              <a:rPr lang="cs-CZ" sz="1600" dirty="0" err="1" smtClean="0">
                <a:solidFill>
                  <a:schemeClr val="bg1"/>
                </a:solidFill>
              </a:rPr>
              <a:t>pomeranc.setKusy</a:t>
            </a:r>
            <a:r>
              <a:rPr lang="cs-CZ" sz="1600" dirty="0">
                <a:solidFill>
                  <a:schemeClr val="bg1"/>
                </a:solidFill>
              </a:rPr>
              <a:t>(); </a:t>
            </a:r>
            <a:endParaRPr lang="cs-CZ" sz="1600" dirty="0" smtClean="0">
              <a:solidFill>
                <a:schemeClr val="bg1"/>
              </a:solidFill>
            </a:endParaRPr>
          </a:p>
          <a:p>
            <a:pPr indent="176213"/>
            <a:r>
              <a:rPr lang="cs-CZ" sz="1600" dirty="0" smtClean="0">
                <a:solidFill>
                  <a:schemeClr val="bg1"/>
                </a:solidFill>
              </a:rPr>
              <a:t>double </a:t>
            </a:r>
            <a:r>
              <a:rPr lang="cs-CZ" sz="1600" dirty="0">
                <a:solidFill>
                  <a:schemeClr val="bg1"/>
                </a:solidFill>
              </a:rPr>
              <a:t>paragon=0; </a:t>
            </a:r>
            <a:endParaRPr lang="cs-CZ" sz="1600" dirty="0" smtClean="0">
              <a:solidFill>
                <a:schemeClr val="bg1"/>
              </a:solidFill>
            </a:endParaRPr>
          </a:p>
          <a:p>
            <a:pPr indent="176213"/>
            <a:r>
              <a:rPr lang="cs-CZ" sz="1600" dirty="0" smtClean="0">
                <a:solidFill>
                  <a:schemeClr val="bg1"/>
                </a:solidFill>
              </a:rPr>
              <a:t>paragon </a:t>
            </a:r>
            <a:r>
              <a:rPr lang="cs-CZ" sz="1600" dirty="0">
                <a:solidFill>
                  <a:schemeClr val="bg1"/>
                </a:solidFill>
              </a:rPr>
              <a:t>+=</a:t>
            </a:r>
            <a:r>
              <a:rPr lang="cs-CZ" sz="1600" dirty="0" err="1">
                <a:solidFill>
                  <a:schemeClr val="bg1"/>
                </a:solidFill>
              </a:rPr>
              <a:t>porek.radek</a:t>
            </a:r>
            <a:r>
              <a:rPr lang="cs-CZ" sz="1600" dirty="0">
                <a:solidFill>
                  <a:schemeClr val="bg1"/>
                </a:solidFill>
              </a:rPr>
              <a:t>(); </a:t>
            </a:r>
            <a:endParaRPr lang="cs-CZ" sz="1600" dirty="0" smtClean="0">
              <a:solidFill>
                <a:schemeClr val="bg1"/>
              </a:solidFill>
            </a:endParaRPr>
          </a:p>
          <a:p>
            <a:pPr indent="176213"/>
            <a:r>
              <a:rPr lang="cs-CZ" sz="1600" dirty="0" smtClean="0">
                <a:solidFill>
                  <a:schemeClr val="bg1"/>
                </a:solidFill>
              </a:rPr>
              <a:t>paragon </a:t>
            </a:r>
            <a:r>
              <a:rPr lang="cs-CZ" sz="1600" dirty="0">
                <a:solidFill>
                  <a:schemeClr val="bg1"/>
                </a:solidFill>
              </a:rPr>
              <a:t>+= </a:t>
            </a:r>
            <a:r>
              <a:rPr lang="cs-CZ" sz="1600" dirty="0" err="1">
                <a:solidFill>
                  <a:schemeClr val="bg1"/>
                </a:solidFill>
              </a:rPr>
              <a:t>hruska.radek</a:t>
            </a:r>
            <a:r>
              <a:rPr lang="cs-CZ" sz="1600" dirty="0">
                <a:solidFill>
                  <a:schemeClr val="bg1"/>
                </a:solidFill>
              </a:rPr>
              <a:t>(); </a:t>
            </a:r>
            <a:endParaRPr lang="cs-CZ" sz="1600" dirty="0" smtClean="0">
              <a:solidFill>
                <a:schemeClr val="bg1"/>
              </a:solidFill>
            </a:endParaRPr>
          </a:p>
          <a:p>
            <a:pPr indent="176213"/>
            <a:r>
              <a:rPr lang="cs-CZ" sz="1600" dirty="0" smtClean="0">
                <a:solidFill>
                  <a:schemeClr val="bg1"/>
                </a:solidFill>
              </a:rPr>
              <a:t>paragon </a:t>
            </a:r>
            <a:r>
              <a:rPr lang="cs-CZ" sz="1600" dirty="0">
                <a:solidFill>
                  <a:schemeClr val="bg1"/>
                </a:solidFill>
              </a:rPr>
              <a:t>+= </a:t>
            </a:r>
            <a:r>
              <a:rPr lang="cs-CZ" sz="1600" dirty="0" err="1">
                <a:solidFill>
                  <a:schemeClr val="bg1"/>
                </a:solidFill>
              </a:rPr>
              <a:t>pomeranc.radek</a:t>
            </a:r>
            <a:r>
              <a:rPr lang="cs-CZ" sz="1600" dirty="0">
                <a:solidFill>
                  <a:schemeClr val="bg1"/>
                </a:solidFill>
              </a:rPr>
              <a:t>(); </a:t>
            </a:r>
            <a:endParaRPr lang="cs-CZ" sz="1600" dirty="0" smtClean="0">
              <a:solidFill>
                <a:schemeClr val="bg1"/>
              </a:solidFill>
            </a:endParaRPr>
          </a:p>
          <a:p>
            <a:pPr indent="176213"/>
            <a:r>
              <a:rPr lang="cs-CZ" sz="1600" dirty="0" err="1" smtClean="0">
                <a:solidFill>
                  <a:schemeClr val="bg1"/>
                </a:solidFill>
              </a:rPr>
              <a:t>Console.WriteLine</a:t>
            </a:r>
            <a:r>
              <a:rPr lang="cs-CZ" sz="1600" dirty="0">
                <a:solidFill>
                  <a:schemeClr val="bg1"/>
                </a:solidFill>
              </a:rPr>
              <a:t>("______________________"); </a:t>
            </a:r>
            <a:endParaRPr lang="cs-CZ" sz="1600" dirty="0" smtClean="0">
              <a:solidFill>
                <a:schemeClr val="bg1"/>
              </a:solidFill>
            </a:endParaRPr>
          </a:p>
          <a:p>
            <a:pPr indent="176213"/>
            <a:r>
              <a:rPr lang="cs-CZ" sz="1600" dirty="0" err="1" smtClean="0">
                <a:solidFill>
                  <a:schemeClr val="bg1"/>
                </a:solidFill>
              </a:rPr>
              <a:t>Console.WriteLine</a:t>
            </a:r>
            <a:r>
              <a:rPr lang="cs-CZ" sz="1600" dirty="0">
                <a:solidFill>
                  <a:schemeClr val="bg1"/>
                </a:solidFill>
              </a:rPr>
              <a:t>("Celková cena nákupu: {0} korun. ", paragon); </a:t>
            </a:r>
            <a:endParaRPr lang="cs-CZ" sz="1600" dirty="0" smtClean="0">
              <a:solidFill>
                <a:schemeClr val="bg1"/>
              </a:solidFill>
            </a:endParaRPr>
          </a:p>
          <a:p>
            <a:pPr indent="176213"/>
            <a:r>
              <a:rPr lang="cs-CZ" sz="1600" dirty="0" err="1" smtClean="0">
                <a:solidFill>
                  <a:schemeClr val="bg1"/>
                </a:solidFill>
              </a:rPr>
              <a:t>Console.WriteLine</a:t>
            </a:r>
            <a:r>
              <a:rPr lang="cs-CZ" sz="1600" dirty="0">
                <a:solidFill>
                  <a:schemeClr val="bg1"/>
                </a:solidFill>
              </a:rPr>
              <a:t>("Přijato od zákazníka: "); </a:t>
            </a:r>
            <a:endParaRPr lang="cs-CZ" sz="1600" dirty="0" smtClean="0">
              <a:solidFill>
                <a:schemeClr val="bg1"/>
              </a:solidFill>
            </a:endParaRPr>
          </a:p>
          <a:p>
            <a:pPr indent="176213"/>
            <a:r>
              <a:rPr lang="cs-CZ" sz="1600" dirty="0" smtClean="0">
                <a:solidFill>
                  <a:schemeClr val="bg1"/>
                </a:solidFill>
              </a:rPr>
              <a:t>double </a:t>
            </a:r>
            <a:r>
              <a:rPr lang="cs-CZ" sz="1600" dirty="0">
                <a:solidFill>
                  <a:schemeClr val="bg1"/>
                </a:solidFill>
              </a:rPr>
              <a:t>platba = </a:t>
            </a:r>
            <a:r>
              <a:rPr lang="cs-CZ" sz="1600" dirty="0" err="1">
                <a:solidFill>
                  <a:schemeClr val="bg1"/>
                </a:solidFill>
              </a:rPr>
              <a:t>double.Parse</a:t>
            </a:r>
            <a:r>
              <a:rPr lang="cs-CZ" sz="1600" dirty="0">
                <a:solidFill>
                  <a:schemeClr val="bg1"/>
                </a:solidFill>
              </a:rPr>
              <a:t>(</a:t>
            </a:r>
            <a:r>
              <a:rPr lang="cs-CZ" sz="1600" dirty="0" err="1">
                <a:solidFill>
                  <a:schemeClr val="bg1"/>
                </a:solidFill>
              </a:rPr>
              <a:t>Console.ReadLine</a:t>
            </a:r>
            <a:r>
              <a:rPr lang="cs-CZ" sz="1600" dirty="0">
                <a:solidFill>
                  <a:schemeClr val="bg1"/>
                </a:solidFill>
              </a:rPr>
              <a:t>()); </a:t>
            </a:r>
            <a:endParaRPr lang="cs-CZ" sz="1600" dirty="0" smtClean="0">
              <a:solidFill>
                <a:schemeClr val="bg1"/>
              </a:solidFill>
            </a:endParaRPr>
          </a:p>
          <a:p>
            <a:pPr indent="176213"/>
            <a:r>
              <a:rPr lang="cs-CZ" sz="1600" dirty="0" err="1" smtClean="0">
                <a:solidFill>
                  <a:schemeClr val="bg1"/>
                </a:solidFill>
              </a:rPr>
              <a:t>Console.WriteLine</a:t>
            </a:r>
            <a:r>
              <a:rPr lang="cs-CZ" sz="1600" dirty="0">
                <a:solidFill>
                  <a:schemeClr val="bg1"/>
                </a:solidFill>
              </a:rPr>
              <a:t>("Vráceno: {0} Kč", platba - paragon); </a:t>
            </a:r>
            <a:r>
              <a:rPr lang="cs-CZ" sz="1600" dirty="0" err="1">
                <a:solidFill>
                  <a:schemeClr val="bg1"/>
                </a:solidFill>
              </a:rPr>
              <a:t>Console.ReadLine</a:t>
            </a:r>
            <a:r>
              <a:rPr lang="cs-CZ" sz="1600" dirty="0">
                <a:solidFill>
                  <a:schemeClr val="bg1"/>
                </a:solidFill>
              </a:rPr>
              <a:t>(); </a:t>
            </a:r>
            <a:endParaRPr lang="cs-CZ" sz="1600" dirty="0" smtClean="0">
              <a:solidFill>
                <a:schemeClr val="bg1"/>
              </a:solidFill>
            </a:endParaRPr>
          </a:p>
          <a:p>
            <a:r>
              <a:rPr lang="cs-CZ" sz="1600" dirty="0" smtClean="0">
                <a:solidFill>
                  <a:schemeClr val="bg1"/>
                </a:solidFill>
              </a:rPr>
              <a:t>}</a:t>
            </a:r>
          </a:p>
        </p:txBody>
      </p:sp>
    </p:spTree>
    <p:extLst>
      <p:ext uri="{BB962C8B-B14F-4D97-AF65-F5344CB8AC3E}">
        <p14:creationId xmlns:p14="http://schemas.microsoft.com/office/powerpoint/2010/main" val="12627645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500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7" dur="500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2" dur="500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7" dur="5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2" dur="500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7" dur="500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2" dur="500"/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7" dur="500"/>
                                        <p:tgtEl>
                                          <p:spTgt spid="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2" dur="500"/>
                                        <p:tgtEl>
                                          <p:spTgt spid="1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7" dur="500"/>
                                        <p:tgtEl>
                                          <p:spTgt spid="1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2" dur="500"/>
                                        <p:tgtEl>
                                          <p:spTgt spid="1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7" dur="500"/>
                                        <p:tgtEl>
                                          <p:spTgt spid="10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82" dur="500"/>
                                        <p:tgtEl>
                                          <p:spTgt spid="10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87" dur="500"/>
                                        <p:tgtEl>
                                          <p:spTgt spid="10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92" dur="500"/>
                                        <p:tgtEl>
                                          <p:spTgt spid="10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97" dur="500"/>
                                        <p:tgtEl>
                                          <p:spTgt spid="10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2" dur="500"/>
                                        <p:tgtEl>
                                          <p:spTgt spid="10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7" dur="500"/>
                                        <p:tgtEl>
                                          <p:spTgt spid="10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>
                      <p:stCondLst>
                        <p:cond delay="indefinite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12" dur="500"/>
                                        <p:tgtEl>
                                          <p:spTgt spid="10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3" fill="hold">
                      <p:stCondLst>
                        <p:cond delay="indefinite"/>
                      </p:stCondLst>
                      <p:childTnLst>
                        <p:par>
                          <p:cTn id="114" fill="hold">
                            <p:stCondLst>
                              <p:cond delay="0"/>
                            </p:stCondLst>
                            <p:childTnLst>
                              <p:par>
                                <p:cTn id="11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17" dur="500"/>
                                        <p:tgtEl>
                                          <p:spTgt spid="10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/>
      <p:bldP spid="10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Obrázek 1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260648"/>
            <a:ext cx="542544" cy="481584"/>
          </a:xfrm>
          <a:prstGeom prst="rect">
            <a:avLst/>
          </a:prstGeom>
        </p:spPr>
      </p:pic>
      <p:sp>
        <p:nvSpPr>
          <p:cNvPr id="14" name="TextovéPole 13"/>
          <p:cNvSpPr txBox="1"/>
          <p:nvPr/>
        </p:nvSpPr>
        <p:spPr>
          <a:xfrm>
            <a:off x="1039101" y="260648"/>
            <a:ext cx="118814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>
                <a:solidFill>
                  <a:srgbClr val="FF0000"/>
                </a:solidFill>
              </a:rPr>
              <a:t>Cvičení  </a:t>
            </a:r>
            <a:r>
              <a:rPr lang="cs-CZ" sz="2000" b="1" smtClean="0">
                <a:solidFill>
                  <a:srgbClr val="FF0000"/>
                </a:solidFill>
              </a:rPr>
              <a:t>7</a:t>
            </a:r>
            <a:endParaRPr lang="cs-CZ" sz="2000" b="1" dirty="0">
              <a:solidFill>
                <a:srgbClr val="FF0000"/>
              </a:solidFill>
            </a:endParaRPr>
          </a:p>
        </p:txBody>
      </p:sp>
      <p:sp>
        <p:nvSpPr>
          <p:cNvPr id="16" name="TextovéPole 15"/>
          <p:cNvSpPr txBox="1"/>
          <p:nvPr/>
        </p:nvSpPr>
        <p:spPr>
          <a:xfrm>
            <a:off x="2483768" y="260648"/>
            <a:ext cx="325525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>
                <a:solidFill>
                  <a:prstClr val="white"/>
                </a:solidFill>
              </a:rPr>
              <a:t>C#  Použití dvou tříd v programu</a:t>
            </a:r>
            <a:r>
              <a:rPr lang="cs-CZ" dirty="0" smtClean="0">
                <a:solidFill>
                  <a:prstClr val="white"/>
                </a:solidFill>
              </a:rPr>
              <a:t>.</a:t>
            </a:r>
          </a:p>
        </p:txBody>
      </p:sp>
      <p:sp>
        <p:nvSpPr>
          <p:cNvPr id="2" name="TextovéPole 1"/>
          <p:cNvSpPr txBox="1"/>
          <p:nvPr/>
        </p:nvSpPr>
        <p:spPr>
          <a:xfrm>
            <a:off x="323528" y="2060848"/>
            <a:ext cx="8634800" cy="369332"/>
          </a:xfrm>
          <a:prstGeom prst="rect">
            <a:avLst/>
          </a:prstGeom>
          <a:solidFill>
            <a:schemeClr val="accent2">
              <a:lumMod val="75000"/>
            </a:schemeClr>
          </a:solidFill>
          <a:ln>
            <a:solidFill>
              <a:schemeClr val="accent2">
                <a:lumMod val="40000"/>
                <a:lumOff val="60000"/>
              </a:schemeClr>
            </a:solidFill>
          </a:ln>
        </p:spPr>
        <p:txBody>
          <a:bodyPr wrap="none" rtlCol="0">
            <a:spAutoFit/>
          </a:bodyPr>
          <a:lstStyle/>
          <a:p>
            <a:pPr marL="342900" indent="-342900">
              <a:buAutoNum type="arabicPeriod"/>
            </a:pPr>
            <a:r>
              <a:rPr lang="cs-CZ" dirty="0" smtClean="0">
                <a:solidFill>
                  <a:schemeClr val="bg1"/>
                </a:solidFill>
              </a:rPr>
              <a:t>Můžete zapsat při deklaraci jména dvou proměnných do seznamu odděleného čárkou?</a:t>
            </a:r>
          </a:p>
        </p:txBody>
      </p:sp>
      <p:sp>
        <p:nvSpPr>
          <p:cNvPr id="3" name="TextovéPole 2"/>
          <p:cNvSpPr txBox="1"/>
          <p:nvPr/>
        </p:nvSpPr>
        <p:spPr>
          <a:xfrm>
            <a:off x="611560" y="2636912"/>
            <a:ext cx="7875682" cy="646331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solidFill>
              <a:schemeClr val="tx2">
                <a:lumMod val="60000"/>
                <a:lumOff val="40000"/>
              </a:schemeClr>
            </a:solidFill>
          </a:ln>
        </p:spPr>
        <p:txBody>
          <a:bodyPr wrap="none" rtlCol="0">
            <a:spAutoFit/>
          </a:bodyPr>
          <a:lstStyle/>
          <a:p>
            <a:r>
              <a:rPr lang="cs-CZ" dirty="0" smtClean="0"/>
              <a:t>Ano, seznam proměnných může být i delší. Jediná podmínka je, že proměnné jsou </a:t>
            </a:r>
          </a:p>
          <a:p>
            <a:r>
              <a:rPr lang="cs-CZ" dirty="0" smtClean="0"/>
              <a:t>stejného datového typu a mají stejný modifikátor.    </a:t>
            </a:r>
            <a:endParaRPr lang="cs-CZ" dirty="0"/>
          </a:p>
        </p:txBody>
      </p:sp>
      <p:sp>
        <p:nvSpPr>
          <p:cNvPr id="8" name="TextovéPole 7"/>
          <p:cNvSpPr txBox="1"/>
          <p:nvPr/>
        </p:nvSpPr>
        <p:spPr>
          <a:xfrm>
            <a:off x="592214" y="908720"/>
            <a:ext cx="2414251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solidFill>
                  <a:schemeClr val="bg1"/>
                </a:solidFill>
              </a:rPr>
              <a:t>class </a:t>
            </a:r>
            <a:r>
              <a:rPr lang="en-US" dirty="0" err="1">
                <a:solidFill>
                  <a:schemeClr val="bg1"/>
                </a:solidFill>
              </a:rPr>
              <a:t>Ovoce</a:t>
            </a:r>
            <a:r>
              <a:rPr lang="en-US" dirty="0">
                <a:solidFill>
                  <a:schemeClr val="bg1"/>
                </a:solidFill>
              </a:rPr>
              <a:t> { </a:t>
            </a:r>
            <a:endParaRPr lang="cs-CZ" dirty="0" smtClean="0">
              <a:solidFill>
                <a:schemeClr val="bg1"/>
              </a:solidFill>
            </a:endParaRPr>
          </a:p>
          <a:p>
            <a:pPr indent="174625"/>
            <a:r>
              <a:rPr lang="en-US" dirty="0" smtClean="0">
                <a:solidFill>
                  <a:schemeClr val="bg1"/>
                </a:solidFill>
              </a:rPr>
              <a:t>double </a:t>
            </a:r>
            <a:r>
              <a:rPr lang="en-US" dirty="0" err="1" smtClean="0">
                <a:solidFill>
                  <a:schemeClr val="bg1"/>
                </a:solidFill>
              </a:rPr>
              <a:t>vaha</a:t>
            </a:r>
            <a:r>
              <a:rPr lang="cs-CZ" dirty="0" smtClean="0">
                <a:solidFill>
                  <a:schemeClr val="bg1"/>
                </a:solidFill>
              </a:rPr>
              <a:t>, </a:t>
            </a:r>
            <a:r>
              <a:rPr lang="en-US" dirty="0" smtClean="0">
                <a:solidFill>
                  <a:schemeClr val="bg1"/>
                </a:solidFill>
              </a:rPr>
              <a:t> </a:t>
            </a:r>
            <a:r>
              <a:rPr lang="en-US" dirty="0" err="1">
                <a:solidFill>
                  <a:schemeClr val="bg1"/>
                </a:solidFill>
              </a:rPr>
              <a:t>cenaKg</a:t>
            </a:r>
            <a:r>
              <a:rPr lang="en-US" dirty="0" smtClean="0">
                <a:solidFill>
                  <a:schemeClr val="bg1"/>
                </a:solidFill>
              </a:rPr>
              <a:t>;</a:t>
            </a:r>
            <a:endParaRPr lang="cs-CZ" dirty="0" smtClean="0">
              <a:solidFill>
                <a:schemeClr val="bg1"/>
              </a:solidFill>
            </a:endParaRPr>
          </a:p>
          <a:p>
            <a:pPr indent="174625"/>
            <a:r>
              <a:rPr lang="en-US" dirty="0" smtClean="0">
                <a:solidFill>
                  <a:schemeClr val="bg1"/>
                </a:solidFill>
              </a:rPr>
              <a:t>string </a:t>
            </a:r>
            <a:r>
              <a:rPr lang="en-US" dirty="0" err="1">
                <a:solidFill>
                  <a:schemeClr val="bg1"/>
                </a:solidFill>
              </a:rPr>
              <a:t>nazev</a:t>
            </a:r>
            <a:r>
              <a:rPr lang="en-US" dirty="0">
                <a:solidFill>
                  <a:schemeClr val="bg1"/>
                </a:solidFill>
              </a:rPr>
              <a:t>;</a:t>
            </a:r>
            <a:endParaRPr lang="cs-CZ" dirty="0" smtClean="0">
              <a:solidFill>
                <a:schemeClr val="bg1"/>
              </a:solidFill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611560" y="3861048"/>
            <a:ext cx="5366469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>
                <a:solidFill>
                  <a:schemeClr val="tx2">
                    <a:lumMod val="60000"/>
                    <a:lumOff val="40000"/>
                  </a:schemeClr>
                </a:solidFill>
              </a:rPr>
              <a:t>public </a:t>
            </a:r>
            <a:r>
              <a:rPr lang="cs-CZ" b="1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void</a:t>
            </a:r>
            <a:r>
              <a:rPr lang="cs-CZ" b="1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lang="cs-CZ" b="1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setKusy</a:t>
            </a:r>
            <a:r>
              <a:rPr lang="cs-CZ" b="1" dirty="0">
                <a:solidFill>
                  <a:schemeClr val="tx2">
                    <a:lumMod val="60000"/>
                    <a:lumOff val="40000"/>
                  </a:schemeClr>
                </a:solidFill>
              </a:rPr>
              <a:t>() </a:t>
            </a:r>
            <a:r>
              <a:rPr lang="cs-CZ" dirty="0">
                <a:solidFill>
                  <a:schemeClr val="bg1"/>
                </a:solidFill>
              </a:rPr>
              <a:t>{ </a:t>
            </a:r>
            <a:endParaRPr lang="cs-CZ" dirty="0" smtClean="0">
              <a:solidFill>
                <a:schemeClr val="bg1"/>
              </a:solidFill>
            </a:endParaRPr>
          </a:p>
          <a:p>
            <a:pPr indent="174625"/>
            <a:r>
              <a:rPr lang="cs-CZ" dirty="0" err="1" smtClean="0">
                <a:solidFill>
                  <a:schemeClr val="bg1"/>
                </a:solidFill>
              </a:rPr>
              <a:t>Console.WriteLine</a:t>
            </a:r>
            <a:r>
              <a:rPr lang="cs-CZ" dirty="0">
                <a:solidFill>
                  <a:schemeClr val="bg1"/>
                </a:solidFill>
              </a:rPr>
              <a:t>("</a:t>
            </a:r>
            <a:r>
              <a:rPr lang="cs-CZ" dirty="0" smtClean="0">
                <a:solidFill>
                  <a:schemeClr val="bg1"/>
                </a:solidFill>
              </a:rPr>
              <a:t>druh ":  </a:t>
            </a:r>
            <a:r>
              <a:rPr lang="cs-CZ" dirty="0">
                <a:solidFill>
                  <a:schemeClr val="bg1"/>
                </a:solidFill>
              </a:rPr>
              <a:t>+ </a:t>
            </a:r>
            <a:r>
              <a:rPr lang="cs-CZ" dirty="0" err="1">
                <a:solidFill>
                  <a:schemeClr val="bg1"/>
                </a:solidFill>
              </a:rPr>
              <a:t>nazev</a:t>
            </a:r>
            <a:r>
              <a:rPr lang="cs-CZ" dirty="0">
                <a:solidFill>
                  <a:schemeClr val="bg1"/>
                </a:solidFill>
              </a:rPr>
              <a:t> + " jaká váha? "); </a:t>
            </a:r>
            <a:endParaRPr lang="cs-CZ" dirty="0" smtClean="0">
              <a:solidFill>
                <a:schemeClr val="bg1"/>
              </a:solidFill>
            </a:endParaRPr>
          </a:p>
          <a:p>
            <a:pPr indent="174625"/>
            <a:r>
              <a:rPr lang="cs-CZ" dirty="0" err="1" smtClean="0">
                <a:solidFill>
                  <a:schemeClr val="bg1"/>
                </a:solidFill>
              </a:rPr>
              <a:t>vaha</a:t>
            </a:r>
            <a:r>
              <a:rPr lang="cs-CZ" dirty="0" smtClean="0">
                <a:solidFill>
                  <a:schemeClr val="bg1"/>
                </a:solidFill>
              </a:rPr>
              <a:t> </a:t>
            </a:r>
            <a:r>
              <a:rPr lang="cs-CZ" dirty="0">
                <a:solidFill>
                  <a:schemeClr val="bg1"/>
                </a:solidFill>
              </a:rPr>
              <a:t>= </a:t>
            </a:r>
            <a:r>
              <a:rPr lang="cs-CZ" dirty="0" err="1" smtClean="0">
                <a:solidFill>
                  <a:schemeClr val="bg1"/>
                </a:solidFill>
              </a:rPr>
              <a:t>int.Parse</a:t>
            </a:r>
            <a:r>
              <a:rPr lang="cs-CZ" dirty="0" smtClean="0">
                <a:solidFill>
                  <a:schemeClr val="bg1"/>
                </a:solidFill>
              </a:rPr>
              <a:t>(</a:t>
            </a:r>
            <a:r>
              <a:rPr lang="cs-CZ" dirty="0" err="1" smtClean="0">
                <a:solidFill>
                  <a:schemeClr val="bg1"/>
                </a:solidFill>
              </a:rPr>
              <a:t>Console.ReadLine</a:t>
            </a:r>
            <a:r>
              <a:rPr lang="cs-CZ" dirty="0">
                <a:solidFill>
                  <a:schemeClr val="bg1"/>
                </a:solidFill>
              </a:rPr>
              <a:t>()); </a:t>
            </a:r>
            <a:endParaRPr lang="cs-CZ" dirty="0" smtClean="0">
              <a:solidFill>
                <a:schemeClr val="bg1"/>
              </a:solidFill>
            </a:endParaRPr>
          </a:p>
          <a:p>
            <a:r>
              <a:rPr lang="cs-CZ" dirty="0" smtClean="0">
                <a:solidFill>
                  <a:schemeClr val="bg1"/>
                </a:solidFill>
              </a:rPr>
              <a:t>}</a:t>
            </a:r>
          </a:p>
        </p:txBody>
      </p:sp>
      <p:sp>
        <p:nvSpPr>
          <p:cNvPr id="10" name="TextovéPole 9"/>
          <p:cNvSpPr txBox="1"/>
          <p:nvPr/>
        </p:nvSpPr>
        <p:spPr>
          <a:xfrm>
            <a:off x="323528" y="5075892"/>
            <a:ext cx="3628622" cy="369332"/>
          </a:xfrm>
          <a:prstGeom prst="rect">
            <a:avLst/>
          </a:prstGeom>
          <a:solidFill>
            <a:schemeClr val="accent2">
              <a:lumMod val="75000"/>
            </a:schemeClr>
          </a:solidFill>
          <a:ln>
            <a:solidFill>
              <a:schemeClr val="accent2">
                <a:lumMod val="40000"/>
                <a:lumOff val="60000"/>
              </a:schemeClr>
            </a:solidFill>
          </a:ln>
        </p:spPr>
        <p:txBody>
          <a:bodyPr wrap="none" rtlCol="0">
            <a:spAutoFit/>
          </a:bodyPr>
          <a:lstStyle/>
          <a:p>
            <a:r>
              <a:rPr lang="cs-CZ" dirty="0" smtClean="0">
                <a:solidFill>
                  <a:schemeClr val="bg1"/>
                </a:solidFill>
              </a:rPr>
              <a:t>2. Najděte chyby ve zdrojovém kódu.</a:t>
            </a:r>
          </a:p>
        </p:txBody>
      </p:sp>
      <p:sp>
        <p:nvSpPr>
          <p:cNvPr id="4" name="Šipka doleva 3"/>
          <p:cNvSpPr/>
          <p:nvPr/>
        </p:nvSpPr>
        <p:spPr>
          <a:xfrm>
            <a:off x="5978029" y="4221088"/>
            <a:ext cx="610195" cy="144016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TextovéPole 4"/>
          <p:cNvSpPr txBox="1"/>
          <p:nvPr/>
        </p:nvSpPr>
        <p:spPr>
          <a:xfrm>
            <a:off x="6660232" y="4149080"/>
            <a:ext cx="2231829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200" dirty="0" smtClean="0">
                <a:solidFill>
                  <a:srgbClr val="FF0000"/>
                </a:solidFill>
              </a:rPr>
              <a:t>Dvojtečka musí být v uvozovkách</a:t>
            </a:r>
            <a:endParaRPr lang="cs-CZ" sz="1200" dirty="0">
              <a:solidFill>
                <a:srgbClr val="FF0000"/>
              </a:solidFill>
            </a:endParaRPr>
          </a:p>
        </p:txBody>
      </p:sp>
      <p:sp>
        <p:nvSpPr>
          <p:cNvPr id="15" name="Šipka doleva 14"/>
          <p:cNvSpPr/>
          <p:nvPr/>
        </p:nvSpPr>
        <p:spPr>
          <a:xfrm>
            <a:off x="4681885" y="4509120"/>
            <a:ext cx="610195" cy="144016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8" name="TextovéPole 17"/>
          <p:cNvSpPr txBox="1"/>
          <p:nvPr/>
        </p:nvSpPr>
        <p:spPr>
          <a:xfrm>
            <a:off x="5580112" y="4437112"/>
            <a:ext cx="270619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200" dirty="0" smtClean="0">
                <a:solidFill>
                  <a:srgbClr val="FF0000"/>
                </a:solidFill>
              </a:rPr>
              <a:t>Metoda </a:t>
            </a:r>
            <a:r>
              <a:rPr lang="cs-CZ" sz="1200" dirty="0" err="1" smtClean="0">
                <a:solidFill>
                  <a:srgbClr val="FF0000"/>
                </a:solidFill>
              </a:rPr>
              <a:t>Parse</a:t>
            </a:r>
            <a:r>
              <a:rPr lang="cs-CZ" sz="1200" dirty="0" smtClean="0">
                <a:solidFill>
                  <a:srgbClr val="FF0000"/>
                </a:solidFill>
              </a:rPr>
              <a:t> má začínat slovem double</a:t>
            </a:r>
            <a:endParaRPr lang="cs-CZ" sz="1200" dirty="0">
              <a:solidFill>
                <a:srgbClr val="FF0000"/>
              </a:solidFill>
            </a:endParaRPr>
          </a:p>
        </p:txBody>
      </p:sp>
      <p:sp>
        <p:nvSpPr>
          <p:cNvPr id="19" name="TextovéPole 18"/>
          <p:cNvSpPr txBox="1"/>
          <p:nvPr/>
        </p:nvSpPr>
        <p:spPr>
          <a:xfrm>
            <a:off x="323528" y="5651956"/>
            <a:ext cx="5081904" cy="369332"/>
          </a:xfrm>
          <a:prstGeom prst="rect">
            <a:avLst/>
          </a:prstGeom>
          <a:solidFill>
            <a:schemeClr val="accent2">
              <a:lumMod val="75000"/>
            </a:schemeClr>
          </a:solidFill>
          <a:ln>
            <a:solidFill>
              <a:schemeClr val="accent2">
                <a:lumMod val="40000"/>
                <a:lumOff val="60000"/>
              </a:schemeClr>
            </a:solidFill>
          </a:ln>
        </p:spPr>
        <p:txBody>
          <a:bodyPr wrap="none" rtlCol="0">
            <a:spAutoFit/>
          </a:bodyPr>
          <a:lstStyle/>
          <a:p>
            <a:r>
              <a:rPr lang="cs-CZ" dirty="0" smtClean="0">
                <a:solidFill>
                  <a:schemeClr val="bg1"/>
                </a:solidFill>
              </a:rPr>
              <a:t>3. Co se stane, když uživatel zadá hodnotu „2,5 kg“ ?</a:t>
            </a:r>
          </a:p>
        </p:txBody>
      </p:sp>
      <p:sp>
        <p:nvSpPr>
          <p:cNvPr id="20" name="TextovéPole 19"/>
          <p:cNvSpPr txBox="1"/>
          <p:nvPr/>
        </p:nvSpPr>
        <p:spPr>
          <a:xfrm>
            <a:off x="611560" y="6228020"/>
            <a:ext cx="7247433" cy="369332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solidFill>
              <a:schemeClr val="tx2">
                <a:lumMod val="60000"/>
                <a:lumOff val="40000"/>
              </a:schemeClr>
            </a:solidFill>
          </a:ln>
        </p:spPr>
        <p:txBody>
          <a:bodyPr wrap="none" rtlCol="0">
            <a:spAutoFit/>
          </a:bodyPr>
          <a:lstStyle/>
          <a:p>
            <a:r>
              <a:rPr lang="cs-CZ" dirty="0" smtClean="0"/>
              <a:t>Program havaruje, protože  zadaná hodnota nemůže být převedena na číslo.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289817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4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6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8" grpId="0"/>
      <p:bldP spid="9" grpId="0"/>
      <p:bldP spid="10" grpId="0" animBg="1"/>
      <p:bldP spid="4" grpId="0" animBg="1"/>
      <p:bldP spid="5" grpId="0"/>
      <p:bldP spid="15" grpId="0" animBg="1"/>
      <p:bldP spid="18" grpId="0"/>
      <p:bldP spid="19" grpId="0" animBg="1"/>
      <p:bldP spid="20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Obrázek 1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260648"/>
            <a:ext cx="542544" cy="481584"/>
          </a:xfrm>
          <a:prstGeom prst="rect">
            <a:avLst/>
          </a:prstGeom>
        </p:spPr>
      </p:pic>
      <p:sp>
        <p:nvSpPr>
          <p:cNvPr id="14" name="TextovéPole 13"/>
          <p:cNvSpPr txBox="1"/>
          <p:nvPr/>
        </p:nvSpPr>
        <p:spPr>
          <a:xfrm>
            <a:off x="1039101" y="260648"/>
            <a:ext cx="118814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>
                <a:solidFill>
                  <a:srgbClr val="FF0000"/>
                </a:solidFill>
              </a:rPr>
              <a:t>Cvičení  </a:t>
            </a:r>
            <a:r>
              <a:rPr lang="cs-CZ" sz="2000" b="1" smtClean="0">
                <a:solidFill>
                  <a:srgbClr val="FF0000"/>
                </a:solidFill>
              </a:rPr>
              <a:t>7</a:t>
            </a:r>
            <a:endParaRPr lang="cs-CZ" sz="2000" b="1" dirty="0">
              <a:solidFill>
                <a:srgbClr val="FF0000"/>
              </a:solidFill>
            </a:endParaRPr>
          </a:p>
        </p:txBody>
      </p:sp>
      <p:sp>
        <p:nvSpPr>
          <p:cNvPr id="16" name="TextovéPole 15"/>
          <p:cNvSpPr txBox="1"/>
          <p:nvPr/>
        </p:nvSpPr>
        <p:spPr>
          <a:xfrm>
            <a:off x="2483768" y="260648"/>
            <a:ext cx="325525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>
                <a:solidFill>
                  <a:prstClr val="white"/>
                </a:solidFill>
              </a:rPr>
              <a:t>C#  Použití dvou tříd v programu</a:t>
            </a:r>
            <a:r>
              <a:rPr lang="cs-CZ" dirty="0" smtClean="0">
                <a:solidFill>
                  <a:prstClr val="white"/>
                </a:solidFill>
              </a:rPr>
              <a:t>.</a:t>
            </a:r>
          </a:p>
        </p:txBody>
      </p:sp>
      <p:sp>
        <p:nvSpPr>
          <p:cNvPr id="2" name="TextovéPole 1"/>
          <p:cNvSpPr txBox="1"/>
          <p:nvPr/>
        </p:nvSpPr>
        <p:spPr>
          <a:xfrm>
            <a:off x="323528" y="2699628"/>
            <a:ext cx="3081293" cy="369332"/>
          </a:xfrm>
          <a:prstGeom prst="rect">
            <a:avLst/>
          </a:prstGeom>
          <a:solidFill>
            <a:schemeClr val="accent2">
              <a:lumMod val="75000"/>
            </a:schemeClr>
          </a:solidFill>
          <a:ln>
            <a:solidFill>
              <a:schemeClr val="accent2">
                <a:lumMod val="40000"/>
                <a:lumOff val="60000"/>
              </a:schemeClr>
            </a:solidFill>
          </a:ln>
        </p:spPr>
        <p:txBody>
          <a:bodyPr wrap="none" rtlCol="0">
            <a:spAutoFit/>
          </a:bodyPr>
          <a:lstStyle/>
          <a:p>
            <a:r>
              <a:rPr lang="cs-CZ" dirty="0" smtClean="0">
                <a:solidFill>
                  <a:schemeClr val="bg1"/>
                </a:solidFill>
              </a:rPr>
              <a:t>4.  K čemu slouží znaky \n a \t?</a:t>
            </a:r>
          </a:p>
        </p:txBody>
      </p:sp>
      <p:sp>
        <p:nvSpPr>
          <p:cNvPr id="3" name="TextovéPole 2"/>
          <p:cNvSpPr txBox="1"/>
          <p:nvPr/>
        </p:nvSpPr>
        <p:spPr>
          <a:xfrm>
            <a:off x="611560" y="3430741"/>
            <a:ext cx="3853940" cy="369332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solidFill>
              <a:schemeClr val="tx2">
                <a:lumMod val="60000"/>
                <a:lumOff val="40000"/>
              </a:schemeClr>
            </a:solidFill>
          </a:ln>
        </p:spPr>
        <p:txBody>
          <a:bodyPr wrap="none" rtlCol="0">
            <a:spAutoFit/>
          </a:bodyPr>
          <a:lstStyle/>
          <a:p>
            <a:r>
              <a:rPr lang="cs-CZ" dirty="0" smtClean="0"/>
              <a:t>Vložení konce řádku a tabelační značky.</a:t>
            </a:r>
            <a:endParaRPr lang="cs-CZ" dirty="0"/>
          </a:p>
        </p:txBody>
      </p:sp>
      <p:sp>
        <p:nvSpPr>
          <p:cNvPr id="10" name="TextovéPole 9"/>
          <p:cNvSpPr txBox="1"/>
          <p:nvPr/>
        </p:nvSpPr>
        <p:spPr>
          <a:xfrm>
            <a:off x="323528" y="4077072"/>
            <a:ext cx="5438027" cy="369332"/>
          </a:xfrm>
          <a:prstGeom prst="rect">
            <a:avLst/>
          </a:prstGeom>
          <a:solidFill>
            <a:schemeClr val="accent2">
              <a:lumMod val="75000"/>
            </a:schemeClr>
          </a:solidFill>
          <a:ln>
            <a:solidFill>
              <a:schemeClr val="accent2">
                <a:lumMod val="40000"/>
                <a:lumOff val="60000"/>
              </a:schemeClr>
            </a:solidFill>
          </a:ln>
        </p:spPr>
        <p:txBody>
          <a:bodyPr wrap="none" rtlCol="0">
            <a:spAutoFit/>
          </a:bodyPr>
          <a:lstStyle/>
          <a:p>
            <a:r>
              <a:rPr lang="cs-CZ" dirty="0" smtClean="0">
                <a:solidFill>
                  <a:schemeClr val="bg1"/>
                </a:solidFill>
              </a:rPr>
              <a:t>5. Proč je v proceduře použita metoda </a:t>
            </a:r>
            <a:r>
              <a:rPr lang="cs-CZ" dirty="0" err="1" smtClean="0">
                <a:solidFill>
                  <a:schemeClr val="bg1"/>
                </a:solidFill>
              </a:rPr>
              <a:t>getCena</a:t>
            </a:r>
            <a:r>
              <a:rPr lang="cs-CZ" dirty="0" smtClean="0">
                <a:solidFill>
                  <a:schemeClr val="bg1"/>
                </a:solidFill>
              </a:rPr>
              <a:t> dvakrát?</a:t>
            </a:r>
          </a:p>
        </p:txBody>
      </p:sp>
      <p:sp>
        <p:nvSpPr>
          <p:cNvPr id="20" name="TextovéPole 19"/>
          <p:cNvSpPr txBox="1"/>
          <p:nvPr/>
        </p:nvSpPr>
        <p:spPr>
          <a:xfrm>
            <a:off x="592214" y="764704"/>
            <a:ext cx="6705297" cy="175432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>
                <a:solidFill>
                  <a:schemeClr val="tx2">
                    <a:lumMod val="60000"/>
                    <a:lumOff val="40000"/>
                  </a:schemeClr>
                </a:solidFill>
              </a:rPr>
              <a:t>public </a:t>
            </a:r>
            <a:r>
              <a:rPr lang="cs-CZ" b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double </a:t>
            </a:r>
            <a:r>
              <a:rPr lang="cs-CZ" b="1" dirty="0" err="1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radek</a:t>
            </a:r>
            <a:r>
              <a:rPr lang="cs-CZ" b="1" dirty="0">
                <a:solidFill>
                  <a:schemeClr val="tx2">
                    <a:lumMod val="60000"/>
                    <a:lumOff val="40000"/>
                  </a:schemeClr>
                </a:solidFill>
              </a:rPr>
              <a:t>()</a:t>
            </a:r>
            <a:r>
              <a:rPr lang="cs-CZ" dirty="0">
                <a:solidFill>
                  <a:schemeClr val="bg1"/>
                </a:solidFill>
              </a:rPr>
              <a:t> { </a:t>
            </a:r>
            <a:endParaRPr lang="cs-CZ" dirty="0" smtClean="0">
              <a:solidFill>
                <a:schemeClr val="bg1"/>
              </a:solidFill>
            </a:endParaRPr>
          </a:p>
          <a:p>
            <a:pPr indent="176213"/>
            <a:r>
              <a:rPr lang="cs-CZ" dirty="0" err="1" smtClean="0">
                <a:solidFill>
                  <a:schemeClr val="bg1"/>
                </a:solidFill>
              </a:rPr>
              <a:t>Console.Write</a:t>
            </a:r>
            <a:r>
              <a:rPr lang="cs-CZ" dirty="0" smtClean="0">
                <a:solidFill>
                  <a:schemeClr val="bg1"/>
                </a:solidFill>
              </a:rPr>
              <a:t>(</a:t>
            </a:r>
            <a:r>
              <a:rPr lang="cs-CZ" dirty="0" err="1" smtClean="0">
                <a:solidFill>
                  <a:schemeClr val="bg1"/>
                </a:solidFill>
              </a:rPr>
              <a:t>nazev</a:t>
            </a:r>
            <a:r>
              <a:rPr lang="cs-CZ" dirty="0">
                <a:solidFill>
                  <a:schemeClr val="bg1"/>
                </a:solidFill>
              </a:rPr>
              <a:t>); </a:t>
            </a:r>
            <a:endParaRPr lang="cs-CZ" dirty="0" smtClean="0">
              <a:solidFill>
                <a:schemeClr val="bg1"/>
              </a:solidFill>
            </a:endParaRPr>
          </a:p>
          <a:p>
            <a:pPr indent="176213"/>
            <a:r>
              <a:rPr lang="cs-CZ" dirty="0" err="1" smtClean="0">
                <a:solidFill>
                  <a:schemeClr val="bg1"/>
                </a:solidFill>
              </a:rPr>
              <a:t>Console.Write</a:t>
            </a:r>
            <a:r>
              <a:rPr lang="cs-CZ" dirty="0">
                <a:solidFill>
                  <a:schemeClr val="bg1"/>
                </a:solidFill>
              </a:rPr>
              <a:t>(",\t kilo:" + </a:t>
            </a:r>
            <a:r>
              <a:rPr lang="cs-CZ" dirty="0" err="1">
                <a:solidFill>
                  <a:schemeClr val="bg1"/>
                </a:solidFill>
              </a:rPr>
              <a:t>vaha</a:t>
            </a:r>
            <a:r>
              <a:rPr lang="cs-CZ" dirty="0">
                <a:solidFill>
                  <a:schemeClr val="bg1"/>
                </a:solidFill>
              </a:rPr>
              <a:t> + " * " + </a:t>
            </a:r>
            <a:r>
              <a:rPr lang="cs-CZ" dirty="0" err="1">
                <a:solidFill>
                  <a:schemeClr val="bg1"/>
                </a:solidFill>
              </a:rPr>
              <a:t>cenaKg</a:t>
            </a:r>
            <a:r>
              <a:rPr lang="cs-CZ" dirty="0">
                <a:solidFill>
                  <a:schemeClr val="bg1"/>
                </a:solidFill>
              </a:rPr>
              <a:t> + "Kč, \t celkem: "); </a:t>
            </a:r>
            <a:endParaRPr lang="cs-CZ" dirty="0" smtClean="0">
              <a:solidFill>
                <a:schemeClr val="bg1"/>
              </a:solidFill>
            </a:endParaRPr>
          </a:p>
          <a:p>
            <a:pPr indent="176213"/>
            <a:r>
              <a:rPr lang="cs-CZ" dirty="0" err="1" smtClean="0">
                <a:solidFill>
                  <a:schemeClr val="bg1"/>
                </a:solidFill>
              </a:rPr>
              <a:t>Console.WriteLine</a:t>
            </a:r>
            <a:r>
              <a:rPr lang="cs-CZ" dirty="0" smtClean="0">
                <a:solidFill>
                  <a:schemeClr val="bg1"/>
                </a:solidFill>
              </a:rPr>
              <a:t>(</a:t>
            </a:r>
            <a:r>
              <a:rPr lang="cs-CZ" dirty="0" err="1" smtClean="0">
                <a:solidFill>
                  <a:schemeClr val="bg1"/>
                </a:solidFill>
              </a:rPr>
              <a:t>getCena</a:t>
            </a:r>
            <a:r>
              <a:rPr lang="cs-CZ" dirty="0">
                <a:solidFill>
                  <a:schemeClr val="bg1"/>
                </a:solidFill>
              </a:rPr>
              <a:t>() + " Kč "); </a:t>
            </a:r>
            <a:endParaRPr lang="cs-CZ" dirty="0" smtClean="0">
              <a:solidFill>
                <a:schemeClr val="bg1"/>
              </a:solidFill>
            </a:endParaRPr>
          </a:p>
          <a:p>
            <a:pPr indent="176213"/>
            <a:r>
              <a:rPr lang="cs-CZ" dirty="0" smtClean="0">
                <a:solidFill>
                  <a:schemeClr val="bg1"/>
                </a:solidFill>
              </a:rPr>
              <a:t>return </a:t>
            </a:r>
            <a:r>
              <a:rPr lang="cs-CZ" dirty="0" err="1" smtClean="0">
                <a:solidFill>
                  <a:schemeClr val="bg1"/>
                </a:solidFill>
              </a:rPr>
              <a:t>getCena</a:t>
            </a:r>
            <a:r>
              <a:rPr lang="cs-CZ" dirty="0" smtClean="0">
                <a:solidFill>
                  <a:schemeClr val="bg1"/>
                </a:solidFill>
              </a:rPr>
              <a:t>(); </a:t>
            </a:r>
          </a:p>
          <a:p>
            <a:r>
              <a:rPr lang="cs-CZ" dirty="0" smtClean="0">
                <a:solidFill>
                  <a:schemeClr val="bg1"/>
                </a:solidFill>
              </a:rPr>
              <a:t>}</a:t>
            </a:r>
          </a:p>
        </p:txBody>
      </p:sp>
      <p:sp>
        <p:nvSpPr>
          <p:cNvPr id="6" name="Šipka doleva 5"/>
          <p:cNvSpPr/>
          <p:nvPr/>
        </p:nvSpPr>
        <p:spPr>
          <a:xfrm>
            <a:off x="4572000" y="1713875"/>
            <a:ext cx="648072" cy="202957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TextovéPole 6"/>
          <p:cNvSpPr txBox="1"/>
          <p:nvPr/>
        </p:nvSpPr>
        <p:spPr>
          <a:xfrm>
            <a:off x="5292080" y="1700808"/>
            <a:ext cx="2746457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400" dirty="0" smtClean="0">
                <a:solidFill>
                  <a:srgbClr val="FF0000"/>
                </a:solidFill>
              </a:rPr>
              <a:t>Vypíše celkovou cena na obrazovku</a:t>
            </a:r>
            <a:endParaRPr lang="cs-CZ" sz="1400" dirty="0">
              <a:solidFill>
                <a:srgbClr val="FF0000"/>
              </a:solidFill>
            </a:endParaRPr>
          </a:p>
        </p:txBody>
      </p:sp>
      <p:sp>
        <p:nvSpPr>
          <p:cNvPr id="22" name="Šipka doleva 21"/>
          <p:cNvSpPr/>
          <p:nvPr/>
        </p:nvSpPr>
        <p:spPr>
          <a:xfrm>
            <a:off x="2718505" y="2001430"/>
            <a:ext cx="648072" cy="202957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TextovéPole 11"/>
          <p:cNvSpPr txBox="1"/>
          <p:nvPr/>
        </p:nvSpPr>
        <p:spPr>
          <a:xfrm>
            <a:off x="3522807" y="2001430"/>
            <a:ext cx="4271234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400" smtClean="0">
                <a:solidFill>
                  <a:srgbClr val="FF0000"/>
                </a:solidFill>
              </a:rPr>
              <a:t>Použije celkovou cenu jako návratovou hodnotu funkce</a:t>
            </a:r>
            <a:endParaRPr lang="cs-CZ" sz="1400" dirty="0">
              <a:solidFill>
                <a:srgbClr val="FF0000"/>
              </a:solidFill>
            </a:endParaRPr>
          </a:p>
        </p:txBody>
      </p:sp>
      <p:sp>
        <p:nvSpPr>
          <p:cNvPr id="4" name="Obdélník 3"/>
          <p:cNvSpPr/>
          <p:nvPr/>
        </p:nvSpPr>
        <p:spPr>
          <a:xfrm>
            <a:off x="539552" y="4726885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pPr indent="176213"/>
            <a:r>
              <a:rPr lang="cs-CZ">
                <a:solidFill>
                  <a:schemeClr val="bg1"/>
                </a:solidFill>
              </a:rPr>
              <a:t>double paragon=0; </a:t>
            </a:r>
          </a:p>
          <a:p>
            <a:pPr indent="176213"/>
            <a:r>
              <a:rPr lang="cs-CZ">
                <a:solidFill>
                  <a:schemeClr val="bg1"/>
                </a:solidFill>
              </a:rPr>
              <a:t>paragon +=porek.radek(); </a:t>
            </a:r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15" name="TextovéPole 14"/>
          <p:cNvSpPr txBox="1"/>
          <p:nvPr/>
        </p:nvSpPr>
        <p:spPr>
          <a:xfrm>
            <a:off x="227143" y="5589240"/>
            <a:ext cx="2522422" cy="369332"/>
          </a:xfrm>
          <a:prstGeom prst="rect">
            <a:avLst/>
          </a:prstGeom>
          <a:solidFill>
            <a:schemeClr val="accent2">
              <a:lumMod val="75000"/>
            </a:schemeClr>
          </a:solidFill>
          <a:ln>
            <a:solidFill>
              <a:schemeClr val="accent2">
                <a:lumMod val="40000"/>
                <a:lumOff val="60000"/>
              </a:schemeClr>
            </a:solidFill>
          </a:ln>
        </p:spPr>
        <p:txBody>
          <a:bodyPr wrap="none" rtlCol="0">
            <a:spAutoFit/>
          </a:bodyPr>
          <a:lstStyle/>
          <a:p>
            <a:r>
              <a:rPr lang="cs-CZ" smtClean="0">
                <a:solidFill>
                  <a:schemeClr val="bg1"/>
                </a:solidFill>
              </a:rPr>
              <a:t>6. Popište předchozí kód.</a:t>
            </a:r>
            <a:endParaRPr lang="cs-CZ" dirty="0" smtClean="0">
              <a:solidFill>
                <a:schemeClr val="bg1"/>
              </a:solidFill>
            </a:endParaRPr>
          </a:p>
        </p:txBody>
      </p:sp>
      <p:sp>
        <p:nvSpPr>
          <p:cNvPr id="17" name="TextovéPole 16"/>
          <p:cNvSpPr txBox="1"/>
          <p:nvPr/>
        </p:nvSpPr>
        <p:spPr>
          <a:xfrm>
            <a:off x="592214" y="6021288"/>
            <a:ext cx="7482433" cy="369332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solidFill>
              <a:schemeClr val="tx2">
                <a:lumMod val="60000"/>
                <a:lumOff val="40000"/>
              </a:schemeClr>
            </a:solidFill>
          </a:ln>
        </p:spPr>
        <p:txBody>
          <a:bodyPr wrap="none" rtlCol="0">
            <a:spAutoFit/>
          </a:bodyPr>
          <a:lstStyle/>
          <a:p>
            <a:r>
              <a:rPr lang="cs-CZ" smtClean="0"/>
              <a:t>Do proměnné typu double se budou potupně přičítat všechny položky nákupu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7808567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3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8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8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10" grpId="0" animBg="1"/>
      <p:bldP spid="20" grpId="0"/>
      <p:bldP spid="6" grpId="0" animBg="1"/>
      <p:bldP spid="7" grpId="0"/>
      <p:bldP spid="22" grpId="0" animBg="1"/>
      <p:bldP spid="12" grpId="0"/>
      <p:bldP spid="4" grpId="0" build="p"/>
      <p:bldP spid="15" grpId="0" animBg="1"/>
      <p:bldP spid="17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ovéPole 13"/>
          <p:cNvSpPr txBox="1"/>
          <p:nvPr/>
        </p:nvSpPr>
        <p:spPr>
          <a:xfrm>
            <a:off x="333442" y="2863969"/>
            <a:ext cx="842493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solidFill>
                  <a:prstClr val="white"/>
                </a:solidFill>
              </a:rPr>
              <a:t>Anotace a cíl: žáci vytvoří dvě třídy a použijí je obě v hlavním programu. Rozlišují mezi metodami jednotlivých tříd a jejich využitím při vytváření hlavního programu.</a:t>
            </a:r>
            <a:endParaRPr lang="cs-CZ" dirty="0">
              <a:solidFill>
                <a:prstClr val="white"/>
              </a:solidFill>
            </a:endParaRPr>
          </a:p>
        </p:txBody>
      </p:sp>
      <p:pic>
        <p:nvPicPr>
          <p:cNvPr id="17" name="Obrázek 1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260648"/>
            <a:ext cx="542544" cy="481584"/>
          </a:xfrm>
          <a:prstGeom prst="rect">
            <a:avLst/>
          </a:prstGeom>
        </p:spPr>
      </p:pic>
      <p:sp>
        <p:nvSpPr>
          <p:cNvPr id="18" name="TextovéPole 17"/>
          <p:cNvSpPr txBox="1"/>
          <p:nvPr/>
        </p:nvSpPr>
        <p:spPr>
          <a:xfrm>
            <a:off x="1039101" y="260648"/>
            <a:ext cx="118814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>
                <a:solidFill>
                  <a:srgbClr val="FF0000"/>
                </a:solidFill>
              </a:rPr>
              <a:t>Cvičení  </a:t>
            </a:r>
            <a:r>
              <a:rPr lang="cs-CZ" sz="2000" b="1" smtClean="0">
                <a:solidFill>
                  <a:srgbClr val="FF0000"/>
                </a:solidFill>
              </a:rPr>
              <a:t>7</a:t>
            </a:r>
            <a:endParaRPr lang="cs-CZ" sz="2000" b="1" dirty="0" smtClean="0">
              <a:solidFill>
                <a:srgbClr val="FF0000"/>
              </a:solidFill>
            </a:endParaRPr>
          </a:p>
        </p:txBody>
      </p:sp>
      <p:sp>
        <p:nvSpPr>
          <p:cNvPr id="19" name="TextovéPole 18"/>
          <p:cNvSpPr txBox="1"/>
          <p:nvPr/>
        </p:nvSpPr>
        <p:spPr>
          <a:xfrm>
            <a:off x="2483768" y="260648"/>
            <a:ext cx="325525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>
                <a:solidFill>
                  <a:prstClr val="white"/>
                </a:solidFill>
              </a:rPr>
              <a:t>C#  Použití dvou tříd v programu.</a:t>
            </a:r>
          </a:p>
        </p:txBody>
      </p:sp>
      <p:sp>
        <p:nvSpPr>
          <p:cNvPr id="8" name="TextovéPole 7"/>
          <p:cNvSpPr txBox="1"/>
          <p:nvPr/>
        </p:nvSpPr>
        <p:spPr>
          <a:xfrm>
            <a:off x="333442" y="4427820"/>
            <a:ext cx="289252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solidFill>
                  <a:prstClr val="white"/>
                </a:solidFill>
              </a:rPr>
              <a:t>Předpokládaný čas: 30 minut</a:t>
            </a:r>
            <a:endParaRPr lang="cs-CZ" dirty="0">
              <a:solidFill>
                <a:prstClr val="white"/>
              </a:solidFill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333442" y="1052736"/>
            <a:ext cx="318632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>
                <a:solidFill>
                  <a:prstClr val="white"/>
                </a:solidFill>
              </a:rPr>
              <a:t>Zpracovala: </a:t>
            </a:r>
            <a:r>
              <a:rPr lang="cs-CZ" dirty="0" smtClean="0">
                <a:solidFill>
                  <a:prstClr val="white"/>
                </a:solidFill>
              </a:rPr>
              <a:t>Ing. Adéla Tomalová</a:t>
            </a:r>
            <a:endParaRPr lang="cs-CZ" dirty="0">
              <a:solidFill>
                <a:prstClr val="white"/>
              </a:solidFill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333442" y="1672353"/>
            <a:ext cx="223695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>
                <a:solidFill>
                  <a:prstClr val="white"/>
                </a:solidFill>
              </a:rPr>
              <a:t>Cílová skupina: </a:t>
            </a:r>
            <a:r>
              <a:rPr lang="cs-CZ" dirty="0">
                <a:solidFill>
                  <a:prstClr val="white"/>
                </a:solidFill>
              </a:rPr>
              <a:t>žák </a:t>
            </a:r>
            <a:r>
              <a:rPr lang="cs-CZ" dirty="0" smtClean="0">
                <a:solidFill>
                  <a:prstClr val="white"/>
                </a:solidFill>
              </a:rPr>
              <a:t>SŠ</a:t>
            </a:r>
            <a:endParaRPr lang="cs-CZ" dirty="0">
              <a:solidFill>
                <a:prstClr val="white"/>
              </a:solidFill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333442" y="2291970"/>
            <a:ext cx="214084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>
                <a:solidFill>
                  <a:prstClr val="white"/>
                </a:solidFill>
              </a:rPr>
              <a:t>Rok vytvoření: </a:t>
            </a:r>
            <a:r>
              <a:rPr lang="cs-CZ" dirty="0">
                <a:solidFill>
                  <a:prstClr val="white"/>
                </a:solidFill>
              </a:rPr>
              <a:t> </a:t>
            </a:r>
            <a:r>
              <a:rPr lang="cs-CZ" dirty="0" smtClean="0">
                <a:solidFill>
                  <a:prstClr val="white"/>
                </a:solidFill>
              </a:rPr>
              <a:t>2012</a:t>
            </a:r>
            <a:endParaRPr lang="cs-CZ" dirty="0">
              <a:solidFill>
                <a:prstClr val="white"/>
              </a:solidFill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333442" y="3808203"/>
            <a:ext cx="616534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>
                <a:solidFill>
                  <a:prstClr val="white"/>
                </a:solidFill>
              </a:rPr>
              <a:t>Předpokládaný přínos (výstup): </a:t>
            </a:r>
            <a:r>
              <a:rPr lang="cs-CZ" dirty="0">
                <a:solidFill>
                  <a:prstClr val="white"/>
                </a:solidFill>
              </a:rPr>
              <a:t> </a:t>
            </a:r>
            <a:r>
              <a:rPr lang="cs-CZ" dirty="0" smtClean="0">
                <a:solidFill>
                  <a:prstClr val="white"/>
                </a:solidFill>
              </a:rPr>
              <a:t>používaní více tříd v programu.</a:t>
            </a:r>
            <a:endParaRPr lang="cs-CZ" dirty="0">
              <a:solidFill>
                <a:prstClr val="white"/>
              </a:solidFill>
            </a:endParaRPr>
          </a:p>
        </p:txBody>
      </p:sp>
      <p:sp>
        <p:nvSpPr>
          <p:cNvPr id="15" name="TextovéPole 14"/>
          <p:cNvSpPr txBox="1"/>
          <p:nvPr/>
        </p:nvSpPr>
        <p:spPr>
          <a:xfrm>
            <a:off x="333442" y="5013176"/>
            <a:ext cx="454675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solidFill>
                  <a:prstClr val="white"/>
                </a:solidFill>
              </a:rPr>
              <a:t>V textu nebyly použity materiály jiných autorů.</a:t>
            </a:r>
            <a:endParaRPr lang="cs-CZ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132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om-52-03-0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Tom-52-03-0</Template>
  <TotalTime>71</TotalTime>
  <Words>678</Words>
  <Application>Microsoft Office PowerPoint</Application>
  <PresentationFormat>Předvádění na obrazovce (4:3)</PresentationFormat>
  <Paragraphs>97</Paragraphs>
  <Slides>6</Slides>
  <Notes>3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6</vt:i4>
      </vt:variant>
    </vt:vector>
  </HeadingPairs>
  <TitlesOfParts>
    <vt:vector size="7" baseType="lpstr">
      <vt:lpstr>Tom-52-03-0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>Tom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Adéla</dc:creator>
  <cp:lastModifiedBy>Mirka</cp:lastModifiedBy>
  <cp:revision>11</cp:revision>
  <dcterms:created xsi:type="dcterms:W3CDTF">2012-10-27T19:00:43Z</dcterms:created>
  <dcterms:modified xsi:type="dcterms:W3CDTF">2013-07-01T09:24:02Z</dcterms:modified>
</cp:coreProperties>
</file>