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0" r:id="rId4"/>
    <p:sldId id="262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67" d="100"/>
          <a:sy n="67" d="100"/>
        </p:scale>
        <p:origin x="-11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5915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23528" y="3717032"/>
            <a:ext cx="8712968" cy="432048"/>
            <a:chOff x="179513" y="3861048"/>
            <a:chExt cx="8712968" cy="432048"/>
          </a:xfrm>
        </p:grpSpPr>
        <p:grpSp>
          <p:nvGrpSpPr>
            <p:cNvPr id="7" name="Skupina 6"/>
            <p:cNvGrpSpPr/>
            <p:nvPr/>
          </p:nvGrpSpPr>
          <p:grpSpPr>
            <a:xfrm>
              <a:off x="179513" y="3861048"/>
              <a:ext cx="8712968" cy="407634"/>
              <a:chOff x="1261405" y="1630536"/>
              <a:chExt cx="6510995" cy="40763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61405" y="1630536"/>
                <a:ext cx="6498543" cy="407634"/>
              </a:xfrm>
              <a:prstGeom prst="rect">
                <a:avLst/>
              </a:prstGeom>
            </p:spPr>
            <p:style>
              <a:lnRef idx="1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273857" y="1630536"/>
                <a:ext cx="6498543" cy="407634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76200" tIns="76200" rIns="76200" bIns="76200" numCol="1" spcCol="1270" anchor="ctr" anchorCtr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2000" kern="1200" dirty="0" smtClean="0"/>
                  <a:t> </a:t>
                </a:r>
                <a:endParaRPr lang="cs-CZ" sz="2000" kern="1200" dirty="0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360472" y="3892986"/>
              <a:ext cx="84600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/>
                <a:t>NÁZEV ŠABLONY: </a:t>
              </a:r>
              <a:r>
                <a:rPr lang="cs-CZ" sz="1200" dirty="0" smtClean="0"/>
                <a:t>V/2-Inovace </a:t>
              </a:r>
              <a:r>
                <a:rPr lang="cs-CZ" sz="1200" dirty="0"/>
                <a:t>a zkvalitnění výuky směřující k rozvoji odborných kompetencí žáků středních škol 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886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T</a:t>
            </a:r>
            <a:r>
              <a:rPr lang="cs-CZ" dirty="0" smtClean="0">
                <a:solidFill>
                  <a:prstClr val="white"/>
                </a:solidFill>
              </a:rPr>
              <a:t>řída jako datový typ instance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objekt pacient se základními údaji jméno a rok narození. </a:t>
            </a:r>
            <a:r>
              <a:rPr lang="cs-CZ" sz="1600" dirty="0" smtClean="0">
                <a:solidFill>
                  <a:schemeClr val="bg1"/>
                </a:solidFill>
              </a:rPr>
              <a:t> Po </a:t>
            </a:r>
            <a:r>
              <a:rPr lang="cs-CZ" sz="1600" dirty="0">
                <a:solidFill>
                  <a:schemeClr val="bg1"/>
                </a:solidFill>
              </a:rPr>
              <a:t>vytvoření bude možné každému pacientovi zapsat počet bodů za ošetření.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320262"/>
            <a:ext cx="258904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class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Pacient </a:t>
            </a:r>
            <a:r>
              <a:rPr lang="cs-CZ" dirty="0">
                <a:solidFill>
                  <a:schemeClr val="bg1"/>
                </a:solidFill>
              </a:rPr>
              <a:t>{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9875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string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jmeno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9875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int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rokNarozeni</a:t>
            </a:r>
            <a:r>
              <a:rPr lang="cs-CZ" dirty="0">
                <a:solidFill>
                  <a:schemeClr val="bg1"/>
                </a:solidFill>
              </a:rPr>
              <a:t>, body;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9875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public </a:t>
            </a:r>
            <a:r>
              <a:rPr lang="cs-CZ" dirty="0">
                <a:solidFill>
                  <a:schemeClr val="bg1"/>
                </a:solidFill>
              </a:rPr>
              <a:t>double koruny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pPr defTabSz="269875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Proměnné instance budou jméno pacienta, jeho rok narození a počet bodů za ošetření.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026550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vytvoření nového pacienta zadáme jeho jméno a roka narození, stejně jako by sestra  zakládala novou kartu a vypisovala údaje o pacientovi.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4831992"/>
            <a:ext cx="36488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Pacient(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string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jmeno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rok) 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this.jmeno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jmeno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rokNarozeni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rok;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  <p:bldP spid="12" grpId="0" build="p"/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886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T</a:t>
            </a:r>
            <a:r>
              <a:rPr lang="cs-CZ" dirty="0" smtClean="0">
                <a:solidFill>
                  <a:prstClr val="white"/>
                </a:solidFill>
              </a:rPr>
              <a:t>řída jako datový typ instance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novou třídu </a:t>
            </a:r>
            <a:r>
              <a:rPr lang="cs-CZ" sz="1600" dirty="0" err="1">
                <a:solidFill>
                  <a:schemeClr val="bg1"/>
                </a:solidFill>
              </a:rPr>
              <a:t>Pojistovna</a:t>
            </a:r>
            <a:r>
              <a:rPr lang="cs-CZ" sz="1600" dirty="0">
                <a:solidFill>
                  <a:schemeClr val="bg1"/>
                </a:solidFill>
              </a:rPr>
              <a:t>, která bude obsahovat název pojišťovny a hodnotu proplácenou za jeden bod. Vytvořte </a:t>
            </a:r>
            <a:r>
              <a:rPr lang="cs-CZ" sz="1600" dirty="0" err="1">
                <a:solidFill>
                  <a:schemeClr val="bg1"/>
                </a:solidFill>
              </a:rPr>
              <a:t>getter</a:t>
            </a:r>
            <a:r>
              <a:rPr lang="cs-CZ" sz="1600" dirty="0">
                <a:solidFill>
                  <a:schemeClr val="bg1"/>
                </a:solidFill>
              </a:rPr>
              <a:t>, který bude vypisovat název pojišťovny a hodnotu jejího bodu. Hodnota bodu bude návratová hodnota </a:t>
            </a:r>
            <a:r>
              <a:rPr lang="cs-CZ" sz="1600" dirty="0" err="1">
                <a:solidFill>
                  <a:schemeClr val="bg1"/>
                </a:solidFill>
              </a:rPr>
              <a:t>gettru</a:t>
            </a:r>
            <a:r>
              <a:rPr lang="cs-CZ" sz="1600" dirty="0">
                <a:solidFill>
                  <a:schemeClr val="bg1"/>
                </a:solidFill>
              </a:rPr>
              <a:t>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1866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class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Pojistovna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{ 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string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double </a:t>
            </a:r>
            <a:r>
              <a:rPr lang="cs-CZ" dirty="0" err="1" smtClean="0">
                <a:solidFill>
                  <a:schemeClr val="bg1"/>
                </a:solidFill>
              </a:rPr>
              <a:t>zaBod</a:t>
            </a:r>
            <a:r>
              <a:rPr lang="cs-CZ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844824"/>
            <a:ext cx="770485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Proměnné instance budou název pojišťovny a částka, kterou pojišťovna proplácí za 1 bod.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284984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vytvoření nové pojišťovny zadáme její jméno a kolik je aktuální hodnota bodu.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05530" y="3789040"/>
            <a:ext cx="44145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Pojistovna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string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nazev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double bod)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</a:p>
          <a:p>
            <a:pPr defTabSz="265113"/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this.nazev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zaBod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bod;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4378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2" grpId="0" build="p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886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T</a:t>
            </a:r>
            <a:r>
              <a:rPr lang="cs-CZ" dirty="0" smtClean="0">
                <a:solidFill>
                  <a:prstClr val="white"/>
                </a:solidFill>
              </a:rPr>
              <a:t>řída jako datový typ instance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792" y="2420888"/>
            <a:ext cx="2119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Pojistovna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pojisteni</a:t>
            </a:r>
            <a:r>
              <a:rPr lang="en-US" b="1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484784"/>
            <a:ext cx="7436170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 proměnným instance přidáme proměnnou typu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Pojistovna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Vytvoříme objekt, který bude moci používat všechny proměnné a metody třídy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Pojistovna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  <a:p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797803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Do třídy Pacient přidejte proměnou typu </a:t>
            </a:r>
            <a:r>
              <a:rPr lang="cs-CZ" sz="1600" dirty="0" err="1">
                <a:solidFill>
                  <a:schemeClr val="bg1"/>
                </a:solidFill>
              </a:rPr>
              <a:t>Pojistovna</a:t>
            </a:r>
            <a:r>
              <a:rPr lang="cs-CZ" sz="1600" dirty="0">
                <a:solidFill>
                  <a:schemeClr val="bg1"/>
                </a:solidFill>
              </a:rPr>
              <a:t>. Upravte </a:t>
            </a:r>
            <a:r>
              <a:rPr lang="cs-CZ" sz="1600" dirty="0" smtClean="0">
                <a:solidFill>
                  <a:schemeClr val="bg1"/>
                </a:solidFill>
              </a:rPr>
              <a:t>výpis </a:t>
            </a:r>
            <a:r>
              <a:rPr lang="cs-CZ" sz="1600" dirty="0">
                <a:solidFill>
                  <a:schemeClr val="bg1"/>
                </a:solidFill>
              </a:rPr>
              <a:t>tak, aby se v něm počítala částka za ošetření pacienta.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792" y="3851756"/>
            <a:ext cx="39701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tabLst>
                <a:tab pos="182563" algn="l"/>
              </a:tabLst>
            </a:pPr>
            <a:r>
              <a:rPr lang="en-US" b="1" dirty="0">
                <a:solidFill>
                  <a:schemeClr val="bg1"/>
                </a:solidFill>
              </a:rPr>
              <a:t>public void </a:t>
            </a:r>
            <a:r>
              <a:rPr lang="en-US" b="1" dirty="0" err="1">
                <a:solidFill>
                  <a:schemeClr val="bg1"/>
                </a:solidFill>
              </a:rPr>
              <a:t>setPojisteni</a:t>
            </a:r>
            <a:r>
              <a:rPr lang="en-US" b="1" dirty="0">
                <a:solidFill>
                  <a:schemeClr val="bg1"/>
                </a:solidFill>
              </a:rPr>
              <a:t>(</a:t>
            </a:r>
            <a:r>
              <a:rPr lang="en-US" b="1" dirty="0" err="1">
                <a:solidFill>
                  <a:schemeClr val="bg1"/>
                </a:solidFill>
              </a:rPr>
              <a:t>Pojistovna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jaka</a:t>
            </a:r>
            <a:r>
              <a:rPr lang="en-US" b="1" dirty="0">
                <a:solidFill>
                  <a:schemeClr val="bg1"/>
                </a:solidFill>
              </a:rPr>
              <a:t>)</a:t>
            </a:r>
          </a:p>
          <a:p>
            <a:pPr>
              <a:tabLst>
                <a:tab pos="182563" algn="l"/>
              </a:tabLst>
            </a:pPr>
            <a:r>
              <a:rPr lang="en-US" b="1" dirty="0" smtClean="0">
                <a:solidFill>
                  <a:schemeClr val="bg1"/>
                </a:solidFill>
              </a:rPr>
              <a:t>{</a:t>
            </a:r>
            <a:endParaRPr lang="en-US" b="1" dirty="0">
              <a:solidFill>
                <a:schemeClr val="bg1"/>
              </a:solidFill>
            </a:endParaRPr>
          </a:p>
          <a:p>
            <a:pPr defTabSz="182563"/>
            <a:r>
              <a:rPr lang="en-US" b="1" dirty="0">
                <a:solidFill>
                  <a:schemeClr val="bg1"/>
                </a:solidFill>
              </a:rPr>
              <a:t>	</a:t>
            </a:r>
            <a:r>
              <a:rPr lang="en-US" b="1" dirty="0" err="1">
                <a:solidFill>
                  <a:schemeClr val="bg1"/>
                </a:solidFill>
              </a:rPr>
              <a:t>pojisteni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jaka</a:t>
            </a:r>
            <a:r>
              <a:rPr lang="en-US" b="1" dirty="0">
                <a:solidFill>
                  <a:schemeClr val="bg1"/>
                </a:solidFill>
              </a:rPr>
              <a:t>;</a:t>
            </a:r>
          </a:p>
          <a:p>
            <a:pPr>
              <a:tabLst>
                <a:tab pos="182563" algn="l"/>
              </a:tabLst>
            </a:pPr>
            <a:r>
              <a:rPr lang="en-US" b="1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915652"/>
            <a:ext cx="7436170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hlavním programu budeme chtít zapsat každému pacientovi jeho pojišťovnu. Protože  budeme nastavovat hodnotu proměnné, vytvoříme v Pacientovi další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setter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Parametr je objekt typu pojišťovna.</a:t>
            </a:r>
          </a:p>
        </p:txBody>
      </p:sp>
    </p:spTree>
    <p:extLst>
      <p:ext uri="{BB962C8B-B14F-4D97-AF65-F5344CB8AC3E}">
        <p14:creationId xmlns:p14="http://schemas.microsoft.com/office/powerpoint/2010/main" val="241274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4" grpId="0" build="p"/>
      <p:bldP spid="9" grpId="0" build="p"/>
      <p:bldP spid="10" grpId="0" uiExpand="1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22792" y="2852936"/>
            <a:ext cx="45724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prstClr val="white"/>
                </a:solidFill>
              </a:rPr>
              <a:t>Pojistovna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poj1</a:t>
            </a:r>
            <a:r>
              <a:rPr lang="cs-CZ" dirty="0">
                <a:solidFill>
                  <a:prstClr val="white"/>
                </a:solidFill>
              </a:rPr>
              <a:t> = </a:t>
            </a:r>
            <a:r>
              <a:rPr lang="cs-CZ" dirty="0" err="1">
                <a:solidFill>
                  <a:prstClr val="white"/>
                </a:solidFill>
              </a:rPr>
              <a:t>new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Pojistovna</a:t>
            </a:r>
            <a:r>
              <a:rPr lang="cs-CZ" dirty="0">
                <a:solidFill>
                  <a:prstClr val="white"/>
                </a:solidFill>
              </a:rPr>
              <a:t>("VZP", 3.31); </a:t>
            </a:r>
            <a:endParaRPr lang="cs-CZ" dirty="0" smtClean="0">
              <a:solidFill>
                <a:prstClr val="white"/>
              </a:solidFill>
            </a:endParaRPr>
          </a:p>
          <a:p>
            <a:r>
              <a:rPr lang="cs-CZ" dirty="0" err="1" smtClean="0">
                <a:solidFill>
                  <a:prstClr val="white"/>
                </a:solidFill>
              </a:rPr>
              <a:t>Pojistovna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>
                <a:solidFill>
                  <a:prstClr val="white"/>
                </a:solidFill>
              </a:rPr>
              <a:t>poj2 = </a:t>
            </a:r>
            <a:r>
              <a:rPr lang="cs-CZ" dirty="0" err="1">
                <a:solidFill>
                  <a:prstClr val="white"/>
                </a:solidFill>
              </a:rPr>
              <a:t>new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Pojistovna</a:t>
            </a:r>
            <a:r>
              <a:rPr lang="cs-CZ" dirty="0">
                <a:solidFill>
                  <a:prstClr val="white"/>
                </a:solidFill>
              </a:rPr>
              <a:t>("RBP",3.28); </a:t>
            </a:r>
            <a:endParaRPr lang="cs-CZ" dirty="0" smtClean="0">
              <a:solidFill>
                <a:prstClr val="white"/>
              </a:solidFill>
            </a:endParaRPr>
          </a:p>
          <a:p>
            <a:r>
              <a:rPr lang="cs-CZ" dirty="0" err="1" smtClean="0">
                <a:solidFill>
                  <a:prstClr val="white"/>
                </a:solidFill>
              </a:rPr>
              <a:t>Pojistovna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>
                <a:solidFill>
                  <a:prstClr val="white"/>
                </a:solidFill>
              </a:rPr>
              <a:t>poj3 = </a:t>
            </a:r>
            <a:r>
              <a:rPr lang="cs-CZ" dirty="0" err="1">
                <a:solidFill>
                  <a:prstClr val="white"/>
                </a:solidFill>
              </a:rPr>
              <a:t>new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Pojistovna</a:t>
            </a:r>
            <a:r>
              <a:rPr lang="cs-CZ" dirty="0">
                <a:solidFill>
                  <a:prstClr val="white"/>
                </a:solidFill>
              </a:rPr>
              <a:t>("OZP",3.54); </a:t>
            </a:r>
            <a:endParaRPr lang="cs-CZ" dirty="0" smtClean="0">
              <a:solidFill>
                <a:prstClr val="white"/>
              </a:solidFill>
            </a:endParaRPr>
          </a:p>
          <a:p>
            <a:r>
              <a:rPr lang="cs-CZ" dirty="0" smtClean="0">
                <a:solidFill>
                  <a:prstClr val="white"/>
                </a:solidFill>
              </a:rPr>
              <a:t>Pacient </a:t>
            </a:r>
            <a:r>
              <a:rPr lang="cs-CZ" dirty="0">
                <a:solidFill>
                  <a:prstClr val="white"/>
                </a:solidFill>
              </a:rPr>
              <a:t>pac1 = </a:t>
            </a:r>
            <a:r>
              <a:rPr lang="cs-CZ" dirty="0" err="1">
                <a:solidFill>
                  <a:prstClr val="white"/>
                </a:solidFill>
              </a:rPr>
              <a:t>new</a:t>
            </a:r>
            <a:r>
              <a:rPr lang="cs-CZ" dirty="0">
                <a:solidFill>
                  <a:prstClr val="white"/>
                </a:solidFill>
              </a:rPr>
              <a:t> Pacient("Jan", </a:t>
            </a:r>
            <a:r>
              <a:rPr lang="cs-CZ">
                <a:solidFill>
                  <a:prstClr val="white"/>
                </a:solidFill>
              </a:rPr>
              <a:t>1988</a:t>
            </a:r>
            <a:r>
              <a:rPr lang="cs-CZ" smtClean="0">
                <a:solidFill>
                  <a:prstClr val="white"/>
                </a:solidFill>
              </a:rPr>
              <a:t>);</a:t>
            </a:r>
          </a:p>
          <a:p>
            <a:r>
              <a:rPr lang="cs-CZ" smtClean="0">
                <a:solidFill>
                  <a:prstClr val="white"/>
                </a:solidFill>
              </a:rPr>
              <a:t>pac1. setPojisteni</a:t>
            </a:r>
            <a:r>
              <a:rPr lang="en-US" smtClean="0">
                <a:solidFill>
                  <a:prstClr val="white"/>
                </a:solidFill>
              </a:rPr>
              <a:t>(poj1);</a:t>
            </a:r>
          </a:p>
          <a:p>
            <a:r>
              <a:rPr lang="cs-CZ">
                <a:solidFill>
                  <a:prstClr val="white"/>
                </a:solidFill>
              </a:rPr>
              <a:t>Pacient </a:t>
            </a:r>
            <a:r>
              <a:rPr lang="cs-CZ" smtClean="0">
                <a:solidFill>
                  <a:srgbClr val="FF0000"/>
                </a:solidFill>
              </a:rPr>
              <a:t>pac</a:t>
            </a:r>
            <a:r>
              <a:rPr lang="en-US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prstClr val="white"/>
                </a:solidFill>
              </a:rPr>
              <a:t> </a:t>
            </a:r>
            <a:r>
              <a:rPr lang="cs-CZ">
                <a:solidFill>
                  <a:prstClr val="white"/>
                </a:solidFill>
              </a:rPr>
              <a:t>= new Pacient</a:t>
            </a:r>
            <a:r>
              <a:rPr lang="cs-CZ" smtClean="0">
                <a:solidFill>
                  <a:prstClr val="white"/>
                </a:solidFill>
              </a:rPr>
              <a:t>(“</a:t>
            </a:r>
            <a:r>
              <a:rPr lang="en-US" smtClean="0">
                <a:solidFill>
                  <a:prstClr val="white"/>
                </a:solidFill>
              </a:rPr>
              <a:t>Josef</a:t>
            </a:r>
            <a:r>
              <a:rPr lang="cs-CZ" smtClean="0">
                <a:solidFill>
                  <a:prstClr val="white"/>
                </a:solidFill>
              </a:rPr>
              <a:t>", 19</a:t>
            </a:r>
            <a:r>
              <a:rPr lang="en-US" smtClean="0">
                <a:solidFill>
                  <a:prstClr val="white"/>
                </a:solidFill>
              </a:rPr>
              <a:t>82</a:t>
            </a:r>
            <a:r>
              <a:rPr lang="cs-CZ" smtClean="0">
                <a:solidFill>
                  <a:prstClr val="white"/>
                </a:solidFill>
              </a:rPr>
              <a:t>);</a:t>
            </a:r>
            <a:endParaRPr lang="cs-CZ">
              <a:solidFill>
                <a:prstClr val="white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pac</a:t>
            </a:r>
            <a:r>
              <a:rPr lang="en-US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.</a:t>
            </a:r>
            <a:r>
              <a:rPr lang="cs-CZ" smtClean="0">
                <a:solidFill>
                  <a:prstClr val="white"/>
                </a:solidFill>
              </a:rPr>
              <a:t> </a:t>
            </a:r>
            <a:r>
              <a:rPr lang="cs-CZ">
                <a:solidFill>
                  <a:prstClr val="white"/>
                </a:solidFill>
              </a:rPr>
              <a:t>setPojisteni</a:t>
            </a:r>
            <a:r>
              <a:rPr lang="en-US">
                <a:solidFill>
                  <a:prstClr val="white"/>
                </a:solidFill>
              </a:rPr>
              <a:t>(</a:t>
            </a:r>
            <a:r>
              <a:rPr lang="en-US">
                <a:solidFill>
                  <a:srgbClr val="FF0000"/>
                </a:solidFill>
              </a:rPr>
              <a:t>poj1</a:t>
            </a:r>
            <a:r>
              <a:rPr lang="en-US">
                <a:solidFill>
                  <a:prstClr val="white"/>
                </a:solidFill>
              </a:rPr>
              <a:t>);</a:t>
            </a:r>
          </a:p>
          <a:p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980728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white"/>
                </a:solidFill>
              </a:rPr>
              <a:t>Vytvořte 3 pojišťovny a přidělte je jednotlivým pacientům. </a:t>
            </a:r>
            <a:endParaRPr lang="cs-CZ" sz="1600" dirty="0" smtClean="0">
              <a:solidFill>
                <a:prstClr val="white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4981275" y="3010327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 rot="7947506" flipV="1">
            <a:off x="481032" y="5013625"/>
            <a:ext cx="512463" cy="13363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Šipka doleva 20"/>
          <p:cNvSpPr/>
          <p:nvPr/>
        </p:nvSpPr>
        <p:spPr>
          <a:xfrm rot="1065255">
            <a:off x="2545575" y="4886092"/>
            <a:ext cx="378095" cy="14003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4627210" y="4378479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en-US" sz="2000" b="1" smtClean="0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483768" y="260648"/>
            <a:ext cx="4066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en-US" smtClean="0">
                <a:solidFill>
                  <a:prstClr val="white"/>
                </a:solidFill>
              </a:rPr>
              <a:t>N</a:t>
            </a:r>
            <a:r>
              <a:rPr lang="cs-CZ" smtClean="0">
                <a:solidFill>
                  <a:prstClr val="white"/>
                </a:solidFill>
              </a:rPr>
              <a:t>ávratová hodnota při volání metody.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412776"/>
            <a:ext cx="770485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1. Konstruktor pojišťovny požaduje název pojišťovny  a hodnotu bodu.</a:t>
            </a:r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916832"/>
            <a:ext cx="770485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2. Konstruktor Pacienta požaduje jméno pacienta a jeho rok narození.</a:t>
            </a:r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436513"/>
            <a:ext cx="7704856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3. Přes instanci pacienta voláme metodu pacienta setPojisteni. Pojišťovnu předáváme jako parametr metody.</a:t>
            </a:r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765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9" grpId="0" build="p"/>
      <p:bldP spid="19" grpId="0" animBg="1"/>
      <p:bldP spid="20" grpId="0" animBg="1"/>
      <p:bldP spid="21" grpId="0" animBg="1"/>
      <p:bldP spid="22" grpId="0" animBg="1"/>
      <p:bldP spid="11" grpId="0" build="p"/>
      <p:bldP spid="12" grpId="0" build="p"/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886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T</a:t>
            </a:r>
            <a:r>
              <a:rPr lang="cs-CZ" dirty="0" smtClean="0">
                <a:solidFill>
                  <a:prstClr val="white"/>
                </a:solidFill>
              </a:rPr>
              <a:t>řída jako datový typ instance třídy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3442" y="2894457"/>
            <a:ext cx="8198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schemeClr val="bg1"/>
                </a:solidFill>
              </a:rPr>
              <a:t>Anotance</a:t>
            </a:r>
            <a:r>
              <a:rPr lang="cs-CZ" dirty="0" smtClean="0">
                <a:solidFill>
                  <a:schemeClr val="bg1"/>
                </a:solidFill>
              </a:rPr>
              <a:t>: Žáci  </a:t>
            </a:r>
            <a:r>
              <a:rPr lang="cs-CZ" smtClean="0">
                <a:solidFill>
                  <a:schemeClr val="bg1"/>
                </a:solidFill>
              </a:rPr>
              <a:t>vytvoří třídu</a:t>
            </a:r>
            <a:r>
              <a:rPr lang="en-US" smtClean="0">
                <a:solidFill>
                  <a:schemeClr val="bg1"/>
                </a:solidFill>
              </a:rPr>
              <a:t>,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jejíž instance </a:t>
            </a:r>
            <a:r>
              <a:rPr lang="cs-CZ" smtClean="0">
                <a:solidFill>
                  <a:schemeClr val="bg1"/>
                </a:solidFill>
              </a:rPr>
              <a:t>jsou  proměnné </a:t>
            </a:r>
            <a:r>
              <a:rPr lang="cs-CZ" dirty="0" smtClean="0">
                <a:solidFill>
                  <a:schemeClr val="bg1"/>
                </a:solidFill>
              </a:rPr>
              <a:t>druhé třídy. Poznávají  	výhody OOP – rozdělení problému na menší logické celky a jejich komunikace.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99270"/>
            <a:ext cx="2933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b="1" smtClean="0">
                <a:solidFill>
                  <a:prstClr val="white"/>
                </a:solidFill>
              </a:rPr>
              <a:t>: </a:t>
            </a:r>
            <a:r>
              <a:rPr lang="en-US" smtClean="0">
                <a:solidFill>
                  <a:prstClr val="white"/>
                </a:solidFill>
              </a:rPr>
              <a:t>15</a:t>
            </a:r>
            <a:r>
              <a:rPr lang="cs-CZ" smtClean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666643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280550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2012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785363"/>
            <a:ext cx="6318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(výstup):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logické dělení programu do tříd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414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178</TotalTime>
  <Words>511</Words>
  <Application>Microsoft Office PowerPoint</Application>
  <PresentationFormat>Předvádění na obrazovce (4:3)</PresentationFormat>
  <Paragraphs>72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Mirka</cp:lastModifiedBy>
  <cp:revision>28</cp:revision>
  <dcterms:created xsi:type="dcterms:W3CDTF">2012-10-27T19:00:43Z</dcterms:created>
  <dcterms:modified xsi:type="dcterms:W3CDTF">2013-07-01T09:24:15Z</dcterms:modified>
</cp:coreProperties>
</file>