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9" r:id="rId3"/>
    <p:sldId id="260" r:id="rId4"/>
    <p:sldId id="261" r:id="rId5"/>
    <p:sldId id="263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67" d="100"/>
          <a:sy n="67" d="100"/>
        </p:scale>
        <p:origin x="-11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59151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323528" y="3717032"/>
            <a:ext cx="8712968" cy="432048"/>
            <a:chOff x="179513" y="3861048"/>
            <a:chExt cx="8712968" cy="432048"/>
          </a:xfrm>
        </p:grpSpPr>
        <p:grpSp>
          <p:nvGrpSpPr>
            <p:cNvPr id="7" name="Skupina 6"/>
            <p:cNvGrpSpPr/>
            <p:nvPr/>
          </p:nvGrpSpPr>
          <p:grpSpPr>
            <a:xfrm>
              <a:off x="179513" y="3861048"/>
              <a:ext cx="8712968" cy="407634"/>
              <a:chOff x="1261405" y="1630536"/>
              <a:chExt cx="6510995" cy="40763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261405" y="1630536"/>
                <a:ext cx="6498543" cy="407634"/>
              </a:xfrm>
              <a:prstGeom prst="rect">
                <a:avLst/>
              </a:prstGeom>
            </p:spPr>
            <p:style>
              <a:lnRef idx="1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273857" y="1630536"/>
                <a:ext cx="6498543" cy="407634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76200" tIns="76200" rIns="76200" bIns="76200" numCol="1" spcCol="1270" anchor="ctr" anchorCtr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>
                        <a:hueOff val="0"/>
                        <a:satOff val="0"/>
                        <a:lumOff val="0"/>
                        <a:alphaOff val="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 defTabSz="889000" rtl="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2000" kern="1200" dirty="0" smtClean="0"/>
                  <a:t> </a:t>
                </a:r>
                <a:endParaRPr lang="cs-CZ" sz="2000" kern="1200" dirty="0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360472" y="3892986"/>
              <a:ext cx="8460000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000" dirty="0" smtClean="0"/>
                <a:t>NÁZEV ŠABLONY: </a:t>
              </a:r>
              <a:r>
                <a:rPr lang="cs-CZ" sz="1200" dirty="0" smtClean="0"/>
                <a:t>V/2-Inovace </a:t>
              </a:r>
              <a:r>
                <a:rPr lang="cs-CZ" sz="1200" dirty="0"/>
                <a:t>a zkvalitnění výuky směřující k rozvoji odborných kompetencí žáků středních škol </a:t>
              </a:r>
              <a:endParaRPr 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objekt pacient se základními údaji jméno a rok narození. </a:t>
            </a:r>
            <a:r>
              <a:rPr lang="cs-CZ" sz="1600" dirty="0" smtClean="0">
                <a:solidFill>
                  <a:schemeClr val="bg1"/>
                </a:solidFill>
              </a:rPr>
              <a:t> Po </a:t>
            </a:r>
            <a:r>
              <a:rPr lang="cs-CZ" sz="1600" dirty="0">
                <a:solidFill>
                  <a:schemeClr val="bg1"/>
                </a:solidFill>
              </a:rPr>
              <a:t>vytvoření bude možné každému pacientovi zapsat počet bodů za ošetření.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2239704"/>
            <a:ext cx="258904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class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Pacient </a:t>
            </a:r>
            <a:r>
              <a:rPr lang="cs-CZ" dirty="0">
                <a:solidFill>
                  <a:schemeClr val="bg1"/>
                </a:solidFill>
              </a:rPr>
              <a:t>{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9875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string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jmeno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9875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int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rokNarozeni</a:t>
            </a:r>
            <a:r>
              <a:rPr lang="cs-CZ" dirty="0">
                <a:solidFill>
                  <a:schemeClr val="bg1"/>
                </a:solidFill>
              </a:rPr>
              <a:t>, body;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9875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public </a:t>
            </a:r>
            <a:r>
              <a:rPr lang="cs-CZ" dirty="0">
                <a:solidFill>
                  <a:schemeClr val="bg1"/>
                </a:solidFill>
              </a:rPr>
              <a:t>double koruny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pPr defTabSz="269875"/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Proměnné instance budou jméno pacienta, jeho rok narození a počet bodů za ošetření.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2204864"/>
            <a:ext cx="364888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Pacient(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string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jmeno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rok) 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this.jmeno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jmeno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rokNarozeni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rok;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260648"/>
            <a:ext cx="3570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Návratová hodnota typu double.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/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570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Návratová hodnota typu double.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novou třídu </a:t>
            </a:r>
            <a:r>
              <a:rPr lang="cs-CZ" sz="1600" dirty="0" err="1">
                <a:solidFill>
                  <a:schemeClr val="bg1"/>
                </a:solidFill>
              </a:rPr>
              <a:t>Pojistovna</a:t>
            </a:r>
            <a:r>
              <a:rPr lang="cs-CZ" sz="1600" dirty="0">
                <a:solidFill>
                  <a:schemeClr val="bg1"/>
                </a:solidFill>
              </a:rPr>
              <a:t>, která bude obsahovat název pojišťovny a hodnotu proplácenou za jeden bod. Vytvořte </a:t>
            </a:r>
            <a:r>
              <a:rPr lang="cs-CZ" sz="1600" dirty="0" err="1">
                <a:solidFill>
                  <a:schemeClr val="bg1"/>
                </a:solidFill>
              </a:rPr>
              <a:t>getter</a:t>
            </a:r>
            <a:r>
              <a:rPr lang="cs-CZ" sz="1600" dirty="0">
                <a:solidFill>
                  <a:schemeClr val="bg1"/>
                </a:solidFill>
              </a:rPr>
              <a:t>, který bude vypisovat název pojišťovny a hodnotu jejího bodu. Hodnota bodu bude návratová hodnota </a:t>
            </a:r>
            <a:r>
              <a:rPr lang="cs-CZ" sz="1600" dirty="0" err="1">
                <a:solidFill>
                  <a:schemeClr val="bg1"/>
                </a:solidFill>
              </a:rPr>
              <a:t>gettru</a:t>
            </a:r>
            <a:r>
              <a:rPr lang="cs-CZ" sz="1600" dirty="0">
                <a:solidFill>
                  <a:schemeClr val="bg1"/>
                </a:solidFill>
              </a:rPr>
              <a:t>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1833" y="2276872"/>
            <a:ext cx="18666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class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Pojistovna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{ 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string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double </a:t>
            </a:r>
            <a:r>
              <a:rPr lang="cs-CZ" dirty="0" err="1" smtClean="0">
                <a:solidFill>
                  <a:schemeClr val="bg1"/>
                </a:solidFill>
              </a:rPr>
              <a:t>zaBod</a:t>
            </a:r>
            <a:r>
              <a:rPr lang="cs-CZ" dirty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844824"/>
            <a:ext cx="7704856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Proměnné instance budou název pojišťovny a částka, kterou pojišťovna proplácí za 1 bod.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2348880"/>
            <a:ext cx="44145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Pojistovna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string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nazev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double bod)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</a:p>
          <a:p>
            <a:pPr defTabSz="265113"/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this.nazev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err="1" smtClean="0">
                <a:solidFill>
                  <a:schemeClr val="bg1"/>
                </a:solidFill>
              </a:rPr>
              <a:t>zaBod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bod; </a:t>
            </a:r>
            <a:endParaRPr lang="cs-CZ" dirty="0" smtClean="0">
              <a:solidFill>
                <a:schemeClr val="bg1"/>
              </a:solidFill>
            </a:endParaRPr>
          </a:p>
          <a:p>
            <a:pPr defTabSz="265113"/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64378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/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792" y="1628800"/>
            <a:ext cx="31737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</a:t>
            </a:r>
            <a:r>
              <a:rPr lang="en-US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setBod</a:t>
            </a:r>
            <a:r>
              <a:rPr 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(double bod)</a:t>
            </a:r>
          </a:p>
          <a:p>
            <a:pPr defTabSz="182563"/>
            <a:r>
              <a:rPr lang="en-US" b="1" dirty="0" smtClean="0">
                <a:solidFill>
                  <a:schemeClr val="bg1"/>
                </a:solidFill>
              </a:rPr>
              <a:t>{</a:t>
            </a:r>
            <a:endParaRPr lang="en-US" b="1" dirty="0">
              <a:solidFill>
                <a:schemeClr val="bg1"/>
              </a:solidFill>
            </a:endParaRPr>
          </a:p>
          <a:p>
            <a:pPr defTabSz="182563"/>
            <a:r>
              <a:rPr lang="en-US" b="1" dirty="0">
                <a:solidFill>
                  <a:schemeClr val="bg1"/>
                </a:solidFill>
              </a:rPr>
              <a:t>	</a:t>
            </a:r>
            <a:r>
              <a:rPr lang="en-US" b="1" dirty="0" err="1" smtClean="0">
                <a:solidFill>
                  <a:schemeClr val="bg1"/>
                </a:solidFill>
              </a:rPr>
              <a:t>zaBod</a:t>
            </a:r>
            <a:r>
              <a:rPr lang="en-US" b="1" dirty="0" smtClean="0">
                <a:solidFill>
                  <a:schemeClr val="bg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= bod;</a:t>
            </a:r>
          </a:p>
          <a:p>
            <a:pPr defTabSz="182563"/>
            <a:r>
              <a:rPr lang="en-US" b="1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052736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Protože se hodnota bodu mění, vytvoříme pro potřebu změny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setter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792" y="4255928"/>
            <a:ext cx="769274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182563"/>
            <a:r>
              <a:rPr 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</a:t>
            </a:r>
            <a:r>
              <a:rPr lang="en-US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getBod</a:t>
            </a:r>
            <a:r>
              <a:rPr 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()</a:t>
            </a:r>
          </a:p>
          <a:p>
            <a:r>
              <a:rPr lang="en-US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  <a:endParaRPr lang="en-US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defTabSz="182563"/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en-US" b="1" dirty="0" err="1" smtClean="0">
                <a:solidFill>
                  <a:schemeClr val="bg1"/>
                </a:solidFill>
              </a:rPr>
              <a:t>Console.WriteLine</a:t>
            </a:r>
            <a:r>
              <a:rPr lang="en-US" b="1" dirty="0">
                <a:solidFill>
                  <a:schemeClr val="bg1"/>
                </a:solidFill>
              </a:rPr>
              <a:t>("</a:t>
            </a:r>
            <a:r>
              <a:rPr lang="en-US" b="1" dirty="0" err="1">
                <a:solidFill>
                  <a:schemeClr val="bg1"/>
                </a:solidFill>
              </a:rPr>
              <a:t>Pojišťovna</a:t>
            </a:r>
            <a:r>
              <a:rPr lang="en-US" b="1" dirty="0">
                <a:solidFill>
                  <a:schemeClr val="bg1"/>
                </a:solidFill>
              </a:rPr>
              <a:t> {0} </a:t>
            </a:r>
            <a:r>
              <a:rPr lang="en-US" b="1" dirty="0" err="1">
                <a:solidFill>
                  <a:schemeClr val="bg1"/>
                </a:solidFill>
              </a:rPr>
              <a:t>vyplácí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za</a:t>
            </a:r>
            <a:r>
              <a:rPr lang="en-US" b="1" dirty="0">
                <a:solidFill>
                  <a:schemeClr val="bg1"/>
                </a:solidFill>
              </a:rPr>
              <a:t> 1 bod {1} </a:t>
            </a:r>
            <a:r>
              <a:rPr lang="en-US" b="1" dirty="0" err="1">
                <a:solidFill>
                  <a:schemeClr val="bg1"/>
                </a:solidFill>
              </a:rPr>
              <a:t>korun</a:t>
            </a:r>
            <a:r>
              <a:rPr lang="en-US" b="1" dirty="0">
                <a:solidFill>
                  <a:schemeClr val="bg1"/>
                </a:solidFill>
              </a:rPr>
              <a:t>.",</a:t>
            </a:r>
            <a:r>
              <a:rPr lang="en-US" b="1" dirty="0" err="1">
                <a:solidFill>
                  <a:schemeClr val="bg1"/>
                </a:solidFill>
              </a:rPr>
              <a:t>nazev</a:t>
            </a:r>
            <a:r>
              <a:rPr lang="en-US" b="1" dirty="0">
                <a:solidFill>
                  <a:schemeClr val="bg1"/>
                </a:solidFill>
              </a:rPr>
              <a:t>, </a:t>
            </a:r>
            <a:r>
              <a:rPr lang="en-US" b="1" dirty="0" err="1">
                <a:solidFill>
                  <a:schemeClr val="bg1"/>
                </a:solidFill>
              </a:rPr>
              <a:t>zaBod</a:t>
            </a:r>
            <a:r>
              <a:rPr lang="en-US" b="1" dirty="0">
                <a:solidFill>
                  <a:schemeClr val="bg1"/>
                </a:solidFill>
              </a:rPr>
              <a:t>);</a:t>
            </a:r>
          </a:p>
          <a:p>
            <a:pPr defTabSz="182563"/>
            <a:r>
              <a:rPr lang="cs-CZ" b="1" dirty="0" smtClean="0">
                <a:solidFill>
                  <a:schemeClr val="bg1"/>
                </a:solidFill>
              </a:rPr>
              <a:t>   </a:t>
            </a:r>
            <a:r>
              <a:rPr lang="en-US" b="1" dirty="0" smtClean="0">
                <a:solidFill>
                  <a:schemeClr val="bg1"/>
                </a:solidFill>
              </a:rPr>
              <a:t>return </a:t>
            </a:r>
            <a:r>
              <a:rPr lang="en-US" b="1" dirty="0" err="1">
                <a:solidFill>
                  <a:schemeClr val="bg1"/>
                </a:solidFill>
              </a:rPr>
              <a:t>zaBod</a:t>
            </a:r>
            <a:r>
              <a:rPr lang="en-US" b="1" dirty="0">
                <a:solidFill>
                  <a:schemeClr val="bg1"/>
                </a:solidFill>
              </a:rPr>
              <a:t>;</a:t>
            </a:r>
          </a:p>
          <a:p>
            <a:r>
              <a:rPr lang="en-US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2996952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Oproti předcházejícím metodám, nemá tato klíčové slovo </a:t>
            </a:r>
            <a:r>
              <a:rPr lang="cs-CZ" sz="16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void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ale </a:t>
            </a:r>
            <a:r>
              <a:rPr lang="cs-CZ" sz="16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double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To znamená,</a:t>
            </a:r>
          </a:p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že výsledkem po zpracování těla metody bude nějaké desetinné číslo.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2227247" y="5229200"/>
            <a:ext cx="904593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C0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16385930">
            <a:off x="1407026" y="3830882"/>
            <a:ext cx="452296" cy="388980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C0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4182" y="5838363"/>
            <a:ext cx="7436170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Hodnotu výsledku metody potřebujeme znát v hlavním programu, nebo tam, kde metodu volámu.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 musí v těle metody klíčové slovo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return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za ním proměnná obsahující návratovou hodnotu – výsledek výpočtu metody. 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60648"/>
            <a:ext cx="3570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Návratová hodnota typu double.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868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4" grpId="0" animBg="1" autoUpdateAnimBg="0"/>
      <p:bldP spid="15" grpId="0" build="p"/>
      <p:bldP spid="16" grpId="0" animBg="1" autoUpdateAnimBg="0"/>
      <p:bldP spid="2" grpId="0" animBg="1"/>
      <p:bldP spid="10" grpId="0" animBg="1"/>
      <p:bldP spid="11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506" y="3717032"/>
            <a:ext cx="721351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public </a:t>
            </a:r>
            <a:r>
              <a:rPr lang="cs-CZ" dirty="0" err="1">
                <a:solidFill>
                  <a:schemeClr val="bg1"/>
                </a:solidFill>
              </a:rPr>
              <a:t>int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vypis</a:t>
            </a:r>
            <a:r>
              <a:rPr lang="cs-CZ" dirty="0">
                <a:solidFill>
                  <a:schemeClr val="bg1"/>
                </a:solidFill>
              </a:rPr>
              <a:t>() </a:t>
            </a:r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pPr defTabSz="176213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>
                <a:solidFill>
                  <a:schemeClr val="bg1"/>
                </a:solidFill>
              </a:rPr>
              <a:t>("Pacient {0}, narozený {1}, počet bodů za ošetření: {2}", </a:t>
            </a:r>
            <a:endParaRPr lang="cs-CZ" dirty="0" smtClean="0">
              <a:solidFill>
                <a:schemeClr val="bg1"/>
              </a:solidFill>
            </a:endParaRPr>
          </a:p>
          <a:p>
            <a:pPr defTabSz="176213"/>
            <a:r>
              <a:rPr lang="cs-CZ" dirty="0" err="1" smtClean="0">
                <a:solidFill>
                  <a:schemeClr val="bg1"/>
                </a:solidFill>
              </a:rPr>
              <a:t>jmeno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rokNarozeni</a:t>
            </a:r>
            <a:r>
              <a:rPr lang="cs-CZ" dirty="0">
                <a:solidFill>
                  <a:schemeClr val="bg1"/>
                </a:solidFill>
              </a:rPr>
              <a:t>, body); </a:t>
            </a:r>
            <a:endParaRPr lang="cs-CZ" dirty="0" smtClean="0">
              <a:solidFill>
                <a:schemeClr val="bg1"/>
              </a:solidFill>
            </a:endParaRPr>
          </a:p>
          <a:p>
            <a:pPr defTabSz="176213"/>
            <a:r>
              <a:rPr lang="cs-CZ" dirty="0" smtClean="0">
                <a:solidFill>
                  <a:schemeClr val="bg1"/>
                </a:solidFill>
              </a:rPr>
              <a:t>double </a:t>
            </a:r>
            <a:r>
              <a:rPr lang="cs-CZ" dirty="0">
                <a:solidFill>
                  <a:schemeClr val="bg1"/>
                </a:solidFill>
              </a:rPr>
              <a:t>pom = </a:t>
            </a:r>
            <a:r>
              <a:rPr lang="cs-CZ" dirty="0" err="1">
                <a:solidFill>
                  <a:schemeClr val="bg1"/>
                </a:solidFill>
              </a:rPr>
              <a:t>pojisteni.getBod</a:t>
            </a:r>
            <a:r>
              <a:rPr lang="cs-CZ" dirty="0">
                <a:solidFill>
                  <a:schemeClr val="bg1"/>
                </a:solidFill>
              </a:rPr>
              <a:t>(); </a:t>
            </a:r>
            <a:endParaRPr lang="cs-CZ" dirty="0" smtClean="0">
              <a:solidFill>
                <a:schemeClr val="bg1"/>
              </a:solidFill>
            </a:endParaRPr>
          </a:p>
          <a:p>
            <a:pPr defTabSz="176213"/>
            <a:r>
              <a:rPr lang="cs-CZ" dirty="0" smtClean="0">
                <a:solidFill>
                  <a:schemeClr val="bg1"/>
                </a:solidFill>
              </a:rPr>
              <a:t>koruny </a:t>
            </a:r>
            <a:r>
              <a:rPr lang="cs-CZ" dirty="0">
                <a:solidFill>
                  <a:schemeClr val="bg1"/>
                </a:solidFill>
              </a:rPr>
              <a:t>= pom *body ; </a:t>
            </a:r>
            <a:endParaRPr lang="cs-CZ" dirty="0" smtClean="0">
              <a:solidFill>
                <a:schemeClr val="bg1"/>
              </a:solidFill>
            </a:endParaRPr>
          </a:p>
          <a:p>
            <a:pPr defTabSz="176213"/>
            <a:r>
              <a:rPr lang="cs-CZ" dirty="0" smtClean="0">
                <a:solidFill>
                  <a:schemeClr val="bg1"/>
                </a:solidFill>
              </a:rPr>
              <a:t>return </a:t>
            </a:r>
            <a:r>
              <a:rPr lang="cs-CZ" dirty="0">
                <a:solidFill>
                  <a:schemeClr val="bg1"/>
                </a:solidFill>
              </a:rPr>
              <a:t>body;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484784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Vypíšeme jméno, rok narození  pacienta a počet  jeho bodů.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797803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Do třídy Pacient přidejte proměnou typu </a:t>
            </a:r>
            <a:r>
              <a:rPr lang="cs-CZ" sz="1600" dirty="0" err="1">
                <a:solidFill>
                  <a:schemeClr val="bg1"/>
                </a:solidFill>
              </a:rPr>
              <a:t>Pojistovna</a:t>
            </a:r>
            <a:r>
              <a:rPr lang="cs-CZ" sz="1600" dirty="0">
                <a:solidFill>
                  <a:schemeClr val="bg1"/>
                </a:solidFill>
              </a:rPr>
              <a:t>. Upravte </a:t>
            </a:r>
            <a:r>
              <a:rPr lang="cs-CZ" sz="1600" dirty="0" smtClean="0">
                <a:solidFill>
                  <a:schemeClr val="bg1"/>
                </a:solidFill>
              </a:rPr>
              <a:t>výpis </a:t>
            </a:r>
            <a:r>
              <a:rPr lang="cs-CZ" sz="1600" dirty="0">
                <a:solidFill>
                  <a:schemeClr val="bg1"/>
                </a:solidFill>
              </a:rPr>
              <a:t>tak, aby se v něm počítala částka za ošetření pacienta. 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3251117" y="4365104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1938318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Metodou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getBod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() třídy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Pojistovna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zjistíme hodnotu jednoho bodu.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3855500" y="4704227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2783065" y="4971342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1941490" y="5238457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2442374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 Do proměnné instance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koruny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vypočítáme částku za všechny body.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51520" y="2946430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Návratovou hodnotu metody – počet bodů, převedeme do hlavního programu  klíčovým slovem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return.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83768" y="260648"/>
            <a:ext cx="3570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Návratová hodnota typu double.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58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4" grpId="0" uiExpand="1" build="p" animBg="1" autoUpdateAnimBg="0"/>
      <p:bldP spid="9" grpId="0" build="p"/>
      <p:bldP spid="2" grpId="0" animBg="1"/>
      <p:bldP spid="12" grpId="0" uiExpand="1" build="p" animBg="1" autoUpdateAnimBg="0"/>
      <p:bldP spid="15" grpId="0" animBg="1"/>
      <p:bldP spid="16" grpId="0" animBg="1"/>
      <p:bldP spid="17" grpId="0" animBg="1"/>
      <p:bldP spid="18" grpId="0" uiExpand="1" build="p" animBg="1" autoUpdateAnimBg="0"/>
      <p:bldP spid="19" grpId="0" build="p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4064" y="3770442"/>
            <a:ext cx="45337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tabLst>
                <a:tab pos="182563" algn="l"/>
              </a:tabLst>
            </a:pPr>
            <a:r>
              <a:rPr lang="cs-CZ" dirty="0">
                <a:solidFill>
                  <a:schemeClr val="bg1"/>
                </a:solidFill>
              </a:rPr>
              <a:t>double </a:t>
            </a:r>
            <a:r>
              <a:rPr lang="cs-CZ" dirty="0" err="1">
                <a:solidFill>
                  <a:schemeClr val="bg1"/>
                </a:solidFill>
              </a:rPr>
              <a:t>vydelek</a:t>
            </a:r>
            <a:r>
              <a:rPr lang="cs-CZ" dirty="0">
                <a:solidFill>
                  <a:schemeClr val="bg1"/>
                </a:solidFill>
              </a:rPr>
              <a:t>=0; </a:t>
            </a:r>
            <a:r>
              <a:rPr lang="cs-CZ" dirty="0" err="1">
                <a:solidFill>
                  <a:schemeClr val="bg1"/>
                </a:solidFill>
              </a:rPr>
              <a:t>int</a:t>
            </a:r>
            <a:r>
              <a:rPr lang="cs-CZ" dirty="0">
                <a:solidFill>
                  <a:schemeClr val="bg1"/>
                </a:solidFill>
              </a:rPr>
              <a:t> body = 0</a:t>
            </a:r>
            <a:r>
              <a:rPr lang="cs-CZ" dirty="0" smtClean="0">
                <a:solidFill>
                  <a:schemeClr val="bg1"/>
                </a:solidFill>
              </a:rPr>
              <a:t>;</a:t>
            </a:r>
          </a:p>
          <a:p>
            <a:pPr>
              <a:tabLst>
                <a:tab pos="182563" algn="l"/>
              </a:tabLst>
            </a:pPr>
            <a:r>
              <a:rPr lang="cs-CZ" dirty="0" smtClean="0">
                <a:solidFill>
                  <a:schemeClr val="bg1"/>
                </a:solidFill>
              </a:rPr>
              <a:t>body </a:t>
            </a:r>
            <a:r>
              <a:rPr lang="cs-CZ" dirty="0">
                <a:solidFill>
                  <a:schemeClr val="bg1"/>
                </a:solidFill>
              </a:rPr>
              <a:t>+= pac1.vypis(); </a:t>
            </a:r>
            <a:r>
              <a:rPr lang="cs-CZ" dirty="0" err="1">
                <a:solidFill>
                  <a:schemeClr val="bg1"/>
                </a:solidFill>
              </a:rPr>
              <a:t>vydelek</a:t>
            </a:r>
            <a:r>
              <a:rPr lang="cs-CZ" dirty="0">
                <a:solidFill>
                  <a:schemeClr val="bg1"/>
                </a:solidFill>
              </a:rPr>
              <a:t> += pac1.koruny; 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tabLst>
                <a:tab pos="182563" algn="l"/>
              </a:tabLst>
            </a:pPr>
            <a:r>
              <a:rPr lang="cs-CZ" dirty="0" smtClean="0">
                <a:solidFill>
                  <a:schemeClr val="bg1"/>
                </a:solidFill>
              </a:rPr>
              <a:t>body </a:t>
            </a:r>
            <a:r>
              <a:rPr lang="cs-CZ" dirty="0">
                <a:solidFill>
                  <a:schemeClr val="bg1"/>
                </a:solidFill>
              </a:rPr>
              <a:t>+= pac2.vypis(); </a:t>
            </a:r>
            <a:r>
              <a:rPr lang="cs-CZ" dirty="0" err="1">
                <a:solidFill>
                  <a:schemeClr val="bg1"/>
                </a:solidFill>
              </a:rPr>
              <a:t>vydelek</a:t>
            </a:r>
            <a:r>
              <a:rPr lang="cs-CZ" dirty="0">
                <a:solidFill>
                  <a:schemeClr val="bg1"/>
                </a:solidFill>
              </a:rPr>
              <a:t> += pac2.koruny;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792" y="836712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Spočítejte celkový počet bodů a celkový výdělek lékaře.  Vypište informace o pacientech.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1418332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Vytvoříme proměnné na sčítání bodů a výdělku. 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2202369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Pro výpis použijeme metodu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vypis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zároveň získáme počet bodů.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48198" y="2986406"/>
            <a:ext cx="7436170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 Pro výdělek použijeme přímo hodnotu parametru </a:t>
            </a:r>
            <a:r>
              <a:rPr lang="cs-CZ" sz="1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koruny,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třídy Pacient. </a:t>
            </a:r>
          </a:p>
        </p:txBody>
      </p:sp>
      <p:sp>
        <p:nvSpPr>
          <p:cNvPr id="19" name="Šipka doleva 18"/>
          <p:cNvSpPr/>
          <p:nvPr/>
        </p:nvSpPr>
        <p:spPr>
          <a:xfrm>
            <a:off x="3851920" y="3861048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5320910" y="4160099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5364088" y="4437112"/>
            <a:ext cx="936104" cy="144016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260648"/>
            <a:ext cx="3570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Návratová hodnota typu double.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762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5" grpId="0" build="p"/>
      <p:bldP spid="16" grpId="0" uiExpand="1" build="p" animBg="1" autoUpdateAnimBg="0"/>
      <p:bldP spid="17" grpId="0" build="p" animBg="1" autoUpdateAnimBg="0"/>
      <p:bldP spid="18" grpId="0" build="p" animBg="1" autoUpdateAnimBg="0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schemeClr val="bg1"/>
                </a:solidFill>
              </a:rPr>
              <a:t>Anotance</a:t>
            </a:r>
            <a:r>
              <a:rPr lang="cs-CZ" smtClean="0">
                <a:solidFill>
                  <a:schemeClr val="bg1"/>
                </a:solidFill>
              </a:rPr>
              <a:t>: použití návratové hodnoty v hlavním programu.  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15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2012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6590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 předávání hodnot při volání metod.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260648"/>
            <a:ext cx="3570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Návratová hodnota typu double.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414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187</TotalTime>
  <Words>551</Words>
  <Application>Microsoft Office PowerPoint</Application>
  <PresentationFormat>Předvádění na obrazovce (4:3)</PresentationFormat>
  <Paragraphs>86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Mirka</cp:lastModifiedBy>
  <cp:revision>29</cp:revision>
  <dcterms:created xsi:type="dcterms:W3CDTF">2012-10-27T19:00:43Z</dcterms:created>
  <dcterms:modified xsi:type="dcterms:W3CDTF">2013-07-01T09:24:30Z</dcterms:modified>
</cp:coreProperties>
</file>