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67" r:id="rId3"/>
    <p:sldId id="260" r:id="rId4"/>
    <p:sldId id="268" r:id="rId5"/>
    <p:sldId id="269" r:id="rId6"/>
    <p:sldId id="270" r:id="rId7"/>
    <p:sldId id="27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67" d="100"/>
          <a:sy n="67" d="100"/>
        </p:scale>
        <p:origin x="-11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5915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23528" y="3717032"/>
            <a:ext cx="8712968" cy="432048"/>
            <a:chOff x="179513" y="3861048"/>
            <a:chExt cx="8712968" cy="432048"/>
          </a:xfrm>
        </p:grpSpPr>
        <p:grpSp>
          <p:nvGrpSpPr>
            <p:cNvPr id="7" name="Skupina 6"/>
            <p:cNvGrpSpPr/>
            <p:nvPr/>
          </p:nvGrpSpPr>
          <p:grpSpPr>
            <a:xfrm>
              <a:off x="179513" y="3861048"/>
              <a:ext cx="8712968" cy="407634"/>
              <a:chOff x="1261405" y="1630536"/>
              <a:chExt cx="6510995" cy="40763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61405" y="1630536"/>
                <a:ext cx="6498543" cy="407634"/>
              </a:xfrm>
              <a:prstGeom prst="rect">
                <a:avLst/>
              </a:prstGeom>
            </p:spPr>
            <p:style>
              <a:lnRef idx="1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273857" y="1630536"/>
                <a:ext cx="6498543" cy="407634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76200" tIns="76200" rIns="76200" bIns="76200" numCol="1" spcCol="1270" anchor="ctr" anchorCtr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2000" kern="1200" dirty="0" smtClean="0"/>
                  <a:t> </a:t>
                </a:r>
                <a:endParaRPr lang="cs-CZ" sz="2000" kern="1200" dirty="0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360472" y="3892986"/>
              <a:ext cx="84600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/>
                <a:t>NÁZEV ŠABLONY: </a:t>
              </a:r>
              <a:r>
                <a:rPr lang="cs-CZ" sz="1200" dirty="0" smtClean="0"/>
                <a:t>V/2-Inovace </a:t>
              </a:r>
              <a:r>
                <a:rPr lang="cs-CZ" sz="1200" dirty="0"/>
                <a:t>a zkvalitnění výuky směřující k rozvoji odborných kompetencí žáků středních škol 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238289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Elektromer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int </a:t>
            </a:r>
            <a:r>
              <a:rPr lang="cs-CZ">
                <a:solidFill>
                  <a:schemeClr val="bg1"/>
                </a:solidFill>
              </a:rPr>
              <a:t>ID;</a:t>
            </a:r>
          </a:p>
          <a:p>
            <a:r>
              <a:rPr lang="cs-CZ" smtClean="0">
                <a:solidFill>
                  <a:schemeClr val="bg1"/>
                </a:solidFill>
              </a:rPr>
              <a:t>static </a:t>
            </a:r>
            <a:r>
              <a:rPr lang="cs-CZ">
                <a:solidFill>
                  <a:schemeClr val="bg1"/>
                </a:solidFill>
              </a:rPr>
              <a:t>double cenakWh;</a:t>
            </a:r>
          </a:p>
          <a:p>
            <a:r>
              <a:rPr lang="cs-CZ" smtClean="0">
                <a:solidFill>
                  <a:schemeClr val="bg1"/>
                </a:solidFill>
              </a:rPr>
              <a:t>double </a:t>
            </a:r>
            <a:r>
              <a:rPr lang="cs-CZ">
                <a:solidFill>
                  <a:schemeClr val="bg1"/>
                </a:solidFill>
              </a:rPr>
              <a:t>spotreba;</a:t>
            </a:r>
          </a:p>
          <a:p>
            <a:pPr defTabSz="265113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871" y="1589709"/>
            <a:ext cx="7704856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Cena bude proměnná třídy, protože cena je stejná pro všechny elektroměry firmy. Proměnná třídy obsahuje klíčové slovo static.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6190" y="4149080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programu vytvoříme dva elektroměry.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78956" y="2588711"/>
            <a:ext cx="25421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Elektromer(int ID)</a:t>
            </a:r>
          </a:p>
          <a:p>
            <a:r>
              <a:rPr lang="cs-CZ" smtClean="0">
                <a:solidFill>
                  <a:schemeClr val="bg1"/>
                </a:solidFill>
              </a:rPr>
              <a:t>{ 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this.ID </a:t>
            </a:r>
            <a:r>
              <a:rPr lang="cs-CZ">
                <a:solidFill>
                  <a:schemeClr val="bg1"/>
                </a:solidFill>
              </a:rPr>
              <a:t>= ID;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3563888" y="3212976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479889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Elektromer e1 = new Elektromer(1</a:t>
            </a:r>
            <a:r>
              <a:rPr lang="cs-CZ" smtClean="0">
                <a:solidFill>
                  <a:schemeClr val="bg1"/>
                </a:solidFill>
              </a:rPr>
              <a:t>); </a:t>
            </a:r>
            <a:r>
              <a:rPr lang="cs-CZ">
                <a:solidFill>
                  <a:schemeClr val="bg1"/>
                </a:solidFill>
              </a:rPr>
              <a:t>Elektromer e2 = new Elektromer(2);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05682" y="764704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třídu elektroměr s proměnnými cenaKWh, spotreba, ID . Konstruktor bude obsahovat pouze ID.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88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  <p:bldP spid="13" grpId="0" build="p"/>
      <p:bldP spid="2" grpId="0" animBg="1"/>
      <p:bldP spid="3" grpId="0"/>
      <p:bldP spid="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38559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static void setCena(double cena)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cenakWh </a:t>
            </a:r>
            <a:r>
              <a:rPr lang="cs-CZ">
                <a:solidFill>
                  <a:schemeClr val="bg1"/>
                </a:solidFill>
              </a:rPr>
              <a:t>= cena;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pPr defTabSz="265113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871" y="1589709"/>
            <a:ext cx="770485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Protože cenaKWh je proměnná třídy, ne instance, obsahuje klíčové slovo static.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0013" y="3723166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programu  voláme metodu se jménem třídy, ne její instance.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492896"/>
            <a:ext cx="2792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 Elektromer.setCena(22.50);</a:t>
            </a:r>
          </a:p>
          <a:p>
            <a:endParaRPr lang="cs-CZ">
              <a:solidFill>
                <a:schemeClr val="bg1"/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19717312">
            <a:off x="1889391" y="1992525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7161283">
            <a:off x="4826417" y="3279862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použití třídy vytvořte settery pro nastavení ceny 1 kWh a hodnoty spotřebované energie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78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  <p:bldP spid="13" grpId="0" build="p"/>
      <p:bldP spid="2" grpId="0" animBg="1"/>
      <p:bldP spid="14" grpId="0" animBg="1"/>
      <p:bldP spid="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38559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static void setCena(double cena)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cenakWh </a:t>
            </a:r>
            <a:r>
              <a:rPr lang="cs-CZ">
                <a:solidFill>
                  <a:schemeClr val="bg1"/>
                </a:solidFill>
              </a:rPr>
              <a:t>= cena;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pPr defTabSz="265113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871" y="1589709"/>
            <a:ext cx="770485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Protože cenaKWh je proměnná třídy, ne instance, obsahuje klíčové slovo static.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0013" y="3723166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programu  voláme metodu se jménem třídy, ne její instance.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3619" y="4785879"/>
            <a:ext cx="27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 Elektromer.setCena(22.50</a:t>
            </a:r>
            <a:r>
              <a:rPr lang="cs-CZ" smtClean="0">
                <a:solidFill>
                  <a:schemeClr val="bg1"/>
                </a:solidFill>
              </a:rPr>
              <a:t>);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19717312">
            <a:off x="1889391" y="1992525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3174658">
            <a:off x="2461796" y="4228567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použití třídy vytvořte settery pro nastavení ceny 1 kWh a hodnoty spotřebované energie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60689" y="5717433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Hodnota ceny se do metody předává jako parametr metody.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 rot="2362797">
            <a:off x="4949878" y="5366588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0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  <p:bldP spid="13" grpId="0" build="p"/>
      <p:bldP spid="2" grpId="0" animBg="1"/>
      <p:bldP spid="14" grpId="0" animBg="1"/>
      <p:bldP spid="15" grpId="0" build="p"/>
      <p:bldP spid="16" grpId="0" build="p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629653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void setSpotreba()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("Zadej spotřebu v kWh: ");</a:t>
            </a:r>
          </a:p>
          <a:p>
            <a:r>
              <a:rPr lang="cs-CZ" smtClean="0">
                <a:solidFill>
                  <a:schemeClr val="bg1"/>
                </a:solidFill>
              </a:rPr>
              <a:t>double </a:t>
            </a:r>
            <a:r>
              <a:rPr lang="cs-CZ">
                <a:solidFill>
                  <a:schemeClr val="bg1"/>
                </a:solidFill>
              </a:rPr>
              <a:t>pom;</a:t>
            </a:r>
          </a:p>
          <a:p>
            <a:r>
              <a:rPr lang="en-US" smtClean="0">
                <a:solidFill>
                  <a:schemeClr val="bg1"/>
                </a:solidFill>
              </a:rPr>
              <a:t>bool </a:t>
            </a:r>
            <a:r>
              <a:rPr lang="en-US">
                <a:solidFill>
                  <a:schemeClr val="bg1"/>
                </a:solidFill>
              </a:rPr>
              <a:t>dobre = double.TryParse(Console.ReadLine(), out pom);</a:t>
            </a:r>
          </a:p>
          <a:p>
            <a:r>
              <a:rPr lang="cs-CZ" smtClean="0">
                <a:solidFill>
                  <a:schemeClr val="bg1"/>
                </a:solidFill>
              </a:rPr>
              <a:t>while </a:t>
            </a:r>
            <a:r>
              <a:rPr lang="cs-CZ">
                <a:solidFill>
                  <a:schemeClr val="bg1"/>
                </a:solidFill>
              </a:rPr>
              <a:t>(!dobre)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("Hodnota není číslo. Zadej spotřebu v kWh: ");</a:t>
            </a:r>
          </a:p>
          <a:p>
            <a:r>
              <a:rPr lang="cs-CZ" smtClean="0">
                <a:solidFill>
                  <a:schemeClr val="bg1"/>
                </a:solidFill>
              </a:rPr>
              <a:t>dobre </a:t>
            </a:r>
            <a:r>
              <a:rPr lang="cs-CZ">
                <a:solidFill>
                  <a:schemeClr val="bg1"/>
                </a:solidFill>
              </a:rPr>
              <a:t>= double.TryParse(Console.ReadLine(), out pom);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spotreba </a:t>
            </a:r>
            <a:r>
              <a:rPr lang="cs-CZ">
                <a:solidFill>
                  <a:schemeClr val="bg1"/>
                </a:solidFill>
              </a:rPr>
              <a:t>= pom;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pPr defTabSz="265113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9418" y="5800914"/>
            <a:ext cx="7783309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Vstupní data jsou ošetřena tak, aby program nebyl ukončen výjimkou při převodu dat z konzole do proměnné 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19717312">
            <a:off x="5434414" y="3054410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7250407" y="3466774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použití třídy vytvořte settery pro nastavení ceny 1 kWh a hodnoty spotřebované energie.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9417" y="1700808"/>
            <a:ext cx="3106017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Spotřeba se zadává na konzoli.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51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2" grpId="0" animBg="1"/>
      <p:bldP spid="14" grpId="0" animBg="1"/>
      <p:bldP spid="15" grpId="0" build="p"/>
      <p:bldP spid="1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3698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public </a:t>
            </a:r>
            <a:r>
              <a:rPr lang="cs-CZ" sz="2400">
                <a:solidFill>
                  <a:srgbClr val="FF0000"/>
                </a:solidFill>
              </a:rPr>
              <a:t>double</a:t>
            </a:r>
            <a:r>
              <a:rPr lang="cs-CZ" sz="2400">
                <a:solidFill>
                  <a:schemeClr val="bg1"/>
                </a:solidFill>
              </a:rPr>
              <a:t> getPlatba()</a:t>
            </a:r>
          </a:p>
          <a:p>
            <a:r>
              <a:rPr lang="cs-CZ" sz="2400" smtClean="0">
                <a:solidFill>
                  <a:schemeClr val="bg1"/>
                </a:solidFill>
              </a:rPr>
              <a:t>{</a:t>
            </a:r>
            <a:endParaRPr lang="cs-CZ" sz="2400">
              <a:solidFill>
                <a:schemeClr val="bg1"/>
              </a:solidFill>
            </a:endParaRPr>
          </a:p>
          <a:p>
            <a:r>
              <a:rPr lang="cs-CZ" sz="2400" smtClean="0">
                <a:solidFill>
                  <a:srgbClr val="FF0000"/>
                </a:solidFill>
              </a:rPr>
              <a:t>return</a:t>
            </a:r>
            <a:r>
              <a:rPr lang="cs-CZ" sz="2400" smtClean="0">
                <a:solidFill>
                  <a:schemeClr val="bg1"/>
                </a:solidFill>
              </a:rPr>
              <a:t> </a:t>
            </a:r>
            <a:r>
              <a:rPr lang="cs-CZ" sz="2400">
                <a:solidFill>
                  <a:schemeClr val="bg1"/>
                </a:solidFill>
              </a:rPr>
              <a:t>spotreba * cenakWh;</a:t>
            </a:r>
          </a:p>
          <a:p>
            <a:r>
              <a:rPr lang="cs-CZ" sz="2400" smtClean="0">
                <a:solidFill>
                  <a:schemeClr val="bg1"/>
                </a:solidFill>
              </a:rPr>
              <a:t>}</a:t>
            </a:r>
            <a:endParaRPr lang="cs-CZ" sz="240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2246" y="4365104"/>
            <a:ext cx="7783309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Místo klíčového slova </a:t>
            </a:r>
            <a:r>
              <a:rPr lang="cs-CZ" sz="16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void 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(prázdný) je zde použito klíčové slovo </a:t>
            </a:r>
            <a:r>
              <a:rPr lang="cs-CZ" sz="16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double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To určuje datový typ vypočtené hodnoty.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19717312">
            <a:off x="1909385" y="1963233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2613024">
            <a:off x="2014296" y="3761920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Spočítejte, kolik bude odběratel platit za spotřebovanou el. energii.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9418" y="1376873"/>
            <a:ext cx="764896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Metodu připravíme tak, abychom mohli s  výsledkem výpočtu dále pracovat.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5075" y="5157192"/>
            <a:ext cx="7783309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takovém případě musí být v těle metody klíčové slovo </a:t>
            </a:r>
            <a:r>
              <a:rPr lang="cs-CZ" sz="16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return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které je následováno proměnnou, stejného datového typu, jaká je v hlavičce metody a obsahuje návratovou hodnotu. (výsledek výpočtu metody).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30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2" grpId="0" animBg="1"/>
      <p:bldP spid="14" grpId="0" animBg="1"/>
      <p:bldP spid="15" grpId="0" build="p"/>
      <p:bldP spid="18" grpId="0" build="p"/>
      <p:bldP spid="1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675" y="1412776"/>
            <a:ext cx="91358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void info()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("Místo {0}, spotřeba {1} kWh, platba {2} korun.", ID, spotreba, getPlatba());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5075" y="2653299"/>
            <a:ext cx="7783309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těle metody pro výpis, je volána metoda téže třídy, na jejím místě se vypíše, kolik se platí za el. energii.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 rot="6541597">
            <a:off x="7766682" y="2644790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Vypište, kolik bude odběratel platit za spotřebovanou el. energii.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353584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double vyber = 0;</a:t>
            </a:r>
          </a:p>
          <a:p>
            <a:r>
              <a:rPr lang="cs-CZ" smtClean="0">
                <a:solidFill>
                  <a:schemeClr val="bg1"/>
                </a:solidFill>
              </a:rPr>
              <a:t>vyber </a:t>
            </a:r>
            <a:r>
              <a:rPr lang="cs-CZ">
                <a:solidFill>
                  <a:schemeClr val="bg1"/>
                </a:solidFill>
              </a:rPr>
              <a:t>+= e1.getPlatba();</a:t>
            </a:r>
          </a:p>
          <a:p>
            <a:r>
              <a:rPr lang="cs-CZ" smtClean="0">
                <a:solidFill>
                  <a:schemeClr val="bg1"/>
                </a:solidFill>
              </a:rPr>
              <a:t>vyber </a:t>
            </a:r>
            <a:r>
              <a:rPr lang="cs-CZ">
                <a:solidFill>
                  <a:schemeClr val="bg1"/>
                </a:solidFill>
              </a:rPr>
              <a:t>+= e2.getPlatba();</a:t>
            </a:r>
          </a:p>
          <a:p>
            <a:r>
              <a:rPr lang="cs-CZ" smtClean="0">
                <a:solidFill>
                  <a:schemeClr val="bg1"/>
                </a:solidFill>
              </a:rPr>
              <a:t>e1.info</a:t>
            </a:r>
            <a:r>
              <a:rPr lang="cs-CZ">
                <a:solidFill>
                  <a:schemeClr val="bg1"/>
                </a:solidFill>
              </a:rPr>
              <a:t>();</a:t>
            </a:r>
          </a:p>
          <a:p>
            <a:r>
              <a:rPr lang="cs-CZ" smtClean="0">
                <a:solidFill>
                  <a:schemeClr val="bg1"/>
                </a:solidFill>
              </a:rPr>
              <a:t>e2.info</a:t>
            </a:r>
            <a:r>
              <a:rPr lang="cs-CZ">
                <a:solidFill>
                  <a:schemeClr val="bg1"/>
                </a:solidFill>
              </a:rPr>
              <a:t>();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9417" y="5301208"/>
            <a:ext cx="7783309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hlavním programu je metoda volána s instancí a její návratová hodnota se používá pro součet všech  vybraných plateb. Nakonec programu se vypíše celková  vybraná částka.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5075" y="6021288"/>
            <a:ext cx="79176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onsolas"/>
              </a:rPr>
              <a:t>Console.WriteLine("Celkem vybráno:" + vyber + " korun");</a:t>
            </a:r>
          </a:p>
        </p:txBody>
      </p:sp>
      <p:sp>
        <p:nvSpPr>
          <p:cNvPr id="16" name="Šipka doleva 15"/>
          <p:cNvSpPr/>
          <p:nvPr/>
        </p:nvSpPr>
        <p:spPr>
          <a:xfrm rot="2436710">
            <a:off x="2087724" y="4668893"/>
            <a:ext cx="792088" cy="21602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28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2" grpId="0" animBg="1"/>
      <p:bldP spid="15" grpId="0" build="p"/>
      <p:bldP spid="3" grpId="0" build="p"/>
      <p:bldP spid="12" grpId="0" build="p"/>
      <p:bldP spid="7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2894457"/>
            <a:ext cx="8198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schemeClr val="bg1"/>
                </a:solidFill>
              </a:rPr>
              <a:t>Anotance</a:t>
            </a:r>
            <a:r>
              <a:rPr lang="cs-CZ" smtClean="0">
                <a:solidFill>
                  <a:schemeClr val="bg1"/>
                </a:solidFill>
              </a:rPr>
              <a:t>:  Uložení a použití návratové hodnoty při volání metody.  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99270"/>
            <a:ext cx="2933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b="1" smtClean="0">
                <a:solidFill>
                  <a:prstClr val="white"/>
                </a:solidFill>
              </a:rPr>
              <a:t>: </a:t>
            </a:r>
            <a:r>
              <a:rPr lang="cs-CZ" smtClean="0">
                <a:solidFill>
                  <a:prstClr val="white"/>
                </a:solidFill>
              </a:rPr>
              <a:t>3</a:t>
            </a:r>
            <a:r>
              <a:rPr lang="en-US" smtClean="0">
                <a:solidFill>
                  <a:prstClr val="white"/>
                </a:solidFill>
              </a:rPr>
              <a:t>5</a:t>
            </a:r>
            <a:r>
              <a:rPr lang="cs-CZ" smtClean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666643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280550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2012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785363"/>
            <a:ext cx="6571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>
                <a:solidFill>
                  <a:prstClr val="white"/>
                </a:solidFill>
              </a:rPr>
              <a:t>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dělení programu na logické celky 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414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644</TotalTime>
  <Words>699</Words>
  <Application>Microsoft Office PowerPoint</Application>
  <PresentationFormat>Předvádění na obrazovce (4:3)</PresentationFormat>
  <Paragraphs>102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Mirka</cp:lastModifiedBy>
  <cp:revision>42</cp:revision>
  <dcterms:created xsi:type="dcterms:W3CDTF">2012-10-27T19:00:43Z</dcterms:created>
  <dcterms:modified xsi:type="dcterms:W3CDTF">2013-07-01T09:24:43Z</dcterms:modified>
</cp:coreProperties>
</file>