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62" r:id="rId3"/>
    <p:sldId id="259" r:id="rId4"/>
    <p:sldId id="263" r:id="rId5"/>
    <p:sldId id="264" r:id="rId6"/>
    <p:sldId id="265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73" autoAdjust="0"/>
    <p:restoredTop sz="91520" autoAdjust="0"/>
  </p:normalViewPr>
  <p:slideViewPr>
    <p:cSldViewPr>
      <p:cViewPr varScale="1">
        <p:scale>
          <a:sx n="67" d="100"/>
          <a:sy n="67" d="100"/>
        </p:scale>
        <p:origin x="-13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smtClean="0"/>
            <a:t>: </a:t>
          </a:r>
          <a:r>
            <a:rPr lang="cs-CZ" sz="1400" smtClean="0"/>
            <a:t>Střední odborná škola </a:t>
          </a:r>
          <a:r>
            <a:rPr lang="cs-CZ" sz="1400" dirty="0" smtClean="0"/>
            <a:t>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smtClean="0"/>
            <a:t>: </a:t>
          </a:r>
          <a:r>
            <a:rPr lang="cs-CZ" sz="1400" kern="1200" smtClean="0"/>
            <a:t>Střední odborná škola </a:t>
          </a:r>
          <a:r>
            <a:rPr lang="cs-CZ" sz="1400" kern="1200" dirty="0" smtClean="0"/>
            <a:t>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Třída Ovoce - při vzniku instance se zadá název ovoce a cena za 1kg. Při nákupu ovoce se zadá hmotnost nakupovaného ovoce - zadá se v hlavním programu. pro potřeby vytvoření paragonu se vytvoří metoda s výpisem ovoce na paragon a návratem celkové ceny.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 možnost nákupu slouží metoda doKosiku, která přidá vybrané ovoce do zákazníkova pole Ovoce. Metoda Paragon projde celý zákazníkův nákup a spočítá jeho celkovou cenu.</a:t>
            </a:r>
          </a:p>
          <a:p>
            <a:r>
              <a:rPr lang="cs-CZ" sz="900" smtClean="0"/>
              <a:t/>
            </a:r>
            <a:br>
              <a:rPr lang="cs-CZ" sz="900" smtClean="0"/>
            </a:b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Třída Ovoce - při vzniku instance se zadá název ovoce a cena za 1kg. Při nákupu ovoce se zadá hmotnost nakupovaného ovoce - zadá se v hlavním programu. pro potřeby vytvoření paragonu se vytvoří metoda s výpisem ovoce na paragon a návratem celkové ceny.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 možnost nákupu slouží metoda doKosiku, která přidá vybrané ovoce do zákazníkova pole Ovoce. Metoda Paragon projde celý zákazníkův nákup a spočítá jeho celkovou cenu.</a:t>
            </a:r>
          </a:p>
          <a:p>
            <a:r>
              <a:rPr lang="cs-CZ" sz="900" smtClean="0"/>
              <a:t/>
            </a:r>
            <a:br>
              <a:rPr lang="cs-CZ" sz="900" smtClean="0"/>
            </a:b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Třída Ovoce - při vzniku instance se zadá název ovoce a cena za 1kg. Při nákupu ovoce se zadá hmotnost nakupovaného ovoce - zadá se v hlavním programu. pro potřeby vytvoření paragonu se vytvoří metoda s výpisem ovoce na paragon a návratem celkové ceny.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 možnost nákupu slouží metoda doKosiku, která přidá vybrané ovoce do zákazníkova pole Ovoce. Metoda Paragon projde celý zákazníkův nákup a spočítá jeho celkovou cenu.</a:t>
            </a:r>
          </a:p>
          <a:p>
            <a:r>
              <a:rPr lang="cs-CZ" sz="900" smtClean="0"/>
              <a:t/>
            </a:r>
            <a:br>
              <a:rPr lang="cs-CZ" sz="900" smtClean="0"/>
            </a:b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Třída Ovoce - při vzniku instance se zadá název ovoce a cena za 1kg. Při nákupu ovoce se zadá hmotnost nakupovaného ovoce - zadá se v hlavním programu. pro potřeby vytvoření paragonu se vytvoří metoda s výpisem ovoce na paragon a návratem celkové ceny.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 možnost nákupu slouží metoda doKosiku, která přidá vybrané ovoce do zákazníkova pole Ovoce. Metoda Paragon projde celý zákazníkův nákup a spočítá jeho celkovou cenu.</a:t>
            </a:r>
          </a:p>
          <a:p>
            <a:r>
              <a:rPr lang="cs-CZ" sz="900" smtClean="0"/>
              <a:t/>
            </a:r>
            <a:br>
              <a:rPr lang="cs-CZ" sz="900" smtClean="0"/>
            </a:b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Třída Ovoce - při vzniku instance se zadá název ovoce a cena za 1kg. Při nákupu ovoce se zadá hmotnost nakupovaného ovoce - zadá se v hlavním programu. pro potřeby vytvoření paragonu se vytvoří metoda s výpisem ovoce na paragon a návratem celkové ceny.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 možnost nákupu slouží metoda doKosiku, která přidá vybrané ovoce do zákazníkova pole Ovoce. Metoda Paragon projde celý zákazníkův nákup a spočítá jeho celkovou cenu.</a:t>
            </a:r>
          </a:p>
          <a:p>
            <a:r>
              <a:rPr lang="cs-CZ" sz="900" smtClean="0"/>
              <a:t/>
            </a:r>
            <a:br>
              <a:rPr lang="cs-CZ" sz="900" smtClean="0"/>
            </a:b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83059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323528" y="3717032"/>
            <a:ext cx="8712968" cy="432048"/>
            <a:chOff x="179513" y="3861048"/>
            <a:chExt cx="8712968" cy="432048"/>
          </a:xfrm>
        </p:grpSpPr>
        <p:grpSp>
          <p:nvGrpSpPr>
            <p:cNvPr id="7" name="Skupina 6"/>
            <p:cNvGrpSpPr/>
            <p:nvPr/>
          </p:nvGrpSpPr>
          <p:grpSpPr>
            <a:xfrm>
              <a:off x="179513" y="3861048"/>
              <a:ext cx="8712968" cy="407634"/>
              <a:chOff x="1261405" y="1630536"/>
              <a:chExt cx="6510995" cy="407634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1261405" y="1630536"/>
                <a:ext cx="6498543" cy="407634"/>
              </a:xfrm>
              <a:prstGeom prst="rect">
                <a:avLst/>
              </a:prstGeom>
            </p:spPr>
            <p:style>
              <a:lnRef idx="1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dirty="0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1273857" y="1630536"/>
                <a:ext cx="6498543" cy="407634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76200" tIns="76200" rIns="76200" bIns="76200" numCol="1" spcCol="1270" anchor="ctr" anchorCtr="0">
                <a:no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 defTabSz="8890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cs-CZ" sz="2000" kern="1200" dirty="0" smtClean="0"/>
                  <a:t> </a:t>
                </a:r>
                <a:endParaRPr lang="cs-CZ" sz="2000" kern="1200" dirty="0"/>
              </a:p>
            </p:txBody>
          </p:sp>
        </p:grpSp>
        <p:sp>
          <p:nvSpPr>
            <p:cNvPr id="8" name="Obdélník 7"/>
            <p:cNvSpPr/>
            <p:nvPr/>
          </p:nvSpPr>
          <p:spPr>
            <a:xfrm>
              <a:off x="360472" y="3892986"/>
              <a:ext cx="8460000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000" dirty="0" smtClean="0"/>
                <a:t>NÁZEV ŠABLONY: </a:t>
              </a:r>
              <a:r>
                <a:rPr lang="cs-CZ" sz="1200" dirty="0" smtClean="0"/>
                <a:t>V/2-Inovace </a:t>
              </a:r>
              <a:r>
                <a:rPr lang="cs-CZ" sz="1200" dirty="0"/>
                <a:t>a zkvalitnění výuky směřující k rozvoji odborných kompetencí žáků středních škol </a:t>
              </a:r>
              <a:endParaRPr lang="en-US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004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pole jako proměnná třídy 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>
                <a:solidFill>
                  <a:schemeClr val="bg1"/>
                </a:solidFill>
              </a:rPr>
              <a:t>Třída Ovoce - při vzniku instance se zadá název ovoce a cena za 1kg. Při nákupu ovoce se zadá hmotnost nakupovaného ovoce - zadá se v hlavním programu. 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3013397"/>
            <a:ext cx="225254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class Ovoce</a:t>
            </a:r>
          </a:p>
          <a:p>
            <a:r>
              <a:rPr lang="cs-CZ">
                <a:solidFill>
                  <a:schemeClr val="bg1"/>
                </a:solidFill>
              </a:rPr>
              <a:t>{</a:t>
            </a:r>
          </a:p>
          <a:p>
            <a:r>
              <a:rPr lang="cs-CZ">
                <a:solidFill>
                  <a:schemeClr val="bg1"/>
                </a:solidFill>
              </a:rPr>
              <a:t>public double kg;</a:t>
            </a:r>
          </a:p>
          <a:p>
            <a:r>
              <a:rPr lang="cs-CZ">
                <a:solidFill>
                  <a:schemeClr val="bg1"/>
                </a:solidFill>
              </a:rPr>
              <a:t>public double cenaKg;</a:t>
            </a:r>
          </a:p>
          <a:p>
            <a:r>
              <a:rPr lang="cs-CZ">
                <a:solidFill>
                  <a:schemeClr val="bg1"/>
                </a:solidFill>
              </a:rPr>
              <a:t>public string nazev</a:t>
            </a:r>
            <a:r>
              <a:rPr lang="cs-CZ" smtClean="0">
                <a:solidFill>
                  <a:schemeClr val="bg1"/>
                </a:solidFill>
              </a:rPr>
              <a:t>;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916832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Hlavní </a:t>
            </a:r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položky Ovoce 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budou </a:t>
            </a:r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jeho název, cena za kilogram a nakoupené množství v kg. 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Ty použijeme v konstruktoru.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37617" y="4653136"/>
            <a:ext cx="5150243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Metoda kolikKilo nastavuje množství nakoupeného ovoce. 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Šipka doleva 1"/>
          <p:cNvSpPr/>
          <p:nvPr/>
        </p:nvSpPr>
        <p:spPr>
          <a:xfrm rot="18318155">
            <a:off x="2331882" y="3300954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eva 16"/>
          <p:cNvSpPr/>
          <p:nvPr/>
        </p:nvSpPr>
        <p:spPr>
          <a:xfrm rot="19573776">
            <a:off x="2662011" y="5153170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2874898"/>
            <a:ext cx="413119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Ovoce(string nazev, double cenaKg)</a:t>
            </a:r>
          </a:p>
          <a:p>
            <a:r>
              <a:rPr lang="cs-CZ">
                <a:solidFill>
                  <a:schemeClr val="bg1"/>
                </a:solidFill>
              </a:rPr>
              <a:t>{</a:t>
            </a:r>
          </a:p>
          <a:p>
            <a:r>
              <a:rPr lang="cs-CZ">
                <a:solidFill>
                  <a:schemeClr val="bg1"/>
                </a:solidFill>
              </a:rPr>
              <a:t>this.nazev = nazev;</a:t>
            </a:r>
          </a:p>
          <a:p>
            <a:r>
              <a:rPr lang="cs-CZ">
                <a:solidFill>
                  <a:schemeClr val="bg1"/>
                </a:solidFill>
              </a:rPr>
              <a:t>this.cenaKg = cenaKg;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3" name="Šipka doleva 12"/>
          <p:cNvSpPr/>
          <p:nvPr/>
        </p:nvSpPr>
        <p:spPr>
          <a:xfrm rot="13144261">
            <a:off x="3061106" y="3108570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6904" y="5229200"/>
            <a:ext cx="509011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kolikKilo()</a:t>
            </a:r>
          </a:p>
          <a:p>
            <a:r>
              <a:rPr lang="cs-CZ" smtClean="0">
                <a:solidFill>
                  <a:schemeClr val="bg1"/>
                </a:solidFill>
              </a:rPr>
              <a:t>{			</a:t>
            </a:r>
            <a:endParaRPr lang="cs-CZ">
              <a:solidFill>
                <a:schemeClr val="bg1"/>
              </a:solidFill>
            </a:endParaRPr>
          </a:p>
          <a:p>
            <a:r>
              <a:rPr lang="cs-CZ">
                <a:solidFill>
                  <a:schemeClr val="bg1"/>
                </a:solidFill>
              </a:rPr>
              <a:t>Console.WriteLine("množství ovoce druh: " + nazev);</a:t>
            </a:r>
          </a:p>
          <a:p>
            <a:r>
              <a:rPr lang="cs-CZ">
                <a:solidFill>
                  <a:schemeClr val="bg1"/>
                </a:solidFill>
              </a:rPr>
              <a:t>kg = double.Parse(Console.ReadLine());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721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build="p" animBg="1" autoUpdateAnimBg="0" rev="1"/>
      <p:bldP spid="14" grpId="0" build="p" animBg="1" autoUpdateAnimBg="0" rev="1"/>
      <p:bldP spid="2" grpId="0" animBg="1"/>
      <p:bldP spid="17" grpId="0" animBg="1"/>
      <p:bldP spid="12" grpId="0" build="p"/>
      <p:bldP spid="13" grpId="0" animBg="1"/>
      <p:bldP spid="1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11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004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pole jako proměnná třídy 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Pro </a:t>
            </a:r>
            <a:r>
              <a:rPr lang="cs-CZ" sz="1600">
                <a:solidFill>
                  <a:schemeClr val="bg1"/>
                </a:solidFill>
              </a:rPr>
              <a:t>potřeby vytvoření paragonu se vytvoří metoda s výpisem ovoce na paragon a návratem celkové ceny.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2492896"/>
            <a:ext cx="747865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double radek()</a:t>
            </a:r>
          </a:p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{</a:t>
            </a:r>
          </a:p>
          <a:p>
            <a:r>
              <a:rPr lang="cs-CZ">
                <a:solidFill>
                  <a:schemeClr val="bg1"/>
                </a:solidFill>
              </a:rPr>
              <a:t>Console.Write(nazev);</a:t>
            </a:r>
          </a:p>
          <a:p>
            <a:r>
              <a:rPr lang="cs-CZ">
                <a:solidFill>
                  <a:schemeClr val="bg1"/>
                </a:solidFill>
              </a:rPr>
              <a:t>Console.Write("\t cena za kg {0:f} Kč", cenaKg);</a:t>
            </a:r>
          </a:p>
          <a:p>
            <a:r>
              <a:rPr lang="cs-CZ">
                <a:solidFill>
                  <a:schemeClr val="bg1"/>
                </a:solidFill>
              </a:rPr>
              <a:t>Console.WriteLine("\t celková cena " + getCena().ToString("# ##0.00") + " Kč");</a:t>
            </a:r>
          </a:p>
          <a:p>
            <a:r>
              <a:rPr lang="cs-CZ">
                <a:solidFill>
                  <a:schemeClr val="bg1"/>
                </a:solidFill>
              </a:rPr>
              <a:t>return getCena();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2214" y="1628800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metodě potřebujeme 2x vypočítat celkovou platbu za položku a tuto situaci můžeme vyřešit vytvořením a voláním jednoduché metody getCena().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24441" y="4509120"/>
            <a:ext cx="8208912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Tady vidíte příklad nevhodně pojmenované metody – getCena. Každý programátor by očekávat, že tato metoda je getterem pro proměnnou cena a zde je použita pro výpočet celkové ceny za položku.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 rot="19752438">
            <a:off x="3244420" y="5355914"/>
            <a:ext cx="1152128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>
            <a:off x="2478495" y="4005064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eva 17"/>
          <p:cNvSpPr/>
          <p:nvPr/>
        </p:nvSpPr>
        <p:spPr>
          <a:xfrm>
            <a:off x="7884368" y="3669125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850127" y="5469031"/>
            <a:ext cx="24257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double getCena()</a:t>
            </a:r>
          </a:p>
          <a:p>
            <a:r>
              <a:rPr lang="cs-CZ">
                <a:solidFill>
                  <a:schemeClr val="bg1"/>
                </a:solidFill>
              </a:rPr>
              <a:t>{</a:t>
            </a:r>
          </a:p>
          <a:p>
            <a:r>
              <a:rPr lang="cs-CZ">
                <a:solidFill>
                  <a:schemeClr val="bg1"/>
                </a:solidFill>
              </a:rPr>
              <a:t>return kg * cenaKg;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uiExpand="1" build="p" animBg="1" autoUpdateAnimBg="0" rev="1"/>
      <p:bldP spid="14" grpId="0" build="p" animBg="1" autoUpdateAnimBg="0" rev="1"/>
      <p:bldP spid="17" grpId="0" animBg="1"/>
      <p:bldP spid="13" grpId="0" animBg="1"/>
      <p:bldP spid="18" grpId="0" animBg="1"/>
      <p:bldP spid="1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004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pole jako proměnná třídy 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13458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>
                <a:solidFill>
                  <a:schemeClr val="bg1"/>
                </a:solidFill>
              </a:rPr>
              <a:t>Pro možnost nákupu slouží metoda doKosiku, která přidá vybrané ovoce do zákazníkova pole Ovoce.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9552" y="2276872"/>
            <a:ext cx="34050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class Zakaznik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271463"/>
            <a:r>
              <a:rPr lang="cs-CZ">
                <a:solidFill>
                  <a:schemeClr val="bg1"/>
                </a:solidFill>
              </a:rPr>
              <a:t>int i = 0;</a:t>
            </a:r>
          </a:p>
          <a:p>
            <a:pPr indent="271463"/>
            <a:r>
              <a:rPr lang="cs-CZ">
                <a:solidFill>
                  <a:schemeClr val="bg1"/>
                </a:solidFill>
              </a:rPr>
              <a:t>Ovoce[] nakup = new Ovoce[6</a:t>
            </a:r>
            <a:r>
              <a:rPr lang="cs-CZ" smtClean="0">
                <a:solidFill>
                  <a:schemeClr val="bg1"/>
                </a:solidFill>
              </a:rPr>
              <a:t>];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2032" y="1700808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Třída je uživatelem vytvořený datový typ, který můžeme použít při vytváření polí. 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9532" y="3861048"/>
            <a:ext cx="8208912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Jednotlivé instance třídy Ovoce musíme nějak přiřadit do pole nakup. Metoda doKosiku má  toto ovoce jako parametr.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Šipka doleva 1"/>
          <p:cNvSpPr/>
          <p:nvPr/>
        </p:nvSpPr>
        <p:spPr>
          <a:xfrm rot="18318155">
            <a:off x="3925642" y="4402375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eva 16"/>
          <p:cNvSpPr/>
          <p:nvPr/>
        </p:nvSpPr>
        <p:spPr>
          <a:xfrm>
            <a:off x="3923928" y="3453101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24697" y="4581128"/>
            <a:ext cx="341593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doKosiku(Ovoce vyber)</a:t>
            </a:r>
          </a:p>
          <a:p>
            <a:r>
              <a:rPr lang="cs-CZ">
                <a:solidFill>
                  <a:schemeClr val="bg1"/>
                </a:solidFill>
              </a:rPr>
              <a:t>{</a:t>
            </a:r>
          </a:p>
          <a:p>
            <a:r>
              <a:rPr lang="cs-CZ">
                <a:solidFill>
                  <a:schemeClr val="bg1"/>
                </a:solidFill>
              </a:rPr>
              <a:t>nakup[i] = vyber;</a:t>
            </a:r>
          </a:p>
          <a:p>
            <a:r>
              <a:rPr lang="cs-CZ">
                <a:solidFill>
                  <a:schemeClr val="bg1"/>
                </a:solidFill>
              </a:rPr>
              <a:t>nakup[i].kolikKilo();</a:t>
            </a:r>
          </a:p>
          <a:p>
            <a:r>
              <a:rPr lang="cs-CZ">
                <a:solidFill>
                  <a:schemeClr val="bg1"/>
                </a:solidFill>
              </a:rPr>
              <a:t>i++;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5301208"/>
            <a:ext cx="4104456" cy="107721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Nesmíme zapomenou zvýšit hodnotu čítače, abychom novým zbožím nepřepisovali existující  a na konci vkládání neměli v košíku jen jedno ovoce.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 rot="359228">
            <a:off x="1047147" y="5849258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500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build="p" animBg="1" autoUpdateAnimBg="0" rev="1"/>
      <p:bldP spid="14" grpId="0" build="p" animBg="1" autoUpdateAnimBg="0" rev="1"/>
      <p:bldP spid="2" grpId="0" animBg="1"/>
      <p:bldP spid="17" grpId="0" animBg="1"/>
      <p:bldP spid="12" grpId="0" build="p"/>
      <p:bldP spid="13" grpId="0" build="p" animBg="1" autoUpdateAnimBg="0" rev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004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pole jako proměnná třídy 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13458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Metoda </a:t>
            </a:r>
            <a:r>
              <a:rPr lang="cs-CZ" sz="1600">
                <a:solidFill>
                  <a:schemeClr val="bg1"/>
                </a:solidFill>
              </a:rPr>
              <a:t>Paragon projde celý zákazníkův nákup a spočítá jeho celkovou cenu</a:t>
            </a:r>
            <a:r>
              <a:rPr lang="cs-CZ" sz="1600" smtClean="0">
                <a:solidFill>
                  <a:schemeClr val="bg1"/>
                </a:solidFill>
              </a:rPr>
              <a:t>.</a:t>
            </a:r>
            <a:endParaRPr lang="cs-CZ" sz="160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2276872"/>
            <a:ext cx="546944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double paragon()</a:t>
            </a:r>
          </a:p>
          <a:p>
            <a:r>
              <a:rPr lang="cs-CZ">
                <a:solidFill>
                  <a:schemeClr val="bg1"/>
                </a:solidFill>
              </a:rPr>
              <a:t>{</a:t>
            </a:r>
          </a:p>
          <a:p>
            <a:pPr indent="174625"/>
            <a:r>
              <a:rPr lang="cs-CZ">
                <a:solidFill>
                  <a:schemeClr val="bg1"/>
                </a:solidFill>
              </a:rPr>
              <a:t>double pom =0;</a:t>
            </a:r>
          </a:p>
          <a:p>
            <a:pPr indent="174625"/>
            <a:r>
              <a:rPr lang="nb-NO">
                <a:solidFill>
                  <a:schemeClr val="bg1"/>
                </a:solidFill>
              </a:rPr>
              <a:t>for (int j = 0; j &lt; i; j++)</a:t>
            </a:r>
          </a:p>
          <a:p>
            <a:pPr indent="174625"/>
            <a:r>
              <a:rPr lang="cs-CZ">
                <a:solidFill>
                  <a:schemeClr val="bg1"/>
                </a:solidFill>
              </a:rPr>
              <a:t>{</a:t>
            </a:r>
          </a:p>
          <a:p>
            <a:pPr indent="358775"/>
            <a:r>
              <a:rPr lang="cs-CZ">
                <a:solidFill>
                  <a:schemeClr val="bg1"/>
                </a:solidFill>
              </a:rPr>
              <a:t>pom +=nakup[j].radek();</a:t>
            </a:r>
          </a:p>
          <a:p>
            <a:pPr indent="174625"/>
            <a:r>
              <a:rPr lang="cs-CZ">
                <a:solidFill>
                  <a:schemeClr val="bg1"/>
                </a:solidFill>
              </a:rPr>
              <a:t>}</a:t>
            </a:r>
          </a:p>
          <a:p>
            <a:pPr indent="174625"/>
            <a:r>
              <a:rPr lang="cs-CZ">
                <a:solidFill>
                  <a:schemeClr val="bg1"/>
                </a:solidFill>
              </a:rPr>
              <a:t>Console.WriteLine("Nákup celkem: {0:f} korun.", pom);</a:t>
            </a:r>
          </a:p>
          <a:p>
            <a:pPr indent="174625"/>
            <a:r>
              <a:rPr lang="cs-CZ">
                <a:solidFill>
                  <a:schemeClr val="bg1"/>
                </a:solidFill>
              </a:rPr>
              <a:t>return pom;</a:t>
            </a:r>
          </a:p>
          <a:p>
            <a:r>
              <a:rPr lang="cs-CZ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82032" y="1412776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 procházení pole Ovoce používáme  metodu třídy Ovoce radek, která vypíše řádek paragonu a do pomocné proměnné připočítá platbu za položku.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3445754" y="3754225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22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build="p" animBg="1" autoUpdateAnimBg="0" rev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004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pole jako proměnná třídy 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13458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 hlavním programu vytvoříme ovoce a zákazníky.  Zákazníkům vybereme nákup a vypíšeme paragon .</a:t>
            </a:r>
            <a:endParaRPr lang="cs-CZ" sz="160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80758" y="1995805"/>
            <a:ext cx="5347426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Ovoce jablko =new Ovoce("jablko   ", 23.50);</a:t>
            </a:r>
          </a:p>
          <a:p>
            <a:r>
              <a:rPr lang="cs-CZ">
                <a:solidFill>
                  <a:schemeClr val="bg1"/>
                </a:solidFill>
              </a:rPr>
              <a:t>Ovoce hruska = new Ovoce("hruška   ", 42.60);</a:t>
            </a:r>
          </a:p>
          <a:p>
            <a:r>
              <a:rPr lang="it-IT">
                <a:solidFill>
                  <a:schemeClr val="bg1"/>
                </a:solidFill>
              </a:rPr>
              <a:t>Ovoce pomeranc = new Ovoce("pomeranč", 16.30);</a:t>
            </a:r>
          </a:p>
          <a:p>
            <a:r>
              <a:rPr lang="it-IT">
                <a:solidFill>
                  <a:schemeClr val="bg1"/>
                </a:solidFill>
              </a:rPr>
              <a:t>Ovoce mandarinka = new Ovoce("mandarinka", 36.50);</a:t>
            </a:r>
          </a:p>
          <a:p>
            <a:r>
              <a:rPr lang="cs-CZ">
                <a:solidFill>
                  <a:schemeClr val="bg1"/>
                </a:solidFill>
              </a:rPr>
              <a:t>Zakaznik pan = new </a:t>
            </a:r>
            <a:r>
              <a:rPr lang="cs-CZ" smtClean="0">
                <a:solidFill>
                  <a:schemeClr val="bg1"/>
                </a:solidFill>
              </a:rPr>
              <a:t>Zakaznik();</a:t>
            </a:r>
            <a:endParaRPr lang="cs-CZ">
              <a:solidFill>
                <a:schemeClr val="bg1"/>
              </a:solidFill>
            </a:endParaRPr>
          </a:p>
          <a:p>
            <a:r>
              <a:rPr lang="cs-CZ">
                <a:solidFill>
                  <a:schemeClr val="bg1"/>
                </a:solidFill>
              </a:rPr>
              <a:t>Zakaznik pani = new </a:t>
            </a:r>
            <a:r>
              <a:rPr lang="cs-CZ" smtClean="0">
                <a:solidFill>
                  <a:schemeClr val="bg1"/>
                </a:solidFill>
              </a:rPr>
              <a:t>Zakaznik();</a:t>
            </a:r>
            <a:endParaRPr lang="cs-CZ">
              <a:solidFill>
                <a:schemeClr val="bg1"/>
              </a:solidFill>
            </a:endParaRPr>
          </a:p>
          <a:p>
            <a:r>
              <a:rPr lang="cs-CZ">
                <a:solidFill>
                  <a:schemeClr val="bg1"/>
                </a:solidFill>
              </a:rPr>
              <a:t>pani.doKosiku(jablko);</a:t>
            </a:r>
          </a:p>
          <a:p>
            <a:r>
              <a:rPr lang="cs-CZ">
                <a:solidFill>
                  <a:schemeClr val="bg1"/>
                </a:solidFill>
              </a:rPr>
              <a:t>pani.doKosiku(pomeranc);</a:t>
            </a:r>
          </a:p>
          <a:p>
            <a:r>
              <a:rPr lang="cs-CZ">
                <a:solidFill>
                  <a:schemeClr val="bg1"/>
                </a:solidFill>
              </a:rPr>
              <a:t>double platba = pani.paragon</a:t>
            </a:r>
            <a:r>
              <a:rPr lang="cs-CZ" smtClean="0">
                <a:solidFill>
                  <a:schemeClr val="bg1"/>
                </a:solidFill>
              </a:rPr>
              <a:t>();</a:t>
            </a:r>
          </a:p>
          <a:p>
            <a:r>
              <a:rPr lang="cs-CZ">
                <a:solidFill>
                  <a:schemeClr val="bg1"/>
                </a:solidFill>
              </a:rPr>
              <a:t>pan.doKosiku(pomeranc);</a:t>
            </a:r>
          </a:p>
          <a:p>
            <a:r>
              <a:rPr lang="cs-CZ">
                <a:solidFill>
                  <a:schemeClr val="bg1"/>
                </a:solidFill>
              </a:rPr>
              <a:t>pan.doKosiku(mandarinka);</a:t>
            </a:r>
          </a:p>
          <a:p>
            <a:r>
              <a:rPr lang="cs-CZ">
                <a:solidFill>
                  <a:schemeClr val="bg1"/>
                </a:solidFill>
              </a:rPr>
              <a:t>pan.doKosiku(hruska);</a:t>
            </a:r>
          </a:p>
          <a:p>
            <a:r>
              <a:rPr lang="cs-CZ">
                <a:solidFill>
                  <a:schemeClr val="bg1"/>
                </a:solidFill>
              </a:rPr>
              <a:t>platba = pan.paragon</a:t>
            </a:r>
            <a:r>
              <a:rPr lang="cs-CZ" smtClean="0">
                <a:solidFill>
                  <a:schemeClr val="bg1"/>
                </a:solidFill>
              </a:rPr>
              <a:t>();</a:t>
            </a:r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227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7436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smtClean="0">
                <a:solidFill>
                  <a:prstClr val="white"/>
                </a:solidFill>
              </a:rPr>
              <a:t>: vlastní třída jako nový datový typ a jeho použítí v poli objektů.  </a:t>
            </a:r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892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25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vytvoření: 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2012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7105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(výstup</a:t>
            </a:r>
            <a:r>
              <a:rPr lang="cs-CZ" b="1">
                <a:solidFill>
                  <a:prstClr val="white"/>
                </a:solidFill>
              </a:rPr>
              <a:t>):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použití tříd  jako vlastních datových typů.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31351" y="260648"/>
            <a:ext cx="3004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pole jako proměnná třídy 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200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694</TotalTime>
  <Words>1036</Words>
  <Application>Microsoft Office PowerPoint</Application>
  <PresentationFormat>Předvádění na obrazovce (4:3)</PresentationFormat>
  <Paragraphs>120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Mirka</cp:lastModifiedBy>
  <cp:revision>33</cp:revision>
  <dcterms:created xsi:type="dcterms:W3CDTF">2012-10-27T19:00:43Z</dcterms:created>
  <dcterms:modified xsi:type="dcterms:W3CDTF">2013-07-01T09:24:55Z</dcterms:modified>
</cp:coreProperties>
</file>