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8" r:id="rId2"/>
    <p:sldId id="259" r:id="rId3"/>
    <p:sldId id="261" r:id="rId4"/>
    <p:sldId id="262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67" d="100"/>
          <a:sy n="67" d="100"/>
        </p:scale>
        <p:origin x="-11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323528" y="3717032"/>
            <a:ext cx="8712968" cy="432048"/>
            <a:chOff x="179513" y="3861048"/>
            <a:chExt cx="8712968" cy="432048"/>
          </a:xfrm>
        </p:grpSpPr>
        <p:grpSp>
          <p:nvGrpSpPr>
            <p:cNvPr id="7" name="Skupina 6"/>
            <p:cNvGrpSpPr/>
            <p:nvPr/>
          </p:nvGrpSpPr>
          <p:grpSpPr>
            <a:xfrm>
              <a:off x="179513" y="3861048"/>
              <a:ext cx="8712968" cy="407634"/>
              <a:chOff x="1261405" y="1630536"/>
              <a:chExt cx="6510995" cy="40763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261405" y="1630536"/>
                <a:ext cx="6498543" cy="407634"/>
              </a:xfrm>
              <a:prstGeom prst="rect">
                <a:avLst/>
              </a:prstGeom>
            </p:spPr>
            <p:style>
              <a:lnRef idx="1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dirty="0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273857" y="1630536"/>
                <a:ext cx="6498543" cy="407634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76200" tIns="76200" rIns="76200" bIns="76200" numCol="1" spcCol="1270" anchor="ctr" anchorCtr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 defTabSz="8890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2000" kern="1200" dirty="0" smtClean="0"/>
                  <a:t> </a:t>
                </a:r>
                <a:endParaRPr lang="cs-CZ" sz="2000" kern="1200" dirty="0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360472" y="3892986"/>
              <a:ext cx="8460000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000" dirty="0" smtClean="0"/>
                <a:t>NÁZEV ŠABLONY: </a:t>
              </a:r>
              <a:r>
                <a:rPr lang="cs-CZ" sz="1200" dirty="0" smtClean="0"/>
                <a:t>V/2-Inovace </a:t>
              </a:r>
              <a:r>
                <a:rPr lang="cs-CZ" sz="1200" dirty="0"/>
                <a:t>a zkvalitnění výuky směřující k rozvoji odborných kompetencí žáků středních škol </a:t>
              </a:r>
              <a:endParaRPr 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61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white"/>
                </a:solidFill>
              </a:rPr>
              <a:t>C</a:t>
            </a:r>
            <a:r>
              <a:rPr lang="cs-CZ" smtClean="0">
                <a:solidFill>
                  <a:prstClr val="white"/>
                </a:solidFill>
              </a:rPr>
              <a:t># přetížení konstruktoru.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</a:t>
            </a:r>
            <a:r>
              <a:rPr lang="cs-CZ" sz="1600">
                <a:solidFill>
                  <a:schemeClr val="bg1"/>
                </a:solidFill>
              </a:rPr>
              <a:t>objekt </a:t>
            </a:r>
            <a:r>
              <a:rPr lang="cs-CZ" sz="1600" smtClean="0">
                <a:solidFill>
                  <a:schemeClr val="bg1"/>
                </a:solidFill>
              </a:rPr>
              <a:t>jablko, jehož základními vlastostmi bude název a cena. Při vytváření nové odrůdy v programu někdy známe jen odrůdu a někdy odrůdu i její cenu. 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383720"/>
            <a:ext cx="41017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 public Jablko(string odruda, double cena)</a:t>
            </a:r>
          </a:p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      </a:t>
            </a:r>
            <a:r>
              <a:rPr lang="cs-CZ" smtClean="0">
                <a:solidFill>
                  <a:schemeClr val="bg1"/>
                </a:solidFill>
              </a:rPr>
              <a:t>: </a:t>
            </a:r>
            <a:r>
              <a:rPr lang="cs-CZ">
                <a:solidFill>
                  <a:srgbClr val="FF0000"/>
                </a:solidFill>
              </a:rPr>
              <a:t>this(odruda)</a:t>
            </a:r>
          </a:p>
          <a:p>
            <a:r>
              <a:rPr lang="cs-CZ">
                <a:solidFill>
                  <a:schemeClr val="bg1"/>
                </a:solidFill>
              </a:rPr>
              <a:t>  </a:t>
            </a:r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  </a:t>
            </a:r>
            <a:r>
              <a:rPr lang="cs-CZ" smtClean="0">
                <a:solidFill>
                  <a:schemeClr val="bg1"/>
                </a:solidFill>
              </a:rPr>
              <a:t>      </a:t>
            </a:r>
            <a:r>
              <a:rPr lang="cs-CZ">
                <a:solidFill>
                  <a:schemeClr val="bg1"/>
                </a:solidFill>
              </a:rPr>
              <a:t>this.cena = cena;</a:t>
            </a:r>
          </a:p>
          <a:p>
            <a:r>
              <a:rPr lang="cs-CZ">
                <a:solidFill>
                  <a:schemeClr val="bg1"/>
                </a:solidFill>
              </a:rPr>
              <a:t>  </a:t>
            </a:r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takových případech se používá přetížený konstruktor – od základního se liší počtem nebo  datovým type, parametrů.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026550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konstruktor má jeden parametr  odruda.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5724128" y="278092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2492896"/>
            <a:ext cx="27840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Jablko(string odruda)</a:t>
            </a:r>
          </a:p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    </a:t>
            </a:r>
            <a:r>
              <a:rPr lang="cs-CZ">
                <a:solidFill>
                  <a:schemeClr val="bg1"/>
                </a:solidFill>
              </a:rPr>
              <a:t>this.odruda = odruda;</a:t>
            </a:r>
          </a:p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 rot="17173819">
            <a:off x="7461301" y="2150147"/>
            <a:ext cx="36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602614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Přetížený konstruktor má navíc parametr cena.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536" y="5106670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Klíčovým slovem this voláme základní konstruktor.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 rot="17173819">
            <a:off x="2806255" y="2197287"/>
            <a:ext cx="36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uiExpand="1" build="p"/>
      <p:bldP spid="12" grpId="0" build="p"/>
      <p:bldP spid="14" grpId="0" animBg="1"/>
      <p:bldP spid="15" grpId="0" build="p"/>
      <p:bldP spid="16" grpId="0" animBg="1"/>
      <p:bldP spid="17" grpId="0" build="p"/>
      <p:bldP spid="18" grpId="0" build="p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61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white"/>
                </a:solidFill>
              </a:rPr>
              <a:t>C</a:t>
            </a:r>
            <a:r>
              <a:rPr lang="cs-CZ" smtClean="0">
                <a:solidFill>
                  <a:prstClr val="white"/>
                </a:solidFill>
              </a:rPr>
              <a:t># přetížení konstruktoru.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 hlavním programu pak můžete vytvořit jablíčko s cenou nebo bez ceny.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1484784"/>
            <a:ext cx="41458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Jablko julka = new Jablko("Julia");</a:t>
            </a:r>
          </a:p>
          <a:p>
            <a:r>
              <a:rPr lang="fi-FI" smtClean="0">
                <a:solidFill>
                  <a:schemeClr val="bg1"/>
                </a:solidFill>
              </a:rPr>
              <a:t>Jablko </a:t>
            </a:r>
            <a:r>
              <a:rPr lang="fi-FI">
                <a:solidFill>
                  <a:schemeClr val="bg1"/>
                </a:solidFill>
              </a:rPr>
              <a:t>hanka = new Jablko("Hana", 15.80);</a:t>
            </a:r>
          </a:p>
          <a:p>
            <a:pPr defTabSz="269875"/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7092" y="2780928"/>
            <a:ext cx="22087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Cena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    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get</a:t>
            </a:r>
            <a:r>
              <a:rPr lang="cs-CZ" smtClean="0">
                <a:solidFill>
                  <a:schemeClr val="bg1"/>
                </a:solidFill>
              </a:rPr>
              <a:t> {</a:t>
            </a: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         </a:t>
            </a:r>
            <a:r>
              <a:rPr lang="cs-CZ">
                <a:solidFill>
                  <a:srgbClr val="FF0000"/>
                </a:solidFill>
              </a:rPr>
              <a:t>return</a:t>
            </a:r>
            <a:r>
              <a:rPr lang="cs-CZ">
                <a:solidFill>
                  <a:schemeClr val="bg1"/>
                </a:solidFill>
              </a:rPr>
              <a:t> cena;</a:t>
            </a:r>
          </a:p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    </a:t>
            </a:r>
            <a:r>
              <a:rPr lang="cs-CZ">
                <a:solidFill>
                  <a:schemeClr val="bg1"/>
                </a:solidFill>
              </a:rPr>
              <a:t>}</a:t>
            </a:r>
          </a:p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   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set</a:t>
            </a:r>
            <a:r>
              <a:rPr lang="cs-CZ" smtClean="0">
                <a:solidFill>
                  <a:schemeClr val="bg1"/>
                </a:solidFill>
              </a:rPr>
              <a:t> {</a:t>
            </a: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        </a:t>
            </a:r>
            <a:r>
              <a:rPr lang="cs-CZ">
                <a:solidFill>
                  <a:schemeClr val="bg1"/>
                </a:solidFill>
              </a:rPr>
              <a:t>cena = </a:t>
            </a:r>
            <a:r>
              <a:rPr lang="cs-CZ">
                <a:solidFill>
                  <a:srgbClr val="FF0000"/>
                </a:solidFill>
              </a:rPr>
              <a:t>value</a:t>
            </a:r>
            <a:r>
              <a:rPr lang="cs-CZ" smtClean="0">
                <a:solidFill>
                  <a:schemeClr val="bg1"/>
                </a:solidFill>
              </a:rPr>
              <a:t>;</a:t>
            </a:r>
          </a:p>
          <a:p>
            <a:r>
              <a:rPr lang="cs-CZ" smtClean="0">
                <a:solidFill>
                  <a:schemeClr val="bg1"/>
                </a:solidFill>
              </a:rPr>
              <a:t>      }</a:t>
            </a:r>
          </a:p>
          <a:p>
            <a:r>
              <a:rPr lang="cs-CZ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92214" y="234888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Pro nastavení ceny použijeme setter  z vlastnosti  Cena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35896" y="306896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Vlastnost spojuje setter a getter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12264" y="3573016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Obsahuje klíčová slova get a set.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4139788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Část get musí obsahovat klíčové slovo return.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635896" y="471585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Část set musí obsahovat klíčové slovo value.</a:t>
            </a:r>
          </a:p>
        </p:txBody>
      </p:sp>
    </p:spTree>
    <p:extLst>
      <p:ext uri="{BB962C8B-B14F-4D97-AF65-F5344CB8AC3E}">
        <p14:creationId xmlns:p14="http://schemas.microsoft.com/office/powerpoint/2010/main" val="2173528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3" grpId="0" build="p"/>
      <p:bldP spid="15" grpId="0" build="p"/>
      <p:bldP spid="2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61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white"/>
                </a:solidFill>
              </a:rPr>
              <a:t>C</a:t>
            </a:r>
            <a:r>
              <a:rPr lang="cs-CZ" smtClean="0">
                <a:solidFill>
                  <a:prstClr val="white"/>
                </a:solidFill>
              </a:rPr>
              <a:t># přetížení konstruktoru.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035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 hlavním programu používáme vlastnost se jmémem instance jako metodu.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1484784"/>
            <a:ext cx="33091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Jablko julka = new Jablko("Julia");</a:t>
            </a:r>
          </a:p>
          <a:p>
            <a:pPr defTabSz="269875"/>
            <a:r>
              <a:rPr lang="cs-CZ">
                <a:solidFill>
                  <a:schemeClr val="bg1"/>
                </a:solidFill>
              </a:rPr>
              <a:t>julka.Cena = 16.20</a:t>
            </a:r>
            <a:r>
              <a:rPr lang="cs-CZ" smtClean="0">
                <a:solidFill>
                  <a:schemeClr val="bg1"/>
                </a:solidFill>
              </a:rPr>
              <a:t>;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4035" y="2348879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Vlastnost použitá na levé straně rovnítka se chová jako setter. Do proměnné se nastaví hodnota za rovnítkem.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4035" y="305691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Console.WriteLine(„Cena je “ + julka.Cena + „ korun“;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4035" y="3573016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Vlastnost použitá na pravé straně rovnítka se chová jako getter. Na místě jejího volání se vypíše hodnota proměnné.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72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5" grpId="0" build="p"/>
      <p:bldP spid="2" grpId="0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2925234"/>
            <a:ext cx="7436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01700" indent="-901700"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Jednoduché přetížení konstruktoru přidáním dalšího parametru.  Vlastnost jako spojení set a get.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89009"/>
            <a:ext cx="2892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15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676902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01068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764843"/>
            <a:ext cx="8677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</a:t>
            </a:r>
            <a:r>
              <a:rPr lang="cs-CZ" b="1">
                <a:solidFill>
                  <a:prstClr val="white"/>
                </a:solidFill>
              </a:rPr>
              <a:t>výstup</a:t>
            </a:r>
            <a:r>
              <a:rPr lang="cs-CZ" b="1" smtClean="0">
                <a:solidFill>
                  <a:prstClr val="white"/>
                </a:solidFill>
              </a:rPr>
              <a:t>): </a:t>
            </a:r>
            <a:r>
              <a:rPr lang="cs-CZ" smtClean="0">
                <a:solidFill>
                  <a:prstClr val="white"/>
                </a:solidFill>
              </a:rPr>
              <a:t>Přetěžování konsruktoru jako úvod do přetěžování metod</a:t>
            </a:r>
            <a:r>
              <a:rPr lang="cs-CZ" b="1" smtClean="0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261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white"/>
                </a:solidFill>
              </a:rPr>
              <a:t>C</a:t>
            </a:r>
            <a:r>
              <a:rPr lang="cs-CZ" smtClean="0">
                <a:solidFill>
                  <a:prstClr val="white"/>
                </a:solidFill>
              </a:rPr>
              <a:t># přetížení konstruktoru.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217</TotalTime>
  <Words>411</Words>
  <Application>Microsoft Office PowerPoint</Application>
  <PresentationFormat>Předvádění na obrazovce (4:3)</PresentationFormat>
  <Paragraphs>64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Mirka</cp:lastModifiedBy>
  <cp:revision>24</cp:revision>
  <dcterms:created xsi:type="dcterms:W3CDTF">2012-10-27T19:00:43Z</dcterms:created>
  <dcterms:modified xsi:type="dcterms:W3CDTF">2013-07-01T09:25:21Z</dcterms:modified>
</cp:coreProperties>
</file>