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433B-BE93-498C-8155-01D16C01226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3C25D-95C7-4325-AA30-03BFB37B43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2882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433B-BE93-498C-8155-01D16C01226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3C25D-95C7-4325-AA30-03BFB37B43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735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433B-BE93-498C-8155-01D16C01226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3C25D-95C7-4325-AA30-03BFB37B43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1651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433B-BE93-498C-8155-01D16C01226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3C25D-95C7-4325-AA30-03BFB37B43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88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433B-BE93-498C-8155-01D16C01226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3C25D-95C7-4325-AA30-03BFB37B43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9268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433B-BE93-498C-8155-01D16C01226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3C25D-95C7-4325-AA30-03BFB37B43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2332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433B-BE93-498C-8155-01D16C01226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3C25D-95C7-4325-AA30-03BFB37B43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0500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433B-BE93-498C-8155-01D16C01226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3C25D-95C7-4325-AA30-03BFB37B43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3566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433B-BE93-498C-8155-01D16C01226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3C25D-95C7-4325-AA30-03BFB37B43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5823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433B-BE93-498C-8155-01D16C01226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3C25D-95C7-4325-AA30-03BFB37B43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9004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A2433B-BE93-498C-8155-01D16C01226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C3C25D-95C7-4325-AA30-03BFB37B43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6484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A2433B-BE93-498C-8155-01D16C012268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C3C25D-95C7-4325-AA30-03BFB37B43B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0528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204864"/>
            <a:ext cx="792088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sz="2200" b="1" dirty="0">
                <a:solidFill>
                  <a:srgbClr val="002060"/>
                </a:solidFill>
              </a:rPr>
              <a:t>NÁZEV ŠKOLY: ZŠ KOLÍN V., Mnichovická 62</a:t>
            </a:r>
            <a:br>
              <a:rPr lang="cs-CZ" sz="2200" b="1" dirty="0">
                <a:solidFill>
                  <a:srgbClr val="002060"/>
                </a:solidFill>
              </a:rPr>
            </a:br>
            <a:r>
              <a:rPr lang="cs-CZ" sz="2200" b="1" dirty="0">
                <a:solidFill>
                  <a:srgbClr val="002060"/>
                </a:solidFill>
              </a:rPr>
              <a:t>AUTOR</a:t>
            </a:r>
            <a:r>
              <a:rPr lang="cs-CZ" sz="2200" b="1" dirty="0" smtClean="0">
                <a:solidFill>
                  <a:srgbClr val="002060"/>
                </a:solidFill>
              </a:rPr>
              <a:t>: Mgr. JAROSLAVA URBANCOVÁ</a:t>
            </a:r>
            <a:r>
              <a:rPr lang="cs-CZ" sz="2200" b="1" dirty="0">
                <a:solidFill>
                  <a:srgbClr val="002060"/>
                </a:solidFill>
              </a:rPr>
              <a:t/>
            </a:r>
            <a:br>
              <a:rPr lang="cs-CZ" sz="2200" b="1" dirty="0">
                <a:solidFill>
                  <a:srgbClr val="002060"/>
                </a:solidFill>
              </a:rPr>
            </a:br>
            <a:r>
              <a:rPr lang="cs-CZ" sz="2200" b="1" dirty="0" smtClean="0">
                <a:solidFill>
                  <a:srgbClr val="002060"/>
                </a:solidFill>
              </a:rPr>
              <a:t>NÁZEV:VY_32_INOVACE_05_M6</a:t>
            </a:r>
            <a:r>
              <a:rPr lang="cs-CZ" sz="2200" b="1" dirty="0">
                <a:solidFill>
                  <a:srgbClr val="002060"/>
                </a:solidFill>
              </a:rPr>
              <a:t/>
            </a:r>
            <a:br>
              <a:rPr lang="cs-CZ" sz="2200" b="1" dirty="0">
                <a:solidFill>
                  <a:srgbClr val="002060"/>
                </a:solidFill>
              </a:rPr>
            </a:br>
            <a:r>
              <a:rPr lang="cs-CZ" sz="2200" b="1" dirty="0">
                <a:solidFill>
                  <a:srgbClr val="002060"/>
                </a:solidFill>
              </a:rPr>
              <a:t>TEMA: </a:t>
            </a:r>
            <a:r>
              <a:rPr lang="cs-CZ" sz="2200" b="1" dirty="0" smtClean="0">
                <a:solidFill>
                  <a:srgbClr val="002060"/>
                </a:solidFill>
              </a:rPr>
              <a:t>Převody jednotek délky</a:t>
            </a:r>
            <a:br>
              <a:rPr lang="cs-CZ" sz="2200" b="1" dirty="0" smtClean="0">
                <a:solidFill>
                  <a:srgbClr val="002060"/>
                </a:solidFill>
              </a:rPr>
            </a:br>
            <a:r>
              <a:rPr lang="cs-CZ" sz="2200" b="1" dirty="0">
                <a:solidFill>
                  <a:srgbClr val="002060"/>
                </a:solidFill>
              </a:rPr>
              <a:t/>
            </a:r>
            <a:br>
              <a:rPr lang="cs-CZ" sz="2200" b="1" dirty="0">
                <a:solidFill>
                  <a:srgbClr val="002060"/>
                </a:solidFill>
              </a:rPr>
            </a:br>
            <a:r>
              <a:rPr lang="cs-CZ" sz="2200" b="1" dirty="0" smtClean="0">
                <a:solidFill>
                  <a:srgbClr val="002060"/>
                </a:solidFill>
              </a:rPr>
              <a:t/>
            </a:r>
            <a:br>
              <a:rPr lang="cs-CZ" sz="2200" b="1" dirty="0" smtClean="0">
                <a:solidFill>
                  <a:srgbClr val="002060"/>
                </a:solidFill>
              </a:rPr>
            </a:b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endParaRPr lang="cs-CZ" dirty="0">
              <a:solidFill>
                <a:srgbClr val="002060"/>
              </a:solidFill>
            </a:endParaRPr>
          </a:p>
          <a:p>
            <a:pPr lvl="0"/>
            <a:endParaRPr lang="cs-CZ" dirty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6237312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083425" algn="l"/>
              </a:tabLst>
            </a:pPr>
            <a:r>
              <a:rPr lang="cs-CZ" dirty="0" smtClean="0"/>
              <a:t>12. 12. 2011</a:t>
            </a:r>
            <a:r>
              <a:rPr lang="cs-CZ" smtClean="0"/>
              <a:t>	6. </a:t>
            </a:r>
            <a:r>
              <a:rPr lang="cs-CZ" dirty="0" smtClean="0"/>
              <a:t>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2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JAKÉ ZNÁME JEDNOTKY DÉLKY?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jednotka délky je </a:t>
            </a:r>
            <a:r>
              <a:rPr lang="cs-CZ" b="1" dirty="0" smtClean="0"/>
              <a:t>1 metr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1 m  =  10 dm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1 m  =  100 cm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1 m  =  1000 mm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270944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Jak jednotky délky převádíme?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  větších jednotek na menší zvětšujeme – násobíme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1 m = 10 dm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1,25 m = 125 dm</a:t>
            </a:r>
          </a:p>
        </p:txBody>
      </p:sp>
    </p:spTree>
    <p:extLst>
      <p:ext uri="{BB962C8B-B14F-4D97-AF65-F5344CB8AC3E}">
        <p14:creationId xmlns:p14="http://schemas.microsoft.com/office/powerpoint/2010/main" xmlns="" val="1887463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Jak jednotky délky převádíme?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  větších jednotek na menší zvětšujeme – násobíme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1 m = 10 dm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1,25 m = 12,5 dm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</a:p>
          <a:p>
            <a:pPr marL="0" indent="0">
              <a:buNone/>
            </a:pPr>
            <a:r>
              <a:rPr lang="cs-CZ" sz="2800" dirty="0" smtClean="0"/>
              <a:t>    1 </a:t>
            </a:r>
            <a:r>
              <a:rPr lang="cs-CZ" sz="2800" dirty="0"/>
              <a:t>m = 100 cm</a:t>
            </a:r>
          </a:p>
          <a:p>
            <a:pPr marL="0" indent="0">
              <a:buNone/>
            </a:pPr>
            <a:r>
              <a:rPr lang="cs-CZ" sz="2800" dirty="0"/>
              <a:t>    2, 306 m = 2306 cm</a:t>
            </a:r>
          </a:p>
        </p:txBody>
      </p:sp>
    </p:spTree>
    <p:extLst>
      <p:ext uri="{BB962C8B-B14F-4D97-AF65-F5344CB8AC3E}">
        <p14:creationId xmlns:p14="http://schemas.microsoft.com/office/powerpoint/2010/main" xmlns="" val="1630282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Jak jednotky délky převádíme?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  větších jednotek na menší zvětšujeme – násobíme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1 m = 10 dm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1,25 m = 12,5 dm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</a:p>
          <a:p>
            <a:pPr marL="0" indent="0">
              <a:buNone/>
            </a:pPr>
            <a:r>
              <a:rPr lang="cs-CZ" sz="2800" dirty="0" smtClean="0"/>
              <a:t>    1 </a:t>
            </a:r>
            <a:r>
              <a:rPr lang="cs-CZ" sz="2800" dirty="0"/>
              <a:t>m = 100 cm</a:t>
            </a:r>
          </a:p>
          <a:p>
            <a:pPr marL="0" indent="0">
              <a:buNone/>
            </a:pPr>
            <a:r>
              <a:rPr lang="cs-CZ" sz="2800" dirty="0"/>
              <a:t>    2, 306 m = </a:t>
            </a:r>
            <a:r>
              <a:rPr lang="cs-CZ" sz="2800" dirty="0" smtClean="0"/>
              <a:t>230,6 </a:t>
            </a:r>
            <a:r>
              <a:rPr lang="cs-CZ" sz="2800" dirty="0"/>
              <a:t>cm</a:t>
            </a:r>
          </a:p>
        </p:txBody>
      </p:sp>
    </p:spTree>
    <p:extLst>
      <p:ext uri="{BB962C8B-B14F-4D97-AF65-F5344CB8AC3E}">
        <p14:creationId xmlns:p14="http://schemas.microsoft.com/office/powerpoint/2010/main" xmlns="" val="3633987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solidFill>
                  <a:srgbClr val="002060"/>
                </a:solidFill>
              </a:rPr>
              <a:t>Jak jednotky délky převádíme?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 menších jednotek na větší zmenšujeme – dělíme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1 dm =  0,1 m</a:t>
            </a:r>
          </a:p>
          <a:p>
            <a:pPr marL="0" indent="0">
              <a:buNone/>
            </a:pPr>
            <a:r>
              <a:rPr lang="cs-CZ" sz="2800" dirty="0" smtClean="0"/>
              <a:t>     18 dm =  </a:t>
            </a:r>
            <a:r>
              <a:rPr lang="cs-CZ" sz="2800" dirty="0" smtClean="0"/>
              <a:t>1,8 </a:t>
            </a:r>
            <a:r>
              <a:rPr lang="cs-CZ" sz="2800" dirty="0" smtClean="0"/>
              <a:t>m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 1 cm  = 0,01 m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189 cm =  </a:t>
            </a:r>
            <a:r>
              <a:rPr lang="cs-CZ" sz="2800" dirty="0" smtClean="0"/>
              <a:t>1,89 </a:t>
            </a:r>
            <a:r>
              <a:rPr lang="cs-CZ" sz="2800" dirty="0" smtClean="0"/>
              <a:t>m</a:t>
            </a:r>
          </a:p>
        </p:txBody>
      </p:sp>
    </p:spTree>
    <p:extLst>
      <p:ext uri="{BB962C8B-B14F-4D97-AF65-F5344CB8AC3E}">
        <p14:creationId xmlns:p14="http://schemas.microsoft.com/office/powerpoint/2010/main" xmlns="" val="2066689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solidFill>
                  <a:srgbClr val="002060"/>
                </a:solidFill>
              </a:rPr>
              <a:t>Jak jednotky délky převádíme?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 menších jednotek na větší zmenšujeme – dělíme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1 dm =  0,1 m</a:t>
            </a:r>
          </a:p>
          <a:p>
            <a:pPr marL="0" indent="0">
              <a:buNone/>
            </a:pPr>
            <a:r>
              <a:rPr lang="cs-CZ" sz="2800" dirty="0" smtClean="0"/>
              <a:t>     18 dm =  1,8 m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 1 cm  = 0,01 m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189 cm =  </a:t>
            </a:r>
            <a:r>
              <a:rPr lang="cs-CZ" sz="2800" dirty="0" smtClean="0"/>
              <a:t>1,89 </a:t>
            </a:r>
            <a:r>
              <a:rPr lang="cs-CZ" sz="2800" dirty="0" smtClean="0"/>
              <a:t>m</a:t>
            </a:r>
          </a:p>
        </p:txBody>
      </p:sp>
    </p:spTree>
    <p:extLst>
      <p:ext uri="{BB962C8B-B14F-4D97-AF65-F5344CB8AC3E}">
        <p14:creationId xmlns:p14="http://schemas.microsoft.com/office/powerpoint/2010/main" xmlns="" val="333802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Procvičení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3,25 m  =      dm</a:t>
            </a:r>
          </a:p>
          <a:p>
            <a:r>
              <a:rPr lang="cs-CZ" dirty="0" smtClean="0"/>
              <a:t>2) 856 cm  =       m</a:t>
            </a:r>
          </a:p>
          <a:p>
            <a:r>
              <a:rPr lang="cs-CZ" dirty="0" smtClean="0"/>
              <a:t>3) 7,4 dm  =       cm</a:t>
            </a:r>
          </a:p>
          <a:p>
            <a:r>
              <a:rPr lang="cs-CZ" dirty="0" smtClean="0"/>
              <a:t>4) 3520 mm  =          m</a:t>
            </a:r>
          </a:p>
          <a:p>
            <a:r>
              <a:rPr lang="cs-CZ" dirty="0" smtClean="0"/>
              <a:t>5) 3,8 cm  =          mm</a:t>
            </a:r>
          </a:p>
          <a:p>
            <a:r>
              <a:rPr lang="cs-CZ" dirty="0" smtClean="0"/>
              <a:t>6) 305 mm =        dm</a:t>
            </a:r>
          </a:p>
          <a:p>
            <a:r>
              <a:rPr lang="cs-CZ" dirty="0" smtClean="0"/>
              <a:t>7) 3600 m  =         km</a:t>
            </a:r>
          </a:p>
          <a:p>
            <a:r>
              <a:rPr lang="cs-CZ" dirty="0" smtClean="0"/>
              <a:t>8) 609 mm =        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5967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Řešení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1) 3,25 m  = </a:t>
            </a:r>
            <a:r>
              <a:rPr lang="cs-CZ" dirty="0" smtClean="0"/>
              <a:t>32,5 </a:t>
            </a:r>
            <a:r>
              <a:rPr lang="cs-CZ" dirty="0"/>
              <a:t>dm</a:t>
            </a:r>
          </a:p>
          <a:p>
            <a:r>
              <a:rPr lang="cs-CZ" dirty="0"/>
              <a:t>2) </a:t>
            </a:r>
            <a:r>
              <a:rPr lang="cs-CZ" dirty="0" smtClean="0"/>
              <a:t>856 cm  = 8,56 </a:t>
            </a:r>
            <a:r>
              <a:rPr lang="cs-CZ" dirty="0"/>
              <a:t>m</a:t>
            </a:r>
          </a:p>
          <a:p>
            <a:r>
              <a:rPr lang="cs-CZ" dirty="0"/>
              <a:t>3) 7,4 dm  </a:t>
            </a:r>
            <a:r>
              <a:rPr lang="cs-CZ" dirty="0" smtClean="0"/>
              <a:t>= 74 </a:t>
            </a:r>
            <a:r>
              <a:rPr lang="cs-CZ" dirty="0"/>
              <a:t>cm</a:t>
            </a:r>
          </a:p>
          <a:p>
            <a:r>
              <a:rPr lang="cs-CZ" dirty="0"/>
              <a:t>4) </a:t>
            </a:r>
            <a:r>
              <a:rPr lang="cs-CZ" dirty="0" smtClean="0"/>
              <a:t>3520 mm  </a:t>
            </a:r>
            <a:r>
              <a:rPr lang="cs-CZ" dirty="0"/>
              <a:t>= </a:t>
            </a:r>
            <a:r>
              <a:rPr lang="cs-CZ" dirty="0" smtClean="0"/>
              <a:t>3,520 </a:t>
            </a:r>
            <a:r>
              <a:rPr lang="cs-CZ" dirty="0"/>
              <a:t>m</a:t>
            </a:r>
          </a:p>
          <a:p>
            <a:r>
              <a:rPr lang="cs-CZ" dirty="0"/>
              <a:t>5) 3,8 cm  = </a:t>
            </a:r>
            <a:r>
              <a:rPr lang="cs-CZ" dirty="0" smtClean="0"/>
              <a:t>38 </a:t>
            </a:r>
            <a:r>
              <a:rPr lang="cs-CZ" dirty="0"/>
              <a:t>mm</a:t>
            </a:r>
          </a:p>
          <a:p>
            <a:r>
              <a:rPr lang="cs-CZ" dirty="0"/>
              <a:t>6) 305 mm = </a:t>
            </a:r>
            <a:r>
              <a:rPr lang="cs-CZ" dirty="0" smtClean="0"/>
              <a:t>30,5 dm</a:t>
            </a:r>
            <a:endParaRPr lang="cs-CZ" dirty="0"/>
          </a:p>
          <a:p>
            <a:r>
              <a:rPr lang="cs-CZ" dirty="0"/>
              <a:t>7) 3600 m  = </a:t>
            </a:r>
            <a:r>
              <a:rPr lang="cs-CZ" dirty="0" smtClean="0"/>
              <a:t>3,600 </a:t>
            </a:r>
            <a:r>
              <a:rPr lang="cs-CZ" dirty="0"/>
              <a:t>km</a:t>
            </a:r>
          </a:p>
          <a:p>
            <a:r>
              <a:rPr lang="cs-CZ" dirty="0"/>
              <a:t>8) 609 mm = </a:t>
            </a:r>
            <a:r>
              <a:rPr lang="cs-CZ" dirty="0" smtClean="0"/>
              <a:t>60,9 cm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9931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Tento materiál je určen k vysvětlení a lepšímu pochopení převádění jednotek délky.</a:t>
            </a:r>
          </a:p>
          <a:p>
            <a:r>
              <a:rPr lang="cs-CZ" sz="2000" dirty="0" smtClean="0"/>
              <a:t>Nejprve si žáci zopakují jednotky délky.</a:t>
            </a:r>
          </a:p>
          <a:p>
            <a:r>
              <a:rPr lang="cs-CZ" sz="2000" dirty="0" smtClean="0"/>
              <a:t>Pak si uvědomí , jak se jednotky převádějí – zásada, že z větších jednotek  na menší dělíme (zmenšujeme) a z menších jednotek na větší dělíme (zmenšujeme). Musí si ukázat, že toto se děje na základě počtu nul.</a:t>
            </a:r>
          </a:p>
          <a:p>
            <a:r>
              <a:rPr lang="cs-CZ" sz="2000" dirty="0" smtClean="0"/>
              <a:t>Na závěr je cvičení, jehož výsledky si žáci mohou zkontrolovat.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943726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406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NÁZEV ŠKOLY: ZŠ KOLÍN V., Mnichovická 62 AUTOR: Mgr. JAROSLAVA URBANCOVÁ NÁZEV:VY_32_INOVACE_05_M6 TEMA: Převody jednotek délky    </vt:lpstr>
      <vt:lpstr>JAKÉ ZNÁME JEDNOTKY DÉLKY?</vt:lpstr>
      <vt:lpstr>Jak jednotky délky převádíme?</vt:lpstr>
      <vt:lpstr>Jak jednotky délky převádíme?</vt:lpstr>
      <vt:lpstr>Jak jednotky délky převádíme?</vt:lpstr>
      <vt:lpstr>Jak jednotky délky převádíme?</vt:lpstr>
      <vt:lpstr>Jak jednotky délky převádíme?</vt:lpstr>
      <vt:lpstr>Procvičení</vt:lpstr>
      <vt:lpstr>Řešení</vt:lpstr>
      <vt:lpstr>Anotace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expert</cp:lastModifiedBy>
  <cp:revision>14</cp:revision>
  <dcterms:created xsi:type="dcterms:W3CDTF">2012-01-22T10:59:32Z</dcterms:created>
  <dcterms:modified xsi:type="dcterms:W3CDTF">2012-03-17T20:55:14Z</dcterms:modified>
</cp:coreProperties>
</file>