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6" r:id="rId4"/>
    <p:sldId id="263" r:id="rId5"/>
    <p:sldId id="261" r:id="rId6"/>
    <p:sldId id="259" r:id="rId7"/>
    <p:sldId id="262" r:id="rId8"/>
    <p:sldId id="26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6CBDC56-85E9-4354-A6FA-B0A005F2829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590E3C7-E152-47C5-9502-31B1360E55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WxSM9bXg4CQ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youtu.be/rIiDWlQJj0Q" TargetMode="Externa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IiDWlQJj0Q&amp;feature=youtu.be" TargetMode="External"/><Relationship Id="rId2" Type="http://schemas.openxmlformats.org/officeDocument/2006/relationships/hyperlink" Target="http://www.youtube.com/watch?v=WxSM9bXg4CQ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78742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VY_32_INOVACE_2A_08_První světová válka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15.4.2013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566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488832" cy="504056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5. ročníku, předmět vlastivěda – učivo 1. světová válka.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Text je zpracován podle učebnice Vlastivěda 5 (SPN 2010) a knihy Obrázky z československých dějin: Jiří Černý, Jaroslav Veis, Barbora Šalamounová (Albatros 2011</a:t>
            </a:r>
            <a:r>
              <a:rPr lang="cs-CZ" dirty="0" smtClean="0"/>
              <a:t>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snímcích 4 - 7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8 jsou otázky k textu. Kliknutím na hvězdičku se objeví stránka s odpovědí. Kliknutím na šipku (str.4 – 7)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Kliknutím na šipku na úvodním a závěrečném snímku (3 a 8) se spustí krátký (3 min) animovaný film k tématu (www. </a:t>
            </a:r>
            <a:r>
              <a:rPr lang="cs-CZ" dirty="0" err="1"/>
              <a:t>y</a:t>
            </a:r>
            <a:r>
              <a:rPr lang="cs-CZ" smtClean="0"/>
              <a:t>outube</a:t>
            </a:r>
            <a:r>
              <a:rPr lang="cs-CZ" dirty="0" smtClean="0"/>
              <a:t> Dějiny udatného českého národa - 93. První světová válka, 94. </a:t>
            </a:r>
            <a:r>
              <a:rPr lang="cs-CZ" dirty="0"/>
              <a:t>P</a:t>
            </a:r>
            <a:r>
              <a:rPr lang="cs-CZ" dirty="0" smtClean="0"/>
              <a:t>rvní odboj a legie).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 </a:t>
            </a:r>
            <a:r>
              <a:rPr lang="cs-CZ" dirty="0"/>
              <a:t>Ke spuštění filmu je nezbytné připojení na internet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873772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2708920"/>
            <a:ext cx="5723468" cy="1828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První světová válka.</a:t>
            </a:r>
            <a:br>
              <a:rPr lang="cs-CZ" dirty="0" smtClean="0"/>
            </a:br>
            <a:r>
              <a:rPr lang="cs-CZ" dirty="0" smtClean="0"/>
              <a:t>Vznik československého státu.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948264" y="52292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8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908720"/>
            <a:ext cx="6768752" cy="5040560"/>
          </a:xfrm>
        </p:spPr>
        <p:txBody>
          <a:bodyPr>
            <a:noAutofit/>
          </a:bodyPr>
          <a:lstStyle/>
          <a:p>
            <a:r>
              <a:rPr lang="cs-CZ" dirty="0"/>
              <a:t>Koncem června </a:t>
            </a:r>
            <a:r>
              <a:rPr lang="cs-CZ" u="sng" dirty="0">
                <a:solidFill>
                  <a:srgbClr val="7030A0"/>
                </a:solidFill>
              </a:rPr>
              <a:t>1914</a:t>
            </a:r>
            <a:r>
              <a:rPr lang="cs-CZ" dirty="0"/>
              <a:t> došlo v Sarajevu (hlavním městě Bosny a Hercegoviny) </a:t>
            </a:r>
            <a:r>
              <a:rPr lang="cs-CZ" dirty="0" smtClean="0"/>
              <a:t> k </a:t>
            </a:r>
            <a:r>
              <a:rPr lang="cs-CZ" dirty="0"/>
              <a:t>atentátu na následníka trůnu Františka Ferdinanda (synovce císaře Františka Josefa I</a:t>
            </a:r>
            <a:r>
              <a:rPr lang="cs-CZ" dirty="0" smtClean="0"/>
              <a:t>.).</a:t>
            </a:r>
          </a:p>
          <a:p>
            <a:r>
              <a:rPr lang="cs-CZ" dirty="0" smtClean="0"/>
              <a:t>O </a:t>
            </a:r>
            <a:r>
              <a:rPr lang="cs-CZ" dirty="0"/>
              <a:t>měsíc později </a:t>
            </a:r>
            <a:r>
              <a:rPr lang="cs-CZ" u="sng" dirty="0">
                <a:solidFill>
                  <a:srgbClr val="7030A0"/>
                </a:solidFill>
              </a:rPr>
              <a:t>vyhlásilo Rakousko-Uhersko Srbsku válku</a:t>
            </a:r>
            <a:r>
              <a:rPr lang="cs-CZ" dirty="0"/>
              <a:t>. Bojovali v ní na jedné straně </a:t>
            </a:r>
            <a:r>
              <a:rPr lang="cs-CZ" dirty="0">
                <a:solidFill>
                  <a:srgbClr val="7030A0"/>
                </a:solidFill>
              </a:rPr>
              <a:t>Rakousko-Uhersko a Německo</a:t>
            </a:r>
            <a:r>
              <a:rPr lang="cs-CZ" dirty="0"/>
              <a:t> proti </a:t>
            </a:r>
            <a:r>
              <a:rPr lang="cs-CZ" dirty="0">
                <a:solidFill>
                  <a:srgbClr val="7030A0"/>
                </a:solidFill>
              </a:rPr>
              <a:t>Velké Británii, Francii a Rusku. </a:t>
            </a:r>
          </a:p>
          <a:p>
            <a:r>
              <a:rPr lang="cs-CZ" dirty="0"/>
              <a:t>Tato hrozná válka zachvátila celý svět, trvala </a:t>
            </a:r>
            <a:r>
              <a:rPr lang="cs-CZ" u="sng" dirty="0"/>
              <a:t>čtyři roky</a:t>
            </a:r>
            <a:r>
              <a:rPr lang="cs-CZ" dirty="0"/>
              <a:t>! </a:t>
            </a:r>
          </a:p>
          <a:p>
            <a:endParaRPr lang="cs-CZ" dirty="0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596336" y="5589240"/>
            <a:ext cx="576064" cy="53836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20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052736"/>
            <a:ext cx="6196405" cy="4824536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Záminkou </a:t>
            </a:r>
            <a:r>
              <a:rPr lang="cs-CZ" dirty="0"/>
              <a:t>pro její vznik byl atentát, ale příčinou byly spory mezi velmocemi a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snaha </a:t>
            </a:r>
            <a:r>
              <a:rPr lang="cs-CZ" dirty="0">
                <a:solidFill>
                  <a:srgbClr val="7030A0"/>
                </a:solidFill>
              </a:rPr>
              <a:t>o nové rozdělení světa </a:t>
            </a:r>
            <a:r>
              <a:rPr lang="cs-CZ" dirty="0"/>
              <a:t>(zisk nových území, snaha o nadvládu nad ostatními, o větší politický vliv</a:t>
            </a:r>
            <a:r>
              <a:rPr lang="cs-CZ" dirty="0" smtClean="0"/>
              <a:t>).</a:t>
            </a:r>
          </a:p>
          <a:p>
            <a:r>
              <a:rPr lang="cs-CZ" u="sng" dirty="0">
                <a:solidFill>
                  <a:srgbClr val="7030A0"/>
                </a:solidFill>
              </a:rPr>
              <a:t>Čeští muži byli odváděni do armády Rakouska-Uherska</a:t>
            </a:r>
            <a:r>
              <a:rPr lang="cs-CZ" dirty="0"/>
              <a:t>. Mnoho </a:t>
            </a:r>
            <a:r>
              <a:rPr lang="cs-CZ" dirty="0" smtClean="0"/>
              <a:t>českých               </a:t>
            </a:r>
            <a:r>
              <a:rPr lang="cs-CZ" dirty="0"/>
              <a:t>i slovenských vojáků odmítlo bojovat na straně Rakouska-Uherska a dobrovolně odcházeli do zajetí. Začaly vznikat </a:t>
            </a:r>
            <a:r>
              <a:rPr lang="cs-CZ" u="sng" dirty="0">
                <a:solidFill>
                  <a:srgbClr val="7030A0"/>
                </a:solidFill>
              </a:rPr>
              <a:t>československé vojenské </a:t>
            </a:r>
            <a:r>
              <a:rPr lang="cs-CZ" u="sng" dirty="0" smtClean="0">
                <a:solidFill>
                  <a:srgbClr val="7030A0"/>
                </a:solidFill>
              </a:rPr>
              <a:t>jednotky - legie</a:t>
            </a:r>
            <a:r>
              <a:rPr lang="cs-CZ" dirty="0" smtClean="0"/>
              <a:t>.   </a:t>
            </a:r>
            <a:r>
              <a:rPr lang="cs-CZ" dirty="0"/>
              <a:t>Ty pak bojovaly proti Rakousku-Uhersku a Německu na straně Ruska, Francie a Velké Británie.</a:t>
            </a:r>
          </a:p>
          <a:p>
            <a:endParaRPr lang="cs-CZ" sz="2600" dirty="0"/>
          </a:p>
          <a:p>
            <a:endParaRPr lang="cs-CZ" dirty="0"/>
          </a:p>
        </p:txBody>
      </p:sp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7596336" y="5589240"/>
            <a:ext cx="576064" cy="53836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49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200799" cy="1512168"/>
          </a:xfrm>
        </p:spPr>
        <p:txBody>
          <a:bodyPr>
            <a:noAutofit/>
          </a:bodyPr>
          <a:lstStyle/>
          <a:p>
            <a:pPr algn="just"/>
            <a:r>
              <a:rPr lang="cs-CZ" sz="2400" dirty="0" smtClean="0">
                <a:latin typeface="+mn-lt"/>
              </a:rPr>
              <a:t>Lidé ve všech zemích válkou velmi strádali. Většina mužů odešla do války (kromě starých, nemocných a    dětí). Do výroby (do továren) proto nastupovaly ženy. Lidi trápila bída a hlad. Mnozí oplakávali své blízké.</a:t>
            </a:r>
            <a:endParaRPr lang="cs-CZ" sz="2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276872"/>
            <a:ext cx="6196405" cy="3672408"/>
          </a:xfrm>
        </p:spPr>
        <p:txBody>
          <a:bodyPr>
            <a:normAutofit/>
          </a:bodyPr>
          <a:lstStyle/>
          <a:p>
            <a:r>
              <a:rPr lang="cs-CZ" dirty="0" smtClean="0"/>
              <a:t>V roce 1917 vstoupily do války Spojené státy Americké, aby podpořily Velkou Británii a Francii.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Válka skončila 28.10.1918 porážkou Rakouska-Uherska a Německa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Téhož dne byla vyhlášena samostatná </a:t>
            </a:r>
            <a:r>
              <a:rPr lang="cs-CZ" dirty="0" smtClean="0">
                <a:solidFill>
                  <a:srgbClr val="7030A0"/>
                </a:solidFill>
              </a:rPr>
              <a:t>Československá republika.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96336" y="5589240"/>
            <a:ext cx="576064" cy="53836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63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Rakousko-Uhersko se rozpadlo a na jeho území vznikly i další samostatné státy: </a:t>
            </a:r>
            <a:r>
              <a:rPr lang="cs-CZ" u="sng" dirty="0">
                <a:solidFill>
                  <a:srgbClr val="7030A0"/>
                </a:solidFill>
              </a:rPr>
              <a:t>Rakousko, Polsko, Maďarsko a </a:t>
            </a:r>
            <a:r>
              <a:rPr lang="cs-CZ" u="sng" dirty="0" smtClean="0">
                <a:solidFill>
                  <a:srgbClr val="7030A0"/>
                </a:solidFill>
              </a:rPr>
              <a:t>Jugoslávie.</a:t>
            </a:r>
          </a:p>
          <a:p>
            <a:r>
              <a:rPr lang="cs-CZ" dirty="0"/>
              <a:t>Přestalo také existovat Rusko jako říše, kde neomezeně vládli carové. Vznikl zde </a:t>
            </a:r>
            <a:r>
              <a:rPr lang="cs-CZ" u="sng" dirty="0">
                <a:solidFill>
                  <a:srgbClr val="7030A0"/>
                </a:solidFill>
              </a:rPr>
              <a:t>Sovětský Svaz</a:t>
            </a:r>
            <a:r>
              <a:rPr lang="cs-CZ" dirty="0"/>
              <a:t> a vlády se chopili komunisté.</a:t>
            </a:r>
          </a:p>
          <a:p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96336" y="5589240"/>
            <a:ext cx="576064" cy="53836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43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1.Kdy začala 1.světová válka a jak dlouho trvala?</a:t>
            </a:r>
          </a:p>
          <a:p>
            <a:r>
              <a:rPr lang="cs-CZ" dirty="0" smtClean="0"/>
              <a:t>2.Kdo a proti komu v ní bojoval?</a:t>
            </a:r>
          </a:p>
          <a:p>
            <a:r>
              <a:rPr lang="cs-CZ" dirty="0" smtClean="0"/>
              <a:t>3. Na které straně bojovali vojáci z českých zemích?</a:t>
            </a:r>
          </a:p>
          <a:p>
            <a:r>
              <a:rPr lang="cs-CZ" dirty="0" smtClean="0"/>
              <a:t>4.Jak a kdy skončila 1.světová válka?</a:t>
            </a:r>
          </a:p>
          <a:p>
            <a:r>
              <a:rPr lang="cs-CZ" dirty="0" smtClean="0"/>
              <a:t>5.Kdy vzniklo Československo?</a:t>
            </a:r>
          </a:p>
          <a:p>
            <a:r>
              <a:rPr lang="cs-CZ" dirty="0" smtClean="0"/>
              <a:t>6.Které velké říše po skončení války zanikly a jaké nové samostatné státy vznikly?</a:t>
            </a:r>
            <a:endParaRPr lang="cs-CZ" dirty="0"/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6760503" y="5229200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>
            <a:hlinkClick r:id="rId3" action="ppaction://hlinksldjump"/>
          </p:cNvPr>
          <p:cNvSpPr/>
          <p:nvPr/>
        </p:nvSpPr>
        <p:spPr>
          <a:xfrm>
            <a:off x="6091945" y="4437112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>
            <a:hlinkClick r:id="rId3" action="ppaction://hlinksldjump"/>
          </p:cNvPr>
          <p:cNvSpPr/>
          <p:nvPr/>
        </p:nvSpPr>
        <p:spPr>
          <a:xfrm>
            <a:off x="6760503" y="3933056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>
            <a:hlinkClick r:id="rId4" action="ppaction://hlinksldjump"/>
          </p:cNvPr>
          <p:cNvSpPr/>
          <p:nvPr/>
        </p:nvSpPr>
        <p:spPr>
          <a:xfrm>
            <a:off x="6336839" y="2821023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>
            <a:hlinkClick r:id="rId5" action="ppaction://hlinksldjump"/>
          </p:cNvPr>
          <p:cNvSpPr/>
          <p:nvPr/>
        </p:nvSpPr>
        <p:spPr>
          <a:xfrm>
            <a:off x="7456919" y="3231367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>
            <a:hlinkClick r:id="rId4" action="ppaction://hlinksldjump"/>
          </p:cNvPr>
          <p:cNvSpPr/>
          <p:nvPr/>
        </p:nvSpPr>
        <p:spPr>
          <a:xfrm>
            <a:off x="4932040" y="2492896"/>
            <a:ext cx="576064" cy="410344"/>
          </a:xfrm>
          <a:prstGeom prst="star7">
            <a:avLst>
              <a:gd name="adj" fmla="val 19891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rId6"/>
          </p:cNvPr>
          <p:cNvSpPr/>
          <p:nvPr/>
        </p:nvSpPr>
        <p:spPr>
          <a:xfrm>
            <a:off x="6847363" y="57332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29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19257"/>
            <a:ext cx="7200800" cy="360381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</a:t>
            </a:r>
            <a:r>
              <a:rPr lang="cs-CZ" dirty="0" smtClean="0"/>
              <a:t>.</a:t>
            </a:r>
          </a:p>
          <a:p>
            <a:r>
              <a:rPr lang="cs-CZ" dirty="0"/>
              <a:t>ČERNÝ, Jiří a Jaroslav VEIS. </a:t>
            </a:r>
            <a:r>
              <a:rPr lang="cs-CZ" i="1" dirty="0"/>
              <a:t>Obrázky z československých dějin 1918-1945</a:t>
            </a:r>
            <a:r>
              <a:rPr lang="cs-CZ" dirty="0"/>
              <a:t>. 1. vyd. Ilustrace Barbara Šalamounová. V Praze: Albatros, 2011, 125 s. ISBN 978-800-0022-444.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www.youtube.com/watch?v=WxSM9bXg4CQ&amp;feature=youtu.be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http://www.youtube.com/watch?v=rIiDWlQJj0Q&amp;feature=youtu.be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92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249</TotalTime>
  <Words>557</Words>
  <Application>Microsoft Office PowerPoint</Application>
  <PresentationFormat>Předvádění na obrazovce (4:3)</PresentationFormat>
  <Paragraphs>42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Anotace:</vt:lpstr>
      <vt:lpstr>První světová válka. Vznik československého státu.</vt:lpstr>
      <vt:lpstr>Prezentace aplikace PowerPoint</vt:lpstr>
      <vt:lpstr>Prezentace aplikace PowerPoint</vt:lpstr>
      <vt:lpstr>Lidé ve všech zemích válkou velmi strádali. Většina mužů odešla do války (kromě starých, nemocných a    dětí). Do výroby (do továren) proto nastupovaly ženy. Lidi trápila bída a hlad. Mnozí oplakávali své blízké.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válka. Vznik československého státu.</dc:title>
  <dc:creator>zak</dc:creator>
  <cp:lastModifiedBy>ucitel</cp:lastModifiedBy>
  <cp:revision>33</cp:revision>
  <dcterms:created xsi:type="dcterms:W3CDTF">2013-04-19T12:11:47Z</dcterms:created>
  <dcterms:modified xsi:type="dcterms:W3CDTF">2013-08-27T07:11:52Z</dcterms:modified>
</cp:coreProperties>
</file>