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62" r:id="rId5"/>
    <p:sldId id="263" r:id="rId6"/>
    <p:sldId id="264" r:id="rId7"/>
    <p:sldId id="265" r:id="rId8"/>
    <p:sldId id="25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B5D3ACA-A164-4658-BA73-68787ECE37AA}">
          <p14:sldIdLst>
            <p14:sldId id="266"/>
            <p14:sldId id="267"/>
          </p14:sldIdLst>
        </p14:section>
        <p14:section name="Oddíl bez názvu" id="{182E355F-B36D-4DCB-B603-61DA680BD21C}">
          <p14:sldIdLst>
            <p14:sldId id="256"/>
            <p14:sldId id="262"/>
            <p14:sldId id="263"/>
            <p14:sldId id="264"/>
            <p14:sldId id="265"/>
            <p14:sldId id="25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E19C35-AEF7-406A-9DB7-0792872F43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02EE01-6EE7-4416-AF49-6D9CB2CAE3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9GHu4NStNH4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5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GHu4NStNH4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18165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1249363" marR="0" lvl="0" indent="-12493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VY_32_INOVACE_2A_09_Českoskoslovenská republika-demokratický stát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21.5.2013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098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052736"/>
            <a:ext cx="7920880" cy="533060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5. ročníku, předmět vlastivěda – učivo Československá republika-demokratický stát.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Text je zpracován podle učebnice Vlastivěda 5 (SPN 2010) a knihy Obrázky z československých dějin: Jiří Černý, Jaroslav Veis, Barbora Šalamounová (Albatros 2011</a:t>
            </a:r>
            <a:r>
              <a:rPr lang="cs-CZ" dirty="0" smtClean="0"/>
              <a:t>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snímcích 4 - 7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8 jsou otázky k textu. Kliknutím na hvězdičku se objeví stránka s odpovědí. Kliknutím na šipku (str.4 – 7)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Kliknutím na šipku na úvodním snímku (3) se spustí krátký (3 min) animovaný film k tématu </a:t>
            </a:r>
            <a:r>
              <a:rPr lang="cs-CZ" smtClean="0"/>
              <a:t>(www.youtube </a:t>
            </a:r>
            <a:r>
              <a:rPr lang="cs-CZ" dirty="0" smtClean="0"/>
              <a:t>Dějiny udatného českého národa – 95. Vznik Československa).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Ke spuštění filmu je nezbytné připojení na internet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79527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2"/>
            <a:ext cx="7175351" cy="4088745"/>
          </a:xfrm>
        </p:spPr>
        <p:txBody>
          <a:bodyPr/>
          <a:lstStyle/>
          <a:p>
            <a:r>
              <a:rPr lang="cs-CZ" dirty="0" smtClean="0"/>
              <a:t>Československá republika-demokratický stát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668344" y="55892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52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4473" y="731858"/>
            <a:ext cx="748883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500" dirty="0" smtClean="0"/>
              <a:t>	Když se řekne </a:t>
            </a:r>
            <a:r>
              <a:rPr lang="cs-CZ" sz="2500" b="1" dirty="0" smtClean="0"/>
              <a:t>první republika</a:t>
            </a:r>
            <a:r>
              <a:rPr lang="cs-CZ" sz="2500" dirty="0" smtClean="0"/>
              <a:t>, rozumí se tím období od vzniku naší samostatné republiky - </a:t>
            </a:r>
            <a:r>
              <a:rPr lang="cs-CZ" sz="2500" b="1" dirty="0" smtClean="0"/>
              <a:t>1918 až do roku 1938 </a:t>
            </a:r>
            <a:r>
              <a:rPr lang="cs-CZ" sz="2500" dirty="0" smtClean="0"/>
              <a:t>.</a:t>
            </a:r>
          </a:p>
          <a:p>
            <a:pPr algn="just"/>
            <a:r>
              <a:rPr lang="cs-CZ" sz="2500" dirty="0" smtClean="0"/>
              <a:t>Toto období považujeme za dobu největšího rozkvětu našeho státu ve 20.století.</a:t>
            </a:r>
          </a:p>
          <a:p>
            <a:pPr algn="just"/>
            <a:r>
              <a:rPr lang="cs-CZ" sz="2500" dirty="0" smtClean="0"/>
              <a:t>Nová republika patřila mezi nejrozvinutější státy světa.</a:t>
            </a:r>
          </a:p>
          <a:p>
            <a:pPr algn="just"/>
            <a:r>
              <a:rPr lang="cs-CZ" sz="2500" dirty="0" smtClean="0"/>
              <a:t>Vedla si výborně hospodářsky, rozvíjel se sport, dařilo se modernímu umění.</a:t>
            </a:r>
            <a:endParaRPr lang="cs-CZ" sz="2500" dirty="0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236296" y="5229199"/>
            <a:ext cx="648072" cy="6486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88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8463"/>
            <a:ext cx="7560840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500" dirty="0"/>
              <a:t>	</a:t>
            </a:r>
            <a:r>
              <a:rPr lang="cs-CZ" sz="2500" dirty="0" smtClean="0"/>
              <a:t>Stěžejní zásluhu na vzniku a rozvoji první republiky měl její zakladatel a první prezident </a:t>
            </a:r>
            <a:r>
              <a:rPr lang="cs-CZ" sz="2500" b="1" dirty="0" smtClean="0"/>
              <a:t>Tomáš Garrigue Masaryk</a:t>
            </a:r>
            <a:r>
              <a:rPr lang="cs-CZ" sz="2500" dirty="0" smtClean="0"/>
              <a:t>.</a:t>
            </a:r>
          </a:p>
          <a:p>
            <a:pPr algn="just"/>
            <a:r>
              <a:rPr lang="cs-CZ" sz="2500" dirty="0" smtClean="0"/>
              <a:t>Narodil se </a:t>
            </a:r>
            <a:r>
              <a:rPr lang="cs-CZ" sz="2500" b="1" dirty="0" smtClean="0"/>
              <a:t>7.3.1850 v Hodoníně </a:t>
            </a:r>
            <a:r>
              <a:rPr lang="cs-CZ" sz="2500" dirty="0" smtClean="0"/>
              <a:t>v chudé rodině.</a:t>
            </a:r>
          </a:p>
          <a:p>
            <a:pPr algn="just"/>
            <a:r>
              <a:rPr lang="cs-CZ" sz="2500" dirty="0" smtClean="0"/>
              <a:t>Nejprve se vyučil kovářem, pak začal studovat a stal se doktorem filosofie.</a:t>
            </a:r>
          </a:p>
          <a:p>
            <a:pPr algn="just"/>
            <a:r>
              <a:rPr lang="cs-CZ" sz="2500" dirty="0" smtClean="0"/>
              <a:t>Jméno Garrigue převzal po své manželce Američance Charlottě Garrigue, se kterou se seznámil při pobytu v německém Lipsku, kde po studiích pracoval jako soukromý vychovatel.</a:t>
            </a:r>
          </a:p>
          <a:p>
            <a:pPr algn="just"/>
            <a:r>
              <a:rPr lang="cs-CZ" sz="2500" dirty="0" smtClean="0"/>
              <a:t>Poté se stal docentem na vídeňské univerzitě.</a:t>
            </a:r>
          </a:p>
          <a:p>
            <a:pPr algn="just"/>
            <a:r>
              <a:rPr lang="cs-CZ" sz="2500" dirty="0" smtClean="0"/>
              <a:t>V r.1882 se stěhují do Prahy, kde dostal místo profesora filosofie.</a:t>
            </a:r>
          </a:p>
          <a:p>
            <a:pPr algn="just"/>
            <a:r>
              <a:rPr lang="cs-CZ" sz="2500" dirty="0" smtClean="0"/>
              <a:t>V letech </a:t>
            </a:r>
            <a:r>
              <a:rPr lang="cs-CZ" sz="2500" b="1" dirty="0" smtClean="0"/>
              <a:t>1918 - 1934</a:t>
            </a:r>
            <a:r>
              <a:rPr lang="cs-CZ" sz="2500" dirty="0" smtClean="0"/>
              <a:t> vykonával funkci </a:t>
            </a:r>
            <a:r>
              <a:rPr lang="cs-CZ" sz="2500" b="1" dirty="0" smtClean="0"/>
              <a:t>prezident</a:t>
            </a:r>
            <a:r>
              <a:rPr lang="cs-CZ" sz="2500" dirty="0" smtClean="0"/>
              <a:t>a </a:t>
            </a:r>
            <a:r>
              <a:rPr lang="cs-CZ" sz="2500" b="1" dirty="0" smtClean="0"/>
              <a:t>Československa.</a:t>
            </a:r>
            <a:r>
              <a:rPr lang="cs-CZ" sz="2500" dirty="0" smtClean="0"/>
              <a:t> Zemřel </a:t>
            </a:r>
            <a:r>
              <a:rPr lang="cs-CZ" sz="2500" b="1" dirty="0" smtClean="0"/>
              <a:t>14.9.1938 v Praze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668344" y="6021288"/>
            <a:ext cx="648072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07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488832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500" dirty="0" smtClean="0"/>
              <a:t>	</a:t>
            </a:r>
            <a:r>
              <a:rPr lang="cs-CZ" sz="2500" u="sng" dirty="0" smtClean="0"/>
              <a:t>Samostatný československý stát</a:t>
            </a:r>
            <a:r>
              <a:rPr lang="cs-CZ" sz="2500" dirty="0" smtClean="0"/>
              <a:t> vznikl po skončení 1.světové války </a:t>
            </a:r>
            <a:r>
              <a:rPr lang="cs-CZ" sz="2500" b="1" u="sng" dirty="0" smtClean="0"/>
              <a:t>28.10.1918</a:t>
            </a:r>
            <a:r>
              <a:rPr lang="cs-CZ" sz="2500" u="sng" dirty="0" smtClean="0"/>
              <a:t>.</a:t>
            </a:r>
          </a:p>
          <a:p>
            <a:pPr algn="just"/>
            <a:r>
              <a:rPr lang="cs-CZ" sz="2500" dirty="0" smtClean="0"/>
              <a:t>Zahrnoval </a:t>
            </a:r>
            <a:r>
              <a:rPr lang="cs-CZ" sz="2500" u="sng" dirty="0" smtClean="0"/>
              <a:t>Čechy</a:t>
            </a:r>
            <a:r>
              <a:rPr lang="cs-CZ" sz="2500" dirty="0" smtClean="0"/>
              <a:t>, </a:t>
            </a:r>
            <a:r>
              <a:rPr lang="cs-CZ" sz="2500" u="sng" dirty="0" smtClean="0"/>
              <a:t>Moravu</a:t>
            </a:r>
            <a:r>
              <a:rPr lang="cs-CZ" sz="2500" dirty="0" smtClean="0"/>
              <a:t>, </a:t>
            </a:r>
            <a:r>
              <a:rPr lang="cs-CZ" sz="2500" u="sng" dirty="0" smtClean="0"/>
              <a:t>část Slezska</a:t>
            </a:r>
            <a:r>
              <a:rPr lang="cs-CZ" sz="2500" dirty="0" smtClean="0"/>
              <a:t>, </a:t>
            </a:r>
            <a:r>
              <a:rPr lang="cs-CZ" sz="2500" u="sng" dirty="0" smtClean="0"/>
              <a:t>Slovensko  </a:t>
            </a:r>
            <a:r>
              <a:rPr lang="cs-CZ" sz="2500" dirty="0" smtClean="0"/>
              <a:t> a </a:t>
            </a:r>
            <a:r>
              <a:rPr lang="cs-CZ" sz="2500" u="sng" dirty="0" smtClean="0"/>
              <a:t>Podkarpatskou Rus</a:t>
            </a:r>
            <a:r>
              <a:rPr lang="cs-CZ" sz="2500" dirty="0" smtClean="0"/>
              <a:t>. Vedle Čechů, Moravanů         a  Slováků, zde žili i Němci, Maďaři, Poláci, Rusíni.</a:t>
            </a:r>
          </a:p>
          <a:p>
            <a:pPr algn="just"/>
            <a:r>
              <a:rPr lang="cs-CZ" sz="2500" dirty="0" smtClean="0"/>
              <a:t>Podle údajů z roku 1921 žilo v Československu</a:t>
            </a:r>
          </a:p>
          <a:p>
            <a:pPr algn="just"/>
            <a:r>
              <a:rPr lang="cs-CZ" sz="2500" b="1" dirty="0" smtClean="0"/>
              <a:t>13,6 miliónů obyvatel </a:t>
            </a:r>
            <a:r>
              <a:rPr lang="cs-CZ" sz="2500" dirty="0" smtClean="0"/>
              <a:t>– z toho přes </a:t>
            </a:r>
            <a:r>
              <a:rPr lang="cs-CZ" sz="2500" b="1" dirty="0" smtClean="0"/>
              <a:t>8,7 milionů Čechoslováků</a:t>
            </a:r>
            <a:r>
              <a:rPr lang="cs-CZ" sz="2500" dirty="0" smtClean="0"/>
              <a:t>. V pohraničních oblastech u nás žily asi 3 miliony Němců, kteří se dovolávali svých práv.</a:t>
            </a:r>
          </a:p>
          <a:p>
            <a:pPr algn="just"/>
            <a:r>
              <a:rPr lang="cs-CZ" sz="2500" dirty="0" smtClean="0"/>
              <a:t>Dále 0,7 mil. Maďarů a 0,5 milionu Rusů a Ukrajinců.</a:t>
            </a:r>
          </a:p>
          <a:p>
            <a:pPr algn="just"/>
            <a:r>
              <a:rPr lang="cs-CZ" sz="2500" dirty="0" smtClean="0"/>
              <a:t>200 tisíc obyvatel se hlásilo k židovské národnosti a žilo zde dalších 300 tisíc obyvatel ostatních národností.</a:t>
            </a:r>
            <a:endParaRPr lang="cs-CZ" sz="2500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8138824" y="5979776"/>
            <a:ext cx="792088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94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655779"/>
            <a:ext cx="7992888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	</a:t>
            </a:r>
            <a:r>
              <a:rPr lang="cs-CZ" sz="2500" dirty="0" smtClean="0"/>
              <a:t>Se vznikem republiky byla zavedena </a:t>
            </a:r>
            <a:r>
              <a:rPr lang="cs-CZ" sz="2500" b="1" dirty="0" smtClean="0"/>
              <a:t>nová měna</a:t>
            </a:r>
            <a:r>
              <a:rPr lang="cs-CZ" sz="2500" dirty="0" smtClean="0"/>
              <a:t> </a:t>
            </a:r>
            <a:r>
              <a:rPr lang="cs-CZ" sz="2500" u="sng" dirty="0" smtClean="0"/>
              <a:t>Československá koruna (Kč</a:t>
            </a:r>
            <a:r>
              <a:rPr lang="cs-CZ" sz="2500" dirty="0" smtClean="0"/>
              <a:t>). Autorem bankovek i nových poštovních známek byl malíř Alfons Mucha.</a:t>
            </a:r>
          </a:p>
          <a:p>
            <a:pPr algn="just"/>
            <a:r>
              <a:rPr lang="cs-CZ" sz="2500" b="1" dirty="0" smtClean="0"/>
              <a:t>Vlajku s modrým klínem </a:t>
            </a:r>
            <a:r>
              <a:rPr lang="cs-CZ" sz="2500" dirty="0" smtClean="0"/>
              <a:t>navrhl Jaroslav Kursa (červenec 1919).</a:t>
            </a:r>
          </a:p>
          <a:p>
            <a:pPr algn="just"/>
            <a:r>
              <a:rPr lang="cs-CZ" sz="2500" u="sng" dirty="0" smtClean="0"/>
              <a:t>Československá republika </a:t>
            </a:r>
            <a:r>
              <a:rPr lang="cs-CZ" sz="2500" dirty="0" smtClean="0"/>
              <a:t>přijala brzy </a:t>
            </a:r>
            <a:r>
              <a:rPr lang="cs-CZ" sz="2500" b="1" u="sng" dirty="0" smtClean="0"/>
              <a:t>Ústavu</a:t>
            </a:r>
            <a:r>
              <a:rPr lang="cs-CZ" sz="2500" dirty="0" smtClean="0"/>
              <a:t>-nejdůležitější zákon státu. Ta zajišťovala všem občanům základní práva a svobody.</a:t>
            </a:r>
          </a:p>
          <a:p>
            <a:pPr algn="just"/>
            <a:r>
              <a:rPr lang="cs-CZ" sz="2500" dirty="0" smtClean="0"/>
              <a:t>- rovnost práv občanů bez ohledu na původ, národnost a pohlaví</a:t>
            </a:r>
          </a:p>
          <a:p>
            <a:pPr algn="just"/>
            <a:r>
              <a:rPr lang="cs-CZ" sz="2500" dirty="0" smtClean="0"/>
              <a:t>- účast v politickém životě</a:t>
            </a:r>
          </a:p>
          <a:p>
            <a:pPr algn="just"/>
            <a:r>
              <a:rPr lang="cs-CZ" sz="2500" dirty="0" smtClean="0"/>
              <a:t>- svobodu projevu politických názorů a náboženského vyznání</a:t>
            </a:r>
            <a:endParaRPr lang="cs-CZ" sz="2500" dirty="0"/>
          </a:p>
        </p:txBody>
      </p:sp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5805264"/>
            <a:ext cx="648072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0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7292280" cy="3849608"/>
          </a:xfrm>
        </p:spPr>
        <p:txBody>
          <a:bodyPr>
            <a:noAutofit/>
          </a:bodyPr>
          <a:lstStyle/>
          <a:p>
            <a:r>
              <a:rPr lang="cs-CZ" sz="2500" dirty="0" smtClean="0"/>
              <a:t>1. Čemu říkáme období první republiky?</a:t>
            </a:r>
          </a:p>
          <a:p>
            <a:endParaRPr lang="cs-CZ" sz="2500" dirty="0" smtClean="0"/>
          </a:p>
          <a:p>
            <a:r>
              <a:rPr lang="cs-CZ" sz="2500" dirty="0" smtClean="0"/>
              <a:t>2. Ze kterých území se skládala 1.republika?</a:t>
            </a:r>
          </a:p>
          <a:p>
            <a:endParaRPr lang="cs-CZ" sz="2500" dirty="0" smtClean="0"/>
          </a:p>
          <a:p>
            <a:r>
              <a:rPr lang="cs-CZ" sz="2500" dirty="0" smtClean="0"/>
              <a:t>3. Kdo byl prvním prezidentem a co o něm víte?</a:t>
            </a:r>
          </a:p>
          <a:p>
            <a:endParaRPr lang="cs-CZ" sz="2500" dirty="0" smtClean="0"/>
          </a:p>
          <a:p>
            <a:r>
              <a:rPr lang="cs-CZ" sz="2500" dirty="0" smtClean="0"/>
              <a:t>4. Co zajišťovala Ústava československé republiky?</a:t>
            </a:r>
            <a:endParaRPr lang="cs-CZ" sz="2500" dirty="0"/>
          </a:p>
        </p:txBody>
      </p:sp>
      <p:sp>
        <p:nvSpPr>
          <p:cNvPr id="5" name="6cípá hvězda 4">
            <a:hlinkClick r:id="rId2" action="ppaction://hlinksldjump"/>
          </p:cNvPr>
          <p:cNvSpPr/>
          <p:nvPr/>
        </p:nvSpPr>
        <p:spPr>
          <a:xfrm>
            <a:off x="7444362" y="870423"/>
            <a:ext cx="457200" cy="457200"/>
          </a:xfrm>
          <a:prstGeom prst="star6">
            <a:avLst>
              <a:gd name="adj" fmla="val 22915"/>
              <a:gd name="hf" fmla="val 1154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976" y="1831807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750" y="2805410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041" y="3813522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034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</a:t>
            </a:r>
            <a:r>
              <a:rPr lang="cs-CZ" dirty="0" smtClean="0"/>
              <a:t>.</a:t>
            </a:r>
          </a:p>
          <a:p>
            <a:r>
              <a:rPr lang="cs-CZ" dirty="0"/>
              <a:t>ČERNÝ, Jiří a Jaroslav VEIS. </a:t>
            </a:r>
            <a:r>
              <a:rPr lang="cs-CZ" i="1" dirty="0"/>
              <a:t>Obrázky z československých dějin 1918-1945</a:t>
            </a:r>
            <a:r>
              <a:rPr lang="cs-CZ" dirty="0"/>
              <a:t>. 1. vyd. Ilustrace Barbara Šalamounová. V Praze: Albatros, 2011, 125 s. </a:t>
            </a:r>
            <a:r>
              <a:rPr lang="cs-CZ"/>
              <a:t>ISBN 978-800-0022-444.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http://www.youtube.com/watch?v=9GHu4NStNH4&amp;feature=youtu.be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42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161</TotalTime>
  <Words>263</Words>
  <Application>Microsoft Office PowerPoint</Application>
  <PresentationFormat>Předvádění na obrazovce (4:3)</PresentationFormat>
  <Paragraphs>54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Anotace:</vt:lpstr>
      <vt:lpstr>Československá republika-demokratický stát</vt:lpstr>
      <vt:lpstr>Prezentace aplikace PowerPoint</vt:lpstr>
      <vt:lpstr>Prezentace aplikace PowerPoint</vt:lpstr>
      <vt:lpstr>Prezentace aplikace PowerPoint</vt:lpstr>
      <vt:lpstr>Prezentace aplikace PowerPoint</vt:lpstr>
      <vt:lpstr>Otázky a úkoly: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Československá republika-demokratický stát</dc:title>
  <dc:creator>zak</dc:creator>
  <cp:lastModifiedBy>ucitel</cp:lastModifiedBy>
  <cp:revision>37</cp:revision>
  <dcterms:created xsi:type="dcterms:W3CDTF">2013-05-02T12:21:24Z</dcterms:created>
  <dcterms:modified xsi:type="dcterms:W3CDTF">2013-08-27T07:12:05Z</dcterms:modified>
</cp:coreProperties>
</file>