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62" r:id="rId3"/>
    <p:sldId id="261" r:id="rId4"/>
    <p:sldId id="263" r:id="rId5"/>
    <p:sldId id="277" r:id="rId6"/>
    <p:sldId id="264" r:id="rId7"/>
    <p:sldId id="265" r:id="rId8"/>
    <p:sldId id="275" r:id="rId9"/>
    <p:sldId id="274" r:id="rId10"/>
    <p:sldId id="270" r:id="rId11"/>
    <p:sldId id="271" r:id="rId12"/>
    <p:sldId id="273" r:id="rId13"/>
    <p:sldId id="276" r:id="rId14"/>
    <p:sldId id="260" r:id="rId15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Literatura 6, oddíl Můj domov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VY_32_INOVACE_Jan Neruda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Kateřina Poživilová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září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LinFactNeighborX="-556" custLinFactNeighborY="91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Kateřina Poživilová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září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54712" y="20162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Literatura 6, oddíl Můj domov</a:t>
          </a:r>
          <a:endParaRPr lang="cs-CZ" sz="2000" b="1" kern="1200" dirty="0"/>
        </a:p>
      </dsp:txBody>
      <dsp:txXfrm>
        <a:off x="554712" y="2016224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VY_32_INOVACE_Jan Neruda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2EF89F-F602-4118-A6BE-5F4395F67E6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FB59AC-15CB-4574-B218-8AD26CCBD3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9804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15.10.2013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15.10.2013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15.10.2013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085279732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Výukový materiál určený pro hodinu literatury v 6. třídě základní školy. Předpokládá práci s učebnicí Čítanka 6, Nakladatelství Fraus 2003. V motivační skrývačce najdou žáci jméno spisovatele, o kterém se budou v hodině učit. Na snímku č. 3 je použit zvýrazňovač. Následuje výklad a stručný zápis do sešitů. Součástí zápisu je i definice nových literárních útvarů, s kterými budou žáci seznámeni. Další částí je práce s učebnicí, žáci zodpoví otázky k textu. Po zodpovězení jsou zobrazeny správné odpovědi. Poslední částí je doplňovačka zaměřená na zopakování probírané látky</a:t>
            </a:r>
            <a:r>
              <a:rPr lang="cs-CZ" dirty="0" smtClean="0"/>
              <a:t>. Žáci ji obdrží formou pracovního listu. Jedna vyučovací hodina.</a:t>
            </a:r>
            <a:endParaRPr lang="cs-CZ" dirty="0" smtClean="0"/>
          </a:p>
          <a:p>
            <a:r>
              <a:rPr lang="cs-CZ" dirty="0" smtClean="0"/>
              <a:t>Materiál je určen k interaktivní výuce.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450696"/>
          </a:xfrm>
        </p:spPr>
        <p:txBody>
          <a:bodyPr>
            <a:normAutofit/>
          </a:bodyPr>
          <a:lstStyle/>
          <a:p>
            <a:r>
              <a:rPr lang="cs-CZ" dirty="0"/>
              <a:t>Pane, ruda z tohoto naleziště má vysoký obsah kovu.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Najdi ve větě příjmení spisovatele!</a:t>
            </a:r>
          </a:p>
          <a:p>
            <a:r>
              <a:rPr lang="cs-CZ" dirty="0"/>
              <a:t>Jak zní celé jméno?</a:t>
            </a:r>
          </a:p>
          <a:p>
            <a:r>
              <a:rPr lang="cs-CZ" dirty="0"/>
              <a:t> </a:t>
            </a:r>
          </a:p>
          <a:p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Hádanka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31408" y="1810693"/>
            <a:ext cx="18473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400" dirty="0" smtClean="0">
              <a:solidFill>
                <a:srgbClr val="FFFF00"/>
              </a:solidFill>
            </a:endParaRPr>
          </a:p>
          <a:p>
            <a:endParaRPr lang="cs-CZ" sz="2400" dirty="0">
              <a:solidFill>
                <a:srgbClr val="FFFF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/>
              <a:t>narozen v Praze, na Malé Straně, v chudé rodině</a:t>
            </a:r>
          </a:p>
          <a:p>
            <a:pPr lvl="0"/>
            <a:r>
              <a:rPr lang="cs-CZ" dirty="0"/>
              <a:t>novinář, básník, prozaik</a:t>
            </a:r>
          </a:p>
          <a:p>
            <a:pPr lvl="0"/>
            <a:r>
              <a:rPr lang="cs-CZ" dirty="0"/>
              <a:t>psal básně, povídky, fejetony</a:t>
            </a:r>
          </a:p>
          <a:p>
            <a:pPr lvl="0"/>
            <a:r>
              <a:rPr lang="cs-CZ" dirty="0"/>
              <a:t>Povídky Malostranské: o obyčejných lidech z Malé Strany, Nerudových současnících, dokumentární hodnota </a:t>
            </a:r>
            <a:r>
              <a:rPr lang="cs-CZ" dirty="0" smtClean="0"/>
              <a:t>knihy - </a:t>
            </a:r>
            <a:r>
              <a:rPr lang="cs-CZ" dirty="0"/>
              <a:t>vypovídá o své době</a:t>
            </a:r>
          </a:p>
          <a:p>
            <a:pPr lvl="0"/>
            <a:r>
              <a:rPr lang="cs-CZ" dirty="0"/>
              <a:t>Pět básnických sbírek, sbírka Prosté motivy- roční období symbolizují období lidského </a:t>
            </a:r>
            <a:r>
              <a:rPr lang="cs-CZ" dirty="0" smtClean="0"/>
              <a:t>života, sbírka Balady a romance - o  vztazích mezi lidmi</a:t>
            </a:r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Neruda (1834 – 1891)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9090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5506" y="1388728"/>
            <a:ext cx="4172988" cy="45214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Neruda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5726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POVÍDKA:</a:t>
            </a:r>
            <a:r>
              <a:rPr lang="cs-CZ" dirty="0" smtClean="0"/>
              <a:t> </a:t>
            </a:r>
            <a:r>
              <a:rPr lang="cs-CZ" dirty="0"/>
              <a:t>kratší prozaický útvar s jednoduchým dějem, málo postavami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FEJETON:</a:t>
            </a:r>
            <a:r>
              <a:rPr lang="cs-CZ" dirty="0" smtClean="0"/>
              <a:t> také </a:t>
            </a:r>
            <a:r>
              <a:rPr lang="cs-CZ" dirty="0"/>
              <a:t>podčárník, sloupek (podle umístění v novinách), kratší novinový článek, napsaný vtipnou formou, zamyšlení na aktuální téma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Literární útvary – povídka, fejeton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083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14040" y="2495740"/>
            <a:ext cx="7408333" cy="3450696"/>
          </a:xfrm>
        </p:spPr>
        <p:txBody>
          <a:bodyPr>
            <a:normAutofit/>
          </a:bodyPr>
          <a:lstStyle/>
          <a:p>
            <a:r>
              <a:rPr lang="cs-CZ" dirty="0" smtClean="0"/>
              <a:t>  Co má společného Balbínova próza a Nerudova báseň?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 Jak básník vidí Šumavu?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 Jaký je Boubín otec?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Práce s textem, báseň Podzimní</a:t>
            </a:r>
            <a:br>
              <a:rPr lang="cs-CZ" dirty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11153" y="290170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Téma - Šumava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4283968" y="3789040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Jako rodinu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4581128"/>
            <a:ext cx="27629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Klidný, rozvážný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454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Jaká je jeho žena?</a:t>
            </a:r>
          </a:p>
          <a:p>
            <a:r>
              <a:rPr lang="cs-CZ" dirty="0" smtClean="0"/>
              <a:t>Co dělají děti?</a:t>
            </a:r>
          </a:p>
          <a:p>
            <a:endParaRPr lang="cs-CZ" dirty="0"/>
          </a:p>
          <a:p>
            <a:r>
              <a:rPr lang="cs-CZ" dirty="0" smtClean="0"/>
              <a:t>Skrývá Šumava nějaké nebezpečí?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textu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02873" y="2636912"/>
            <a:ext cx="2973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Upravená, pracovitá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9872" y="3098577"/>
            <a:ext cx="5441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Hrají si s </a:t>
            </a:r>
            <a:r>
              <a:rPr lang="cs-CZ" sz="2400" dirty="0" err="1" smtClean="0">
                <a:solidFill>
                  <a:srgbClr val="FF0000"/>
                </a:solidFill>
              </a:rPr>
              <a:t>balvánky</a:t>
            </a:r>
            <a:r>
              <a:rPr lang="cs-CZ" sz="2400" dirty="0" smtClean="0">
                <a:solidFill>
                  <a:srgbClr val="FF0000"/>
                </a:solidFill>
              </a:rPr>
              <a:t> mlhy, vaří polévku, tkají plátno z mlhy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75656" y="4446240"/>
            <a:ext cx="66654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Mlha, močály, husté lesy – poutník může zabloudit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3383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2708920"/>
            <a:ext cx="7408333" cy="3450696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/>
              <a:t>Jak se nazývá použitý básnický prostředek</a:t>
            </a:r>
            <a:r>
              <a:rPr lang="cs-CZ" dirty="0" smtClean="0"/>
              <a:t>?</a:t>
            </a:r>
          </a:p>
          <a:p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 </a:t>
            </a:r>
            <a:r>
              <a:rPr lang="cs-CZ" dirty="0"/>
              <a:t>Kolik má báseň slok?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dirty="0"/>
              <a:t>Kolik mají sloky veršů? 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textu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7" y="306896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Personifikace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7945" y="3613666"/>
            <a:ext cx="6480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0800000" flipV="1">
            <a:off x="4391981" y="4398493"/>
            <a:ext cx="12601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0876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99592" y="764704"/>
            <a:ext cx="7408333" cy="557748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1. Město</a:t>
            </a:r>
            <a:r>
              <a:rPr lang="cs-CZ" dirty="0">
                <a:solidFill>
                  <a:srgbClr val="0070C0"/>
                </a:solidFill>
              </a:rPr>
              <a:t>, kde se narodil Jan </a:t>
            </a:r>
            <a:r>
              <a:rPr lang="cs-CZ" dirty="0" smtClean="0">
                <a:solidFill>
                  <a:srgbClr val="0070C0"/>
                </a:solidFill>
              </a:rPr>
              <a:t>Neruda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2. Zpívaná </a:t>
            </a:r>
            <a:r>
              <a:rPr lang="cs-CZ" dirty="0" smtClean="0">
                <a:solidFill>
                  <a:srgbClr val="0070C0"/>
                </a:solidFill>
              </a:rPr>
              <a:t>báseň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3. Fejeton jiným </a:t>
            </a:r>
            <a:r>
              <a:rPr lang="cs-CZ" dirty="0" smtClean="0">
                <a:solidFill>
                  <a:srgbClr val="0070C0"/>
                </a:solidFill>
              </a:rPr>
              <a:t>slovem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4. Zosobnění cizím </a:t>
            </a:r>
            <a:r>
              <a:rPr lang="cs-CZ" dirty="0" smtClean="0">
                <a:solidFill>
                  <a:srgbClr val="0070C0"/>
                </a:solidFill>
              </a:rPr>
              <a:t>slovem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5. Sborník písní (kancionál</a:t>
            </a:r>
            <a:r>
              <a:rPr lang="cs-CZ" dirty="0" smtClean="0">
                <a:solidFill>
                  <a:srgbClr val="0070C0"/>
                </a:solidFill>
              </a:rPr>
              <a:t>)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6. Kratší prozaický </a:t>
            </a:r>
            <a:r>
              <a:rPr lang="cs-CZ" dirty="0" smtClean="0">
                <a:solidFill>
                  <a:srgbClr val="0070C0"/>
                </a:solidFill>
              </a:rPr>
              <a:t>útvar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7. Část básně</a:t>
            </a:r>
          </a:p>
          <a:p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051720" y="0"/>
            <a:ext cx="8229600" cy="1252728"/>
          </a:xfrm>
        </p:spPr>
        <p:txBody>
          <a:bodyPr/>
          <a:lstStyle/>
          <a:p>
            <a:r>
              <a:rPr lang="cs-CZ" dirty="0" smtClean="0"/>
              <a:t>Doplňovačka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5272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73224" y="692696"/>
            <a:ext cx="8424936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8. Náš nositel Nobelovy ceny za </a:t>
            </a:r>
            <a:r>
              <a:rPr lang="cs-CZ" sz="2400" dirty="0" smtClean="0">
                <a:solidFill>
                  <a:srgbClr val="0070C0"/>
                </a:solidFill>
              </a:rPr>
              <a:t>literaturu</a:t>
            </a:r>
          </a:p>
          <a:p>
            <a:endParaRPr lang="cs-CZ" sz="2400" dirty="0">
              <a:solidFill>
                <a:srgbClr val="0070C0"/>
              </a:solidFill>
            </a:endParaRPr>
          </a:p>
          <a:p>
            <a:r>
              <a:rPr lang="cs-CZ" sz="2400" dirty="0">
                <a:solidFill>
                  <a:srgbClr val="0070C0"/>
                </a:solidFill>
              </a:rPr>
              <a:t>9. Zvuková shoda slov na konci </a:t>
            </a:r>
            <a:r>
              <a:rPr lang="cs-CZ" sz="2400" dirty="0" smtClean="0">
                <a:solidFill>
                  <a:srgbClr val="0070C0"/>
                </a:solidFill>
              </a:rPr>
              <a:t>veršů</a:t>
            </a:r>
          </a:p>
          <a:p>
            <a:endParaRPr lang="cs-CZ" sz="2400" dirty="0">
              <a:solidFill>
                <a:srgbClr val="0070C0"/>
              </a:solidFill>
            </a:endParaRPr>
          </a:p>
          <a:p>
            <a:r>
              <a:rPr lang="cs-CZ" sz="2400" dirty="0">
                <a:solidFill>
                  <a:srgbClr val="0070C0"/>
                </a:solidFill>
              </a:rPr>
              <a:t>10. Postava v </a:t>
            </a:r>
            <a:r>
              <a:rPr lang="cs-CZ" sz="2400" dirty="0" smtClean="0">
                <a:solidFill>
                  <a:srgbClr val="0070C0"/>
                </a:solidFill>
              </a:rPr>
              <a:t>knize</a:t>
            </a:r>
          </a:p>
          <a:p>
            <a:endParaRPr lang="cs-CZ" sz="2400" dirty="0">
              <a:solidFill>
                <a:srgbClr val="0070C0"/>
              </a:solidFill>
            </a:endParaRPr>
          </a:p>
          <a:p>
            <a:r>
              <a:rPr lang="cs-CZ" sz="2400" dirty="0">
                <a:solidFill>
                  <a:srgbClr val="0070C0"/>
                </a:solidFill>
              </a:rPr>
              <a:t>11. Optimistická romantická báseň, část názvu básnické sbírky Jana </a:t>
            </a:r>
            <a:r>
              <a:rPr lang="cs-CZ" sz="2400" dirty="0" smtClean="0">
                <a:solidFill>
                  <a:srgbClr val="0070C0"/>
                </a:solidFill>
              </a:rPr>
              <a:t>Nerudy</a:t>
            </a:r>
          </a:p>
          <a:p>
            <a:endParaRPr lang="cs-CZ" sz="2400" dirty="0">
              <a:solidFill>
                <a:srgbClr val="0070C0"/>
              </a:solidFill>
            </a:endParaRPr>
          </a:p>
          <a:p>
            <a:r>
              <a:rPr lang="cs-CZ" sz="2400" dirty="0">
                <a:solidFill>
                  <a:srgbClr val="0070C0"/>
                </a:solidFill>
              </a:rPr>
              <a:t>12. Nejlepší přítel člověka (kromě psa</a:t>
            </a:r>
            <a:r>
              <a:rPr lang="cs-CZ" sz="2400" dirty="0" smtClean="0">
                <a:solidFill>
                  <a:srgbClr val="0070C0"/>
                </a:solidFill>
              </a:rPr>
              <a:t>)</a:t>
            </a:r>
          </a:p>
          <a:p>
            <a:endParaRPr lang="cs-CZ" sz="2400" dirty="0">
              <a:solidFill>
                <a:srgbClr val="0070C0"/>
              </a:solidFill>
            </a:endParaRPr>
          </a:p>
          <a:p>
            <a:r>
              <a:rPr lang="cs-CZ" sz="2400" dirty="0">
                <a:solidFill>
                  <a:srgbClr val="0070C0"/>
                </a:solidFill>
              </a:rPr>
              <a:t>13. 1. pád, jednotného čísla, rodu středního tvrdého vzoru přídavných jmen</a:t>
            </a:r>
          </a:p>
        </p:txBody>
      </p:sp>
    </p:spTree>
    <p:extLst>
      <p:ext uri="{BB962C8B-B14F-4D97-AF65-F5344CB8AC3E}">
        <p14:creationId xmlns:p14="http://schemas.microsoft.com/office/powerpoint/2010/main" val="57882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7892643"/>
              </p:ext>
            </p:extLst>
          </p:nvPr>
        </p:nvGraphicFramePr>
        <p:xfrm>
          <a:off x="539549" y="188640"/>
          <a:ext cx="8064899" cy="6096375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631455"/>
                <a:gridCol w="631455"/>
                <a:gridCol w="631455"/>
                <a:gridCol w="631455"/>
                <a:gridCol w="631455"/>
                <a:gridCol w="631455"/>
                <a:gridCol w="631455"/>
                <a:gridCol w="631455"/>
                <a:gridCol w="631455"/>
                <a:gridCol w="631455"/>
                <a:gridCol w="631455"/>
                <a:gridCol w="631455"/>
                <a:gridCol w="487439"/>
              </a:tblGrid>
              <a:tr h="432048">
                <a:tc rowSpan="3" gridSpan="4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rowSpan="3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70493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61176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0493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04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</a:tr>
              <a:tr h="470493">
                <a:tc gridSpan="3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 rowSpan="2" gridSpan="3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04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0493">
                <a:tc gridSpan="3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0493">
                <a:tc gridSpan="5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70493">
                <a:tc gridSpan="3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7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8904">
                <a:tc gridSpan="2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4704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 gridSpan="6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470493">
                <a:tc gridSpan="5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0493"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7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12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98936583"/>
              </p:ext>
            </p:extLst>
          </p:nvPr>
        </p:nvGraphicFramePr>
        <p:xfrm>
          <a:off x="691949" y="188635"/>
          <a:ext cx="8064899" cy="624878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631455"/>
                <a:gridCol w="631455"/>
                <a:gridCol w="631455"/>
                <a:gridCol w="631455"/>
                <a:gridCol w="631455"/>
                <a:gridCol w="631455"/>
                <a:gridCol w="631455"/>
                <a:gridCol w="631455"/>
                <a:gridCol w="631455"/>
                <a:gridCol w="631455"/>
                <a:gridCol w="631455"/>
                <a:gridCol w="631455"/>
                <a:gridCol w="487439"/>
              </a:tblGrid>
              <a:tr h="442849">
                <a:tc rowSpan="3" gridSpan="4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b="1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R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A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H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A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rowSpan="3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82255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P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b="1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S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E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Ň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61176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255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b="1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L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O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U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P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E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K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255"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P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E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R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S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O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b="1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I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F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I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K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A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C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E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</a:tr>
              <a:tr h="482255">
                <a:tc gridSpan="3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Z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P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Ě</a:t>
                      </a:r>
                      <a:endParaRPr lang="cs-CZ" b="1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V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N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Í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K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>
                        <a:alpha val="61176"/>
                      </a:srgbClr>
                    </a:solidFill>
                  </a:tcPr>
                </a:tc>
                <a:tc rowSpan="2" gridSpan="3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255"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P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O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V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Í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D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b="1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A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255">
                <a:tc gridSpan="3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S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L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b="1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K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A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255">
                <a:tc gridSpan="5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b="1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E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I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F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E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R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T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82255">
                <a:tc gridSpan="3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R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Ý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b="1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7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1126">
                <a:tc gridSpan="2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H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R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D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b="1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N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A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482255"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R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O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M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A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N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b="1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E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 gridSpan="6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482255">
                <a:tc gridSpan="5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b="1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N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I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H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A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255">
                <a:tc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M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L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A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D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</a:rPr>
                        <a:t>É</a:t>
                      </a:r>
                      <a:endParaRPr lang="cs-CZ" b="1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7">
                  <a:txBody>
                    <a:bodyPr/>
                    <a:lstStyle/>
                    <a:p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číslo snímku 2"/>
          <p:cNvSpPr txBox="1">
            <a:spLocks/>
          </p:cNvSpPr>
          <p:nvPr/>
        </p:nvSpPr>
        <p:spPr>
          <a:xfrm>
            <a:off x="4143488" y="64025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6185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Použitá literatura:</a:t>
            </a:r>
          </a:p>
          <a:p>
            <a:endParaRPr lang="cs-CZ" dirty="0"/>
          </a:p>
          <a:p>
            <a:r>
              <a:rPr lang="cs-CZ" i="1" u="sng" dirty="0" smtClean="0"/>
              <a:t>Internetové </a:t>
            </a:r>
            <a:r>
              <a:rPr lang="cs-CZ" i="1" u="sng" dirty="0" err="1" smtClean="0"/>
              <a:t>odkazy:</a:t>
            </a:r>
            <a:r>
              <a:rPr lang="cs-CZ" dirty="0" err="1" smtClean="0"/>
              <a:t>VILÍMEK</a:t>
            </a:r>
            <a:r>
              <a:rPr lang="cs-CZ" dirty="0"/>
              <a:t>, Jan. </a:t>
            </a:r>
            <a:r>
              <a:rPr lang="cs-CZ" i="1" dirty="0"/>
              <a:t>Wikipedia.cz</a:t>
            </a:r>
            <a:r>
              <a:rPr lang="cs-CZ" dirty="0"/>
              <a:t> [online]. [cit. 15.10.2013]. Dostupný na WWW: http://upload.wikimedia.org/wikipedia/commons/0/00/Jan_Vil%C3%ADmek_-_Jan_Neruda.jpg </a:t>
            </a:r>
            <a:endParaRPr lang="cs-CZ" i="1" u="sng" dirty="0" smtClean="0"/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581</TotalTime>
  <Words>483</Words>
  <Application>Microsoft Office PowerPoint</Application>
  <PresentationFormat>Předvádění na obrazovce (4:3)</PresentationFormat>
  <Paragraphs>183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Hádanka</vt:lpstr>
      <vt:lpstr>Jan Neruda (1834 – 1891)</vt:lpstr>
      <vt:lpstr>Jan Neruda</vt:lpstr>
      <vt:lpstr>Literární útvary – povídka, fejeton</vt:lpstr>
      <vt:lpstr>Práce s textem, báseň Podzimní </vt:lpstr>
      <vt:lpstr>Otázky k textu</vt:lpstr>
      <vt:lpstr>Otázky k textu</vt:lpstr>
      <vt:lpstr>Doplňovačka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85</cp:revision>
  <cp:lastPrinted>2013-09-20T08:13:46Z</cp:lastPrinted>
  <dcterms:created xsi:type="dcterms:W3CDTF">2013-05-10T12:01:16Z</dcterms:created>
  <dcterms:modified xsi:type="dcterms:W3CDTF">2013-10-15T13:59:43Z</dcterms:modified>
</cp:coreProperties>
</file>