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5381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758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5134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34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195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902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897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864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826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241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5653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4DC1F-761F-40DF-853A-E3AC2DE362CB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8384C-7DBD-4A1A-AD29-7A2CBB09E38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17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2247007"/>
            <a:ext cx="7308304" cy="1470025"/>
          </a:xfrm>
        </p:spPr>
        <p:txBody>
          <a:bodyPr>
            <a:normAutofit fontScale="90000"/>
          </a:bodyPr>
          <a:lstStyle/>
          <a:p>
            <a:pPr lvl="0" algn="l"/>
            <a:r>
              <a:rPr lang="cs-CZ" sz="2000" b="1" dirty="0" smtClean="0"/>
              <a:t>NÁZEV ŠKOLY : ZŠ KOLÍN V., MNICHOVICKÁ 62</a:t>
            </a:r>
            <a:br>
              <a:rPr lang="cs-CZ" sz="2000" b="1" dirty="0" smtClean="0"/>
            </a:br>
            <a:r>
              <a:rPr lang="cs-CZ" sz="2000" b="1" dirty="0" smtClean="0"/>
              <a:t>AUTOR : Mgr. JAROSLAVA URBANCOVÁ</a:t>
            </a:r>
            <a:br>
              <a:rPr lang="cs-CZ" sz="2000" b="1" dirty="0" smtClean="0"/>
            </a:br>
            <a:r>
              <a:rPr lang="cs-CZ" sz="2000" b="1" dirty="0" smtClean="0"/>
              <a:t>NÁZEV:</a:t>
            </a:r>
            <a:r>
              <a:rPr lang="cs-CZ" sz="2000" b="1" baseline="0" dirty="0" smtClean="0"/>
              <a:t> VY_32_INOVACE_10_M8</a:t>
            </a:r>
            <a:br>
              <a:rPr lang="cs-CZ" sz="2000" b="1" baseline="0" dirty="0" smtClean="0"/>
            </a:br>
            <a:r>
              <a:rPr lang="cs-CZ" sz="2000" b="1" dirty="0" smtClean="0"/>
              <a:t>TÉMA : </a:t>
            </a:r>
            <a:r>
              <a:rPr lang="cs-CZ" sz="2000" b="1" dirty="0" smtClean="0"/>
              <a:t>Výrazy s proměnnou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 </a:t>
            </a:r>
            <a:endParaRPr lang="cs-CZ" sz="2000" b="1" dirty="0"/>
          </a:p>
        </p:txBody>
      </p:sp>
      <p:pic>
        <p:nvPicPr>
          <p:cNvPr id="4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23528" y="623731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7083425" algn="l"/>
              </a:tabLst>
            </a:pPr>
            <a:r>
              <a:rPr lang="cs-CZ" dirty="0" smtClean="0"/>
              <a:t>12. 12. 2011	8.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261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OPAKOVÁNÍ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Výrazy  - číselné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- s proměnnou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Vymysli a napiš na oba typy výrazů několik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příkladů.</a:t>
            </a:r>
          </a:p>
          <a:p>
            <a:pPr marL="0" indent="0">
              <a:buNone/>
            </a:pPr>
            <a:r>
              <a:rPr lang="cs-CZ" dirty="0" smtClean="0"/>
              <a:t>    Zopakuj si, co víš o početních operacích.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983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VYJÁDŘENÍ RŮZNÝCH ÚLOH POMOCÍ VÝRAZŮ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1) dvojnásobek čísla </a:t>
            </a:r>
            <a:r>
              <a:rPr lang="cs-CZ" i="1" dirty="0" smtClean="0"/>
              <a:t>x</a:t>
            </a:r>
          </a:p>
          <a:p>
            <a:r>
              <a:rPr lang="cs-CZ" dirty="0" smtClean="0"/>
              <a:t>2) číslo o 5 větší než </a:t>
            </a:r>
            <a:r>
              <a:rPr lang="cs-CZ" i="1" dirty="0" smtClean="0"/>
              <a:t>y</a:t>
            </a:r>
          </a:p>
          <a:p>
            <a:r>
              <a:rPr lang="cs-CZ" dirty="0" smtClean="0"/>
              <a:t>3) číslo 6krát větší než </a:t>
            </a:r>
            <a:r>
              <a:rPr lang="cs-CZ" i="1" dirty="0" smtClean="0"/>
              <a:t>c</a:t>
            </a:r>
          </a:p>
          <a:p>
            <a:r>
              <a:rPr lang="cs-CZ" dirty="0" smtClean="0"/>
              <a:t>4) číslo dvakrát menší než </a:t>
            </a:r>
            <a:r>
              <a:rPr lang="cs-CZ" i="1" dirty="0" smtClean="0"/>
              <a:t>m</a:t>
            </a:r>
          </a:p>
          <a:p>
            <a:r>
              <a:rPr lang="cs-CZ" dirty="0" smtClean="0"/>
              <a:t>5) polovina </a:t>
            </a:r>
            <a:r>
              <a:rPr lang="cs-CZ" i="1" dirty="0" smtClean="0"/>
              <a:t>n</a:t>
            </a:r>
          </a:p>
          <a:p>
            <a:r>
              <a:rPr lang="cs-CZ" dirty="0" smtClean="0"/>
              <a:t>6) součet čísel </a:t>
            </a:r>
            <a:r>
              <a:rPr lang="cs-CZ" i="1" dirty="0" smtClean="0"/>
              <a:t>c</a:t>
            </a:r>
            <a:r>
              <a:rPr lang="cs-CZ" dirty="0" smtClean="0"/>
              <a:t> a </a:t>
            </a:r>
            <a:r>
              <a:rPr lang="cs-CZ" i="1" dirty="0" smtClean="0"/>
              <a:t>d</a:t>
            </a:r>
            <a:endParaRPr lang="cs-CZ" dirty="0" smtClean="0"/>
          </a:p>
          <a:p>
            <a:r>
              <a:rPr lang="cs-CZ" dirty="0" smtClean="0"/>
              <a:t>7) rozdíl čísel  </a:t>
            </a:r>
            <a:r>
              <a:rPr lang="cs-CZ" i="1" dirty="0" smtClean="0"/>
              <a:t>x</a:t>
            </a:r>
            <a:r>
              <a:rPr lang="cs-CZ" dirty="0" smtClean="0"/>
              <a:t> a  </a:t>
            </a:r>
            <a:r>
              <a:rPr lang="cs-CZ" i="1" dirty="0" smtClean="0"/>
              <a:t>y</a:t>
            </a:r>
          </a:p>
          <a:p>
            <a:r>
              <a:rPr lang="cs-CZ" dirty="0" smtClean="0"/>
              <a:t>8) podíl čísel</a:t>
            </a:r>
            <a:r>
              <a:rPr lang="cs-CZ" i="1" dirty="0" smtClean="0"/>
              <a:t> 5 </a:t>
            </a:r>
            <a:r>
              <a:rPr lang="cs-CZ" dirty="0" smtClean="0"/>
              <a:t>a</a:t>
            </a:r>
            <a:r>
              <a:rPr lang="cs-CZ" i="1" dirty="0" smtClean="0"/>
              <a:t> z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11504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ŘEŠENÍ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cs-CZ" dirty="0" smtClean="0"/>
                  <a:t>1) 2</a:t>
                </a:r>
                <a:r>
                  <a:rPr lang="cs-CZ" i="1" dirty="0" smtClean="0"/>
                  <a:t>x</a:t>
                </a:r>
              </a:p>
              <a:p>
                <a:r>
                  <a:rPr lang="cs-CZ" dirty="0" smtClean="0"/>
                  <a:t>2) </a:t>
                </a:r>
                <a:r>
                  <a:rPr lang="cs-CZ" i="1" dirty="0" smtClean="0"/>
                  <a:t>y</a:t>
                </a:r>
                <a:r>
                  <a:rPr lang="cs-CZ" dirty="0" smtClean="0"/>
                  <a:t> + 5</a:t>
                </a:r>
              </a:p>
              <a:p>
                <a:r>
                  <a:rPr lang="cs-CZ" dirty="0" smtClean="0"/>
                  <a:t>3) 6</a:t>
                </a:r>
                <a:r>
                  <a:rPr lang="cs-CZ" i="1" dirty="0" smtClean="0"/>
                  <a:t>c</a:t>
                </a:r>
              </a:p>
              <a:p>
                <a:r>
                  <a:rPr lang="cs-CZ" dirty="0" smtClean="0"/>
                  <a:t>4)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</m:den>
                    </m:f>
                  </m:oMath>
                </a14:m>
                <a:endParaRPr lang="cs-CZ" dirty="0" smtClean="0"/>
              </a:p>
              <a:p>
                <a:r>
                  <a:rPr lang="cs-CZ" dirty="0" smtClean="0"/>
                  <a:t>5)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i="1" dirty="0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i="1" dirty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i="1" dirty="0" smtClean="0">
                        <a:latin typeface="Cambria Math"/>
                      </a:rPr>
                      <m:t>𝑛</m:t>
                    </m:r>
                    <m:r>
                      <a:rPr lang="cs-CZ" i="1" dirty="0" smtClean="0">
                        <a:latin typeface="Cambria Math"/>
                      </a:rPr>
                      <m:t>    (</m:t>
                    </m:r>
                    <m:f>
                      <m:fPr>
                        <m:ctrlPr>
                          <a:rPr lang="cs-CZ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i="1" dirty="0" smtClean="0">
                            <a:latin typeface="Cambria Math"/>
                          </a:rPr>
                          <m:t>𝑛</m:t>
                        </m:r>
                      </m:num>
                      <m:den>
                        <m:r>
                          <a:rPr lang="cs-CZ" i="1" dirty="0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 smtClean="0"/>
                  <a:t>)</a:t>
                </a:r>
              </a:p>
              <a:p>
                <a:r>
                  <a:rPr lang="cs-CZ" dirty="0" smtClean="0"/>
                  <a:t>6) </a:t>
                </a:r>
                <a:r>
                  <a:rPr lang="cs-CZ" i="1" dirty="0" smtClean="0"/>
                  <a:t>c </a:t>
                </a:r>
                <a:r>
                  <a:rPr lang="cs-CZ" dirty="0" smtClean="0"/>
                  <a:t>+</a:t>
                </a:r>
                <a:r>
                  <a:rPr lang="cs-CZ" i="1" dirty="0" smtClean="0"/>
                  <a:t> d</a:t>
                </a:r>
              </a:p>
              <a:p>
                <a:r>
                  <a:rPr lang="cs-CZ" dirty="0" smtClean="0"/>
                  <a:t>7) </a:t>
                </a:r>
                <a:r>
                  <a:rPr lang="cs-CZ" i="1" dirty="0" smtClean="0"/>
                  <a:t>x – y</a:t>
                </a:r>
              </a:p>
              <a:p>
                <a:r>
                  <a:rPr lang="cs-CZ" dirty="0" smtClean="0"/>
                  <a:t>8)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𝑧</m:t>
                        </m:r>
                      </m:den>
                    </m:f>
                  </m:oMath>
                </a14:m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35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4587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NĚKOLIK PŘÍKLADŮ SLOVNÍCH ÚLOH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1) Petr má </a:t>
            </a:r>
            <a:r>
              <a:rPr lang="cs-CZ" i="1" dirty="0" smtClean="0"/>
              <a:t>x</a:t>
            </a:r>
            <a:r>
              <a:rPr lang="cs-CZ" dirty="0" smtClean="0"/>
              <a:t> Kč, Jirka o 30 Kč více. Kolik Kč má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Jirka?</a:t>
            </a:r>
          </a:p>
          <a:p>
            <a:r>
              <a:rPr lang="cs-CZ" dirty="0" smtClean="0"/>
              <a:t>2) Báře je  </a:t>
            </a:r>
            <a:r>
              <a:rPr lang="cs-CZ" i="1" dirty="0" smtClean="0"/>
              <a:t>a</a:t>
            </a:r>
            <a:r>
              <a:rPr lang="cs-CZ" dirty="0" smtClean="0"/>
              <a:t> roků, mamince pětkrát více. Jaký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je věk maminky?</a:t>
            </a:r>
          </a:p>
          <a:p>
            <a:r>
              <a:rPr lang="cs-CZ" dirty="0" smtClean="0"/>
              <a:t>3) Janě je </a:t>
            </a:r>
            <a:r>
              <a:rPr lang="cs-CZ" i="1" dirty="0" smtClean="0"/>
              <a:t>m</a:t>
            </a:r>
            <a:r>
              <a:rPr lang="cs-CZ" dirty="0" smtClean="0"/>
              <a:t> let. Pavla je o pět let starší, než je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dvojnásobek  Janina věku. Kolik let je Pavle?</a:t>
            </a:r>
          </a:p>
          <a:p>
            <a:r>
              <a:rPr lang="cs-CZ" dirty="0" smtClean="0"/>
              <a:t>4) Ve třídě 8.B je  </a:t>
            </a:r>
            <a:r>
              <a:rPr lang="cs-CZ" i="1" dirty="0" smtClean="0"/>
              <a:t>a</a:t>
            </a:r>
            <a:r>
              <a:rPr lang="cs-CZ" dirty="0" smtClean="0"/>
              <a:t> dívek, chlapců je o </a:t>
            </a:r>
            <a:r>
              <a:rPr lang="cs-CZ" i="1" dirty="0" smtClean="0"/>
              <a:t>b</a:t>
            </a:r>
            <a:r>
              <a:rPr lang="cs-CZ" dirty="0" smtClean="0"/>
              <a:t> více.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Jaký je počet žáků 8.B?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406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</a:t>
            </a:r>
            <a:r>
              <a:rPr lang="cs-CZ" i="1" dirty="0" smtClean="0"/>
              <a:t>x</a:t>
            </a:r>
            <a:r>
              <a:rPr lang="cs-CZ" dirty="0" smtClean="0"/>
              <a:t> + 30</a:t>
            </a:r>
          </a:p>
          <a:p>
            <a:r>
              <a:rPr lang="cs-CZ" dirty="0" smtClean="0"/>
              <a:t>2) 5</a:t>
            </a:r>
            <a:r>
              <a:rPr lang="cs-CZ" i="1" dirty="0" smtClean="0"/>
              <a:t>a</a:t>
            </a:r>
          </a:p>
          <a:p>
            <a:r>
              <a:rPr lang="cs-CZ" dirty="0" smtClean="0"/>
              <a:t>3) 2</a:t>
            </a:r>
            <a:r>
              <a:rPr lang="cs-CZ" i="1" dirty="0" smtClean="0"/>
              <a:t>m</a:t>
            </a:r>
            <a:r>
              <a:rPr lang="cs-CZ" dirty="0" smtClean="0"/>
              <a:t> + 5</a:t>
            </a:r>
          </a:p>
          <a:p>
            <a:r>
              <a:rPr lang="cs-CZ" dirty="0" smtClean="0"/>
              <a:t>4) </a:t>
            </a:r>
            <a:r>
              <a:rPr lang="cs-CZ" i="1" dirty="0" smtClean="0"/>
              <a:t>a</a:t>
            </a:r>
            <a:r>
              <a:rPr lang="cs-CZ" dirty="0" smtClean="0"/>
              <a:t> + (</a:t>
            </a:r>
            <a:r>
              <a:rPr lang="cs-CZ" i="1" dirty="0" smtClean="0"/>
              <a:t>a </a:t>
            </a:r>
            <a:r>
              <a:rPr lang="cs-CZ" dirty="0" smtClean="0"/>
              <a:t>+ </a:t>
            </a:r>
            <a:r>
              <a:rPr lang="cs-CZ" i="1" dirty="0" smtClean="0"/>
              <a:t>b</a:t>
            </a:r>
            <a:r>
              <a:rPr lang="cs-CZ" dirty="0" smtClean="0"/>
              <a:t>) = 2</a:t>
            </a:r>
            <a:r>
              <a:rPr lang="cs-CZ" i="1" dirty="0" smtClean="0"/>
              <a:t>a</a:t>
            </a:r>
            <a:r>
              <a:rPr lang="cs-CZ" dirty="0" smtClean="0"/>
              <a:t> + </a:t>
            </a:r>
            <a:r>
              <a:rPr lang="cs-CZ" i="1" dirty="0" smtClean="0"/>
              <a:t>b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761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JAK ZJISTÍME HODNOTU VÝRAZU?</a:t>
            </a:r>
            <a:br>
              <a:rPr lang="cs-CZ" sz="3200" dirty="0" smtClean="0"/>
            </a:br>
            <a:r>
              <a:rPr lang="cs-CZ" sz="3200" dirty="0" smtClean="0"/>
              <a:t>DOSADÍME ZA PROMĚNNOU.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x + 2y                                x = 3, y = -2</a:t>
            </a:r>
          </a:p>
          <a:p>
            <a:r>
              <a:rPr lang="cs-CZ" dirty="0" smtClean="0"/>
              <a:t>2) 2(a – b) + 5                      a = -1, b = -3</a:t>
            </a:r>
          </a:p>
          <a:p>
            <a:r>
              <a:rPr lang="cs-CZ" dirty="0" smtClean="0"/>
              <a:t>3) 5 – (3m +2)                      m = 0</a:t>
            </a:r>
          </a:p>
          <a:p>
            <a:r>
              <a:rPr lang="cs-CZ" dirty="0" smtClean="0"/>
              <a:t>4) (z – 4) + 2(3 - z)               z = 2</a:t>
            </a:r>
          </a:p>
          <a:p>
            <a:r>
              <a:rPr lang="cs-CZ" dirty="0" smtClean="0"/>
              <a:t>5) 3c + 5(c - 3)                      c = 3</a:t>
            </a:r>
          </a:p>
          <a:p>
            <a:r>
              <a:rPr lang="cs-CZ" dirty="0" smtClean="0"/>
              <a:t>6) 0,5x + 5y -1                      x = 10, y =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83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 -1</a:t>
            </a:r>
          </a:p>
          <a:p>
            <a:r>
              <a:rPr lang="cs-CZ" dirty="0" smtClean="0"/>
              <a:t>2)   9</a:t>
            </a:r>
          </a:p>
          <a:p>
            <a:r>
              <a:rPr lang="cs-CZ" dirty="0" smtClean="0"/>
              <a:t>3)   3</a:t>
            </a:r>
          </a:p>
          <a:p>
            <a:r>
              <a:rPr lang="cs-CZ" dirty="0" smtClean="0"/>
              <a:t>4)   0</a:t>
            </a:r>
          </a:p>
          <a:p>
            <a:r>
              <a:rPr lang="cs-CZ" dirty="0" smtClean="0"/>
              <a:t>5)   9</a:t>
            </a:r>
          </a:p>
          <a:p>
            <a:r>
              <a:rPr lang="cs-CZ" dirty="0" smtClean="0"/>
              <a:t>6)  14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707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Tento materiál jsem vytvořila jako doplněk pro výuku výrazů.</a:t>
            </a:r>
          </a:p>
          <a:p>
            <a:r>
              <a:rPr lang="cs-CZ" dirty="0" smtClean="0"/>
              <a:t>Nejprve si žáci zopakují základní pojmy z početních operací.</a:t>
            </a:r>
          </a:p>
          <a:p>
            <a:r>
              <a:rPr lang="cs-CZ" dirty="0" smtClean="0"/>
              <a:t>Poté si na úlohách vyzkoušejí, jak dokáží tyto pojmy používat při tvorbě výrazů. Dbají na správný postup při tvorbě výrazu, na správný zápis slovní úlohy pomocí znaků.</a:t>
            </a:r>
          </a:p>
          <a:p>
            <a:r>
              <a:rPr lang="cs-CZ" dirty="0" smtClean="0"/>
              <a:t>Nakonec si procvičí zjišťování hodnoty výrazu správným dosazením za proměnné. Hodnoty proměnných jsou zadány, žáci dosazují a využívají své poznatky  při výpočtech. </a:t>
            </a:r>
          </a:p>
          <a:p>
            <a:r>
              <a:rPr lang="cs-CZ" dirty="0" smtClean="0"/>
              <a:t>Správná řešení si mohou po každé úloze zkontrolovat, popř. ještě diskutovat o postupu.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140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466</Words>
  <Application>Microsoft Office PowerPoint</Application>
  <PresentationFormat>Předvádění na obrazovce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NÁZEV ŠKOLY : ZŠ KOLÍN V., MNICHOVICKÁ 62 AUTOR : Mgr. JAROSLAVA URBANCOVÁ NÁZEV: VY_32_INOVACE_10_M8 TÉMA : Výrazy s proměnnou  </vt:lpstr>
      <vt:lpstr>OPAKOVÁNÍ</vt:lpstr>
      <vt:lpstr>VYJÁDŘENÍ RŮZNÝCH ÚLOH POMOCÍ VÝRAZŮ</vt:lpstr>
      <vt:lpstr>ŘEŠENÍ</vt:lpstr>
      <vt:lpstr>NĚKOLIK PŘÍKLADŮ SLOVNÍCH ÚLOH </vt:lpstr>
      <vt:lpstr>ŘEŠENÍ</vt:lpstr>
      <vt:lpstr>JAK ZJISTÍME HODNOTU VÝRAZU? DOSADÍME ZA PROMĚNNOU.</vt:lpstr>
      <vt:lpstr>ŘEŠENÍ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 : ZŠ KOLÍN V., MNICHOVICKÁ 62 AUTOR : Mgr. JAROSLAVA URBANCOVÁ NÁZEV: VY_32_INOVACE_10_VÝRAZY TÉMA : VÝRAZY S PROMĚNNOU ČÍSLO PROJEKTU : 10</dc:title>
  <dc:creator>pc</dc:creator>
  <cp:lastModifiedBy>Aleš Polívka</cp:lastModifiedBy>
  <cp:revision>16</cp:revision>
  <dcterms:created xsi:type="dcterms:W3CDTF">2012-01-23T14:35:37Z</dcterms:created>
  <dcterms:modified xsi:type="dcterms:W3CDTF">2012-03-15T19:40:07Z</dcterms:modified>
</cp:coreProperties>
</file>