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FF5ABFF-8405-4EE1-A35E-CA30308080AF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6012C4B-8893-477F-9C30-2D27FA53D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F5ABFF-8405-4EE1-A35E-CA30308080AF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012C4B-8893-477F-9C30-2D27FA53D1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F5ABFF-8405-4EE1-A35E-CA30308080AF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012C4B-8893-477F-9C30-2D27FA53D1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F5ABFF-8405-4EE1-A35E-CA30308080AF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012C4B-8893-477F-9C30-2D27FA53D1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F5ABFF-8405-4EE1-A35E-CA30308080AF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012C4B-8893-477F-9C30-2D27FA53D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F5ABFF-8405-4EE1-A35E-CA30308080AF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012C4B-8893-477F-9C30-2D27FA53D1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F5ABFF-8405-4EE1-A35E-CA30308080AF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012C4B-8893-477F-9C30-2D27FA53D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FF5ABFF-8405-4EE1-A35E-CA30308080AF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012C4B-8893-477F-9C30-2D27FA53D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FF5ABFF-8405-4EE1-A35E-CA30308080AF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6012C4B-8893-477F-9C30-2D27FA53D1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F5ABFF-8405-4EE1-A35E-CA30308080AF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012C4B-8893-477F-9C30-2D27FA53D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F5ABFF-8405-4EE1-A35E-CA30308080AF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012C4B-8893-477F-9C30-2D27FA53D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FF5ABFF-8405-4EE1-A35E-CA30308080AF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6012C4B-8893-477F-9C30-2D27FA53D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youtu.be/YEVig6Ttw60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youtu.be/Yv5CFjHQgbk" TargetMode="External"/><Relationship Id="rId3" Type="http://schemas.openxmlformats.org/officeDocument/2006/relationships/slide" Target="slide5.xml"/><Relationship Id="rId7" Type="http://schemas.openxmlformats.org/officeDocument/2006/relationships/image" Target="../media/image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5" Type="http://schemas.openxmlformats.org/officeDocument/2006/relationships/slide" Target="slide7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Yv5CFjHQgbk&amp;feature=youtu.be" TargetMode="External"/><Relationship Id="rId2" Type="http://schemas.openxmlformats.org/officeDocument/2006/relationships/hyperlink" Target="http://www.youtube.com/watch?v=YEVig6Ttw60&amp;feature=youtu.b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53441476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Iveta Kohoutová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1249363" marR="0" lvl="0" indent="-1249363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VY_32_INOVACE_2A_12_Druhá světová válka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27.5.2013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53183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330602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určený pro žáky 5. ročníku, předmět vlastivěda – učivo 2. světová válka.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Text je zpracován podle učebnice Vlastivěda 5 (SPN 2010) a knihy Obrázky z československých dějin: Jiří Černý, Jaroslav </a:t>
            </a:r>
            <a:r>
              <a:rPr lang="cs-CZ" dirty="0"/>
              <a:t>V</a:t>
            </a:r>
            <a:r>
              <a:rPr lang="cs-CZ" dirty="0" smtClean="0"/>
              <a:t>eis, Barbora Šalamounová (Albatros 2011).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Prezentace je určena k výkladu nového učiva.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snímcích 4 - 8 je výklad učiva. Je určen ke společné práci – hlasité čtení textu. Důležité informace jsou zvýrazněny.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9 jsou otázky k textu. Kliknutím na hvězdičku se objeví stránka s odpovědí. Kliknutím na šipku (str. 4 – 8) se vrátí zpět.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Kliknutím na šipku na úvodním  a závěrečném snímku (3 a 9) se spustí krátký (3 min) animovaný film k tématu (www.youtube Dějiny udatného českého národa – 100. </a:t>
            </a:r>
            <a:r>
              <a:rPr lang="cs-CZ" dirty="0"/>
              <a:t>Druhá světová </a:t>
            </a:r>
            <a:r>
              <a:rPr lang="cs-CZ" dirty="0" smtClean="0"/>
              <a:t>válka, 102. Osvobození).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/>
              <a:t>Ke spuštění filmu je nezbytné připojení na internet</a:t>
            </a:r>
            <a:r>
              <a:rPr lang="cs-CZ" smtClean="0"/>
              <a:t>.</a:t>
            </a:r>
            <a:endParaRPr lang="cs-CZ" dirty="0" smtClean="0"/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5672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Druhá světová válka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8028384" y="458112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/>
              </a:rPr>
              <a:t>video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807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3" y="980728"/>
            <a:ext cx="7704857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u="sng" dirty="0" smtClean="0">
                <a:latin typeface="Franklin Gothic Book" pitchFamily="34" charset="0"/>
              </a:rPr>
              <a:t>Válka začala </a:t>
            </a:r>
            <a:r>
              <a:rPr lang="cs-CZ" sz="2800" b="1" u="sng" dirty="0" smtClean="0">
                <a:latin typeface="Franklin Gothic Book" pitchFamily="34" charset="0"/>
              </a:rPr>
              <a:t>1. září 1939 </a:t>
            </a:r>
            <a:r>
              <a:rPr lang="cs-CZ" sz="2800" dirty="0" smtClean="0">
                <a:latin typeface="Franklin Gothic Book" pitchFamily="34" charset="0"/>
              </a:rPr>
              <a:t>napadením Polska německými vojsky.</a:t>
            </a:r>
          </a:p>
          <a:p>
            <a:pPr algn="just"/>
            <a:r>
              <a:rPr lang="cs-CZ" sz="2800" dirty="0" smtClean="0">
                <a:latin typeface="Franklin Gothic Book" pitchFamily="34" charset="0"/>
              </a:rPr>
              <a:t>Postupně Hitler se svými vojsky obsadil další evropské země kromě </a:t>
            </a:r>
            <a:r>
              <a:rPr lang="cs-CZ" sz="2800" u="sng" dirty="0" smtClean="0">
                <a:latin typeface="Franklin Gothic Book" pitchFamily="34" charset="0"/>
              </a:rPr>
              <a:t>Velké Británie</a:t>
            </a:r>
            <a:r>
              <a:rPr lang="cs-CZ" sz="2800" dirty="0" smtClean="0">
                <a:latin typeface="Franklin Gothic Book" pitchFamily="34" charset="0"/>
              </a:rPr>
              <a:t>. Sem odešel i bývalý prezident Edvard Beneš a další politici, odtud řídili </a:t>
            </a:r>
            <a:r>
              <a:rPr lang="cs-CZ" sz="2800" u="sng" dirty="0" smtClean="0">
                <a:latin typeface="Franklin Gothic Book" pitchFamily="34" charset="0"/>
              </a:rPr>
              <a:t>odboj</a:t>
            </a:r>
            <a:r>
              <a:rPr lang="cs-CZ" sz="2800" dirty="0" smtClean="0">
                <a:latin typeface="Franklin Gothic Book" pitchFamily="34" charset="0"/>
              </a:rPr>
              <a:t> </a:t>
            </a:r>
            <a:r>
              <a:rPr lang="cs-CZ" sz="2800" u="sng" dirty="0" smtClean="0">
                <a:latin typeface="Franklin Gothic Book" pitchFamily="34" charset="0"/>
              </a:rPr>
              <a:t>proti německým okupantům</a:t>
            </a:r>
            <a:r>
              <a:rPr lang="cs-CZ" sz="2800" dirty="0" smtClean="0">
                <a:latin typeface="Franklin Gothic Book" pitchFamily="34" charset="0"/>
              </a:rPr>
              <a:t>.</a:t>
            </a:r>
          </a:p>
          <a:p>
            <a:pPr algn="just"/>
            <a:r>
              <a:rPr lang="cs-CZ" sz="2800" dirty="0" smtClean="0">
                <a:latin typeface="Franklin Gothic Book" pitchFamily="34" charset="0"/>
              </a:rPr>
              <a:t>Shromáždili se tu i čeští vojáci, kteří se zapojili do boje proti </a:t>
            </a:r>
            <a:r>
              <a:rPr lang="cs-CZ" sz="2800" dirty="0">
                <a:latin typeface="Franklin Gothic Book" pitchFamily="34" charset="0"/>
              </a:rPr>
              <a:t>N</a:t>
            </a:r>
            <a:r>
              <a:rPr lang="cs-CZ" sz="2800" dirty="0" smtClean="0">
                <a:latin typeface="Franklin Gothic Book" pitchFamily="34" charset="0"/>
              </a:rPr>
              <a:t>ěmecku v </a:t>
            </a:r>
            <a:r>
              <a:rPr lang="cs-CZ" sz="2800" u="sng" dirty="0" smtClean="0">
                <a:latin typeface="Franklin Gothic Book" pitchFamily="34" charset="0"/>
              </a:rPr>
              <a:t>letecké bitvě o Anglii</a:t>
            </a:r>
            <a:r>
              <a:rPr lang="cs-CZ" sz="2800" dirty="0" smtClean="0">
                <a:latin typeface="Franklin Gothic Book" pitchFamily="34" charset="0"/>
              </a:rPr>
              <a:t>. Ta trvala několik měsíců a Němci v ní utrpěli první porážku.</a:t>
            </a:r>
            <a:endParaRPr lang="cs-CZ" sz="2800" dirty="0">
              <a:latin typeface="Franklin Gothic Book" pitchFamily="34" charset="0"/>
            </a:endParaRPr>
          </a:p>
        </p:txBody>
      </p:sp>
      <p:sp>
        <p:nvSpPr>
          <p:cNvPr id="3" name="Dvojitá šipka 2">
            <a:hlinkClick r:id="rId2" action="ppaction://hlinksldjump"/>
          </p:cNvPr>
          <p:cNvSpPr/>
          <p:nvPr/>
        </p:nvSpPr>
        <p:spPr>
          <a:xfrm>
            <a:off x="7020272" y="5805264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1979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96752"/>
            <a:ext cx="763284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Franklin Gothic Book" pitchFamily="34" charset="0"/>
              </a:rPr>
              <a:t>	</a:t>
            </a:r>
            <a:r>
              <a:rPr lang="cs-CZ" sz="2800" u="sng" dirty="0" smtClean="0">
                <a:latin typeface="Franklin Gothic Book" pitchFamily="34" charset="0"/>
              </a:rPr>
              <a:t>Život v okupované zemi </a:t>
            </a:r>
            <a:r>
              <a:rPr lang="cs-CZ" sz="2800" dirty="0" smtClean="0">
                <a:latin typeface="Franklin Gothic Book" pitchFamily="34" charset="0"/>
              </a:rPr>
              <a:t>byl velmi krutý. Zejména s Židy a Romy</a:t>
            </a:r>
            <a:r>
              <a:rPr lang="cs-CZ" sz="2800" dirty="0">
                <a:latin typeface="Franklin Gothic Book" pitchFamily="34" charset="0"/>
              </a:rPr>
              <a:t> z</a:t>
            </a:r>
            <a:r>
              <a:rPr lang="cs-CZ" sz="2800" dirty="0" smtClean="0">
                <a:latin typeface="Franklin Gothic Book" pitchFamily="34" charset="0"/>
              </a:rPr>
              <a:t>acházeli Němci jako       s lidmi bez práv. Zabavovali jejich majetek a odváželi je do </a:t>
            </a:r>
            <a:r>
              <a:rPr lang="cs-CZ" sz="2800" u="sng" dirty="0" smtClean="0">
                <a:latin typeface="Franklin Gothic Book" pitchFamily="34" charset="0"/>
              </a:rPr>
              <a:t>koncentračních táborů</a:t>
            </a:r>
            <a:r>
              <a:rPr lang="cs-CZ" sz="2800" dirty="0" smtClean="0">
                <a:latin typeface="Franklin Gothic Book" pitchFamily="34" charset="0"/>
              </a:rPr>
              <a:t>, kde neměl nikdo přežít. </a:t>
            </a:r>
          </a:p>
          <a:p>
            <a:pPr algn="just"/>
            <a:r>
              <a:rPr lang="cs-CZ" sz="2800" dirty="0" smtClean="0">
                <a:latin typeface="Franklin Gothic Book" pitchFamily="34" charset="0"/>
              </a:rPr>
              <a:t>Stejný osud potkal i mnoho českých lidí. Celkem zde zahynulo přes 10 milionů lidí (z toho </a:t>
            </a:r>
            <a:r>
              <a:rPr lang="cs-CZ" sz="2800" dirty="0" smtClean="0">
                <a:latin typeface="Franklin Gothic Book" pitchFamily="34" charset="0"/>
              </a:rPr>
              <a:t>6 </a:t>
            </a:r>
            <a:r>
              <a:rPr lang="cs-CZ" sz="2800" dirty="0" smtClean="0">
                <a:latin typeface="Franklin Gothic Book" pitchFamily="34" charset="0"/>
              </a:rPr>
              <a:t>milionů Židů).</a:t>
            </a:r>
          </a:p>
          <a:p>
            <a:pPr algn="just"/>
            <a:r>
              <a:rPr lang="cs-CZ" sz="2800" dirty="0" smtClean="0">
                <a:latin typeface="Franklin Gothic Book" pitchFamily="34" charset="0"/>
              </a:rPr>
              <a:t>Celkový </a:t>
            </a:r>
            <a:r>
              <a:rPr lang="cs-CZ" sz="2800" u="sng" dirty="0" smtClean="0">
                <a:latin typeface="Franklin Gothic Book" pitchFamily="34" charset="0"/>
              </a:rPr>
              <a:t>počet obětí </a:t>
            </a:r>
            <a:r>
              <a:rPr lang="cs-CZ" sz="2800" dirty="0" smtClean="0">
                <a:latin typeface="Franklin Gothic Book" pitchFamily="34" charset="0"/>
              </a:rPr>
              <a:t>2. světové války je přibližně </a:t>
            </a:r>
            <a:r>
              <a:rPr lang="cs-CZ" sz="2800" u="sng" dirty="0" smtClean="0">
                <a:latin typeface="Franklin Gothic Book" pitchFamily="34" charset="0"/>
              </a:rPr>
              <a:t>60 milionů</a:t>
            </a:r>
            <a:r>
              <a:rPr lang="cs-CZ" sz="2800" dirty="0" smtClean="0">
                <a:latin typeface="Franklin Gothic Book" pitchFamily="34" charset="0"/>
              </a:rPr>
              <a:t>!!!!!!!!</a:t>
            </a:r>
            <a:endParaRPr lang="cs-CZ" sz="2800" dirty="0">
              <a:latin typeface="Franklin Gothic Book" pitchFamily="34" charset="0"/>
            </a:endParaRPr>
          </a:p>
        </p:txBody>
      </p:sp>
      <p:sp>
        <p:nvSpPr>
          <p:cNvPr id="3" name="Dvojitá šipka 2">
            <a:hlinkClick r:id="rId2" action="ppaction://hlinksldjump"/>
          </p:cNvPr>
          <p:cNvSpPr/>
          <p:nvPr/>
        </p:nvSpPr>
        <p:spPr>
          <a:xfrm>
            <a:off x="7020272" y="5805264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6257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2710" y="1340768"/>
            <a:ext cx="7795713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Franklin Gothic Book" pitchFamily="34" charset="0"/>
              </a:rPr>
              <a:t>	</a:t>
            </a:r>
            <a:r>
              <a:rPr lang="cs-CZ" sz="2800" dirty="0" smtClean="0">
                <a:latin typeface="Franklin Gothic Book" pitchFamily="34" charset="0"/>
              </a:rPr>
              <a:t>Němci posílali mnoho Čechů na práci do Německa (650 tisíc lidí) – říkalo se tomu </a:t>
            </a:r>
            <a:r>
              <a:rPr lang="cs-CZ" sz="2800" u="sng" dirty="0" smtClean="0">
                <a:latin typeface="Franklin Gothic Book" pitchFamily="34" charset="0"/>
              </a:rPr>
              <a:t>totální nasazení</a:t>
            </a:r>
            <a:r>
              <a:rPr lang="cs-CZ" sz="2800" dirty="0" smtClean="0">
                <a:latin typeface="Franklin Gothic Book" pitchFamily="34" charset="0"/>
              </a:rPr>
              <a:t>. Tato slova vyvolávala zejména mezi mladými lidmi hrůzu.</a:t>
            </a:r>
          </a:p>
          <a:p>
            <a:pPr algn="just"/>
            <a:r>
              <a:rPr lang="cs-CZ" sz="2800" dirty="0" smtClean="0">
                <a:latin typeface="Franklin Gothic Book" pitchFamily="34" charset="0"/>
              </a:rPr>
              <a:t>Násilí a tvrdé tresty proti obyvatelstvu se ještě zhoršily po nástupu Reinharda Heydricha do čela německé okupační správy.</a:t>
            </a:r>
          </a:p>
          <a:p>
            <a:endParaRPr lang="cs-CZ" sz="2400" dirty="0">
              <a:latin typeface="Franklin Gothic Book" pitchFamily="34" charset="0"/>
            </a:endParaRPr>
          </a:p>
        </p:txBody>
      </p:sp>
      <p:sp>
        <p:nvSpPr>
          <p:cNvPr id="3" name="Dvojitá šipka 2">
            <a:hlinkClick r:id="rId2" action="ppaction://hlinksldjump"/>
          </p:cNvPr>
          <p:cNvSpPr/>
          <p:nvPr/>
        </p:nvSpPr>
        <p:spPr>
          <a:xfrm>
            <a:off x="7020272" y="5805264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9545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2208" y="1484784"/>
            <a:ext cx="76328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Franklin Gothic Book" pitchFamily="34" charset="0"/>
              </a:rPr>
              <a:t>	</a:t>
            </a:r>
            <a:r>
              <a:rPr lang="cs-CZ" sz="2800" dirty="0" smtClean="0">
                <a:latin typeface="Franklin Gothic Book" pitchFamily="34" charset="0"/>
              </a:rPr>
              <a:t>Představitelé </a:t>
            </a:r>
            <a:r>
              <a:rPr lang="cs-CZ" sz="2800" dirty="0">
                <a:latin typeface="Franklin Gothic Book" pitchFamily="34" charset="0"/>
              </a:rPr>
              <a:t>Československého odboje ve Velké Británii vyslali do Čech vycvičené parašutisty, kteří provedli </a:t>
            </a:r>
            <a:r>
              <a:rPr lang="cs-CZ" sz="2800" u="sng" dirty="0">
                <a:latin typeface="Franklin Gothic Book" pitchFamily="34" charset="0"/>
              </a:rPr>
              <a:t>atentát na Heydricha</a:t>
            </a:r>
            <a:r>
              <a:rPr lang="cs-CZ" sz="2800" dirty="0">
                <a:latin typeface="Franklin Gothic Book" pitchFamily="34" charset="0"/>
              </a:rPr>
              <a:t>.</a:t>
            </a:r>
          </a:p>
          <a:p>
            <a:pPr algn="just"/>
            <a:r>
              <a:rPr lang="cs-CZ" sz="2800" dirty="0" smtClean="0">
                <a:latin typeface="Franklin Gothic Book" pitchFamily="34" charset="0"/>
              </a:rPr>
              <a:t>Na smrt Heydricha Němci reagovali velkou pomstou – </a:t>
            </a:r>
            <a:r>
              <a:rPr lang="cs-CZ" sz="2800" u="sng" dirty="0" smtClean="0">
                <a:latin typeface="Franklin Gothic Book" pitchFamily="34" charset="0"/>
              </a:rPr>
              <a:t>vypálili</a:t>
            </a:r>
            <a:r>
              <a:rPr lang="cs-CZ" sz="2800" dirty="0" smtClean="0">
                <a:latin typeface="Franklin Gothic Book" pitchFamily="34" charset="0"/>
              </a:rPr>
              <a:t> dvě obce: </a:t>
            </a:r>
            <a:r>
              <a:rPr lang="cs-CZ" sz="2800" u="sng" dirty="0" smtClean="0">
                <a:latin typeface="Franklin Gothic Book" pitchFamily="34" charset="0"/>
              </a:rPr>
              <a:t>Lidice</a:t>
            </a:r>
            <a:r>
              <a:rPr lang="cs-CZ" sz="2800" dirty="0" smtClean="0">
                <a:latin typeface="Franklin Gothic Book" pitchFamily="34" charset="0"/>
              </a:rPr>
              <a:t> (u Kladna) a </a:t>
            </a:r>
            <a:r>
              <a:rPr lang="cs-CZ" sz="2800" u="sng" dirty="0" smtClean="0">
                <a:latin typeface="Franklin Gothic Book" pitchFamily="34" charset="0"/>
              </a:rPr>
              <a:t>Ležáky</a:t>
            </a:r>
            <a:r>
              <a:rPr lang="cs-CZ" sz="2800" dirty="0" smtClean="0">
                <a:latin typeface="Franklin Gothic Book" pitchFamily="34" charset="0"/>
              </a:rPr>
              <a:t> (u Pardubic). Tisíce lidí zatkli a popravili.</a:t>
            </a:r>
            <a:endParaRPr lang="cs-CZ" sz="2800" dirty="0">
              <a:latin typeface="Franklin Gothic Book" pitchFamily="34" charset="0"/>
            </a:endParaRPr>
          </a:p>
        </p:txBody>
      </p:sp>
      <p:sp>
        <p:nvSpPr>
          <p:cNvPr id="3" name="Dvojitá šipka 2">
            <a:hlinkClick r:id="rId2" action="ppaction://hlinksldjump"/>
          </p:cNvPr>
          <p:cNvSpPr/>
          <p:nvPr/>
        </p:nvSpPr>
        <p:spPr>
          <a:xfrm>
            <a:off x="7020272" y="5805264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6015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80728"/>
            <a:ext cx="75608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Franklin Gothic Book" pitchFamily="34" charset="0"/>
              </a:rPr>
              <a:t>	</a:t>
            </a:r>
            <a:r>
              <a:rPr lang="cs-CZ" sz="2800" dirty="0" smtClean="0">
                <a:latin typeface="Franklin Gothic Book" pitchFamily="34" charset="0"/>
              </a:rPr>
              <a:t>Nakonec se postup německých vojsk podařilo zastavit. </a:t>
            </a:r>
          </a:p>
          <a:p>
            <a:r>
              <a:rPr lang="cs-CZ" sz="2800" dirty="0" smtClean="0">
                <a:latin typeface="Franklin Gothic Book" pitchFamily="34" charset="0"/>
              </a:rPr>
              <a:t>Západní část naší republiky byla osvobozena americkou armádou, východní a střední část sovětskými vojsky. </a:t>
            </a:r>
          </a:p>
          <a:p>
            <a:r>
              <a:rPr lang="cs-CZ" sz="2800" dirty="0" smtClean="0">
                <a:latin typeface="Franklin Gothic Book" pitchFamily="34" charset="0"/>
              </a:rPr>
              <a:t>Těsně před koncem války (5. května 1945) vypuklo </a:t>
            </a:r>
            <a:r>
              <a:rPr lang="cs-CZ" sz="2800" u="sng" dirty="0" smtClean="0">
                <a:latin typeface="Franklin Gothic Book" pitchFamily="34" charset="0"/>
              </a:rPr>
              <a:t>v </a:t>
            </a:r>
            <a:r>
              <a:rPr lang="cs-CZ" sz="2800" u="sng" dirty="0">
                <a:latin typeface="Franklin Gothic Book" pitchFamily="34" charset="0"/>
              </a:rPr>
              <a:t>P</a:t>
            </a:r>
            <a:r>
              <a:rPr lang="cs-CZ" sz="2800" u="sng" dirty="0" smtClean="0">
                <a:latin typeface="Franklin Gothic Book" pitchFamily="34" charset="0"/>
              </a:rPr>
              <a:t>raze </a:t>
            </a:r>
            <a:r>
              <a:rPr lang="cs-CZ" sz="2800" dirty="0" smtClean="0">
                <a:latin typeface="Franklin Gothic Book" pitchFamily="34" charset="0"/>
              </a:rPr>
              <a:t>a v dalších českých městech </a:t>
            </a:r>
            <a:r>
              <a:rPr lang="cs-CZ" sz="2800" u="sng" dirty="0" smtClean="0">
                <a:latin typeface="Franklin Gothic Book" pitchFamily="34" charset="0"/>
              </a:rPr>
              <a:t>povstání</a:t>
            </a:r>
            <a:r>
              <a:rPr lang="cs-CZ" sz="2800" dirty="0" smtClean="0">
                <a:latin typeface="Franklin Gothic Book" pitchFamily="34" charset="0"/>
              </a:rPr>
              <a:t>.</a:t>
            </a:r>
          </a:p>
          <a:p>
            <a:r>
              <a:rPr lang="cs-CZ" sz="2800" b="1" u="sng" dirty="0" smtClean="0">
                <a:latin typeface="Franklin Gothic Book" pitchFamily="34" charset="0"/>
              </a:rPr>
              <a:t>8. </a:t>
            </a:r>
            <a:r>
              <a:rPr lang="cs-CZ" sz="2800" b="1" u="sng" dirty="0">
                <a:latin typeface="Franklin Gothic Book" pitchFamily="34" charset="0"/>
              </a:rPr>
              <a:t>k</a:t>
            </a:r>
            <a:r>
              <a:rPr lang="cs-CZ" sz="2800" b="1" u="sng" dirty="0" smtClean="0">
                <a:latin typeface="Franklin Gothic Book" pitchFamily="34" charset="0"/>
              </a:rPr>
              <a:t>větna 1945 </a:t>
            </a:r>
            <a:r>
              <a:rPr lang="cs-CZ" sz="2800" dirty="0" smtClean="0">
                <a:latin typeface="Franklin Gothic Book" pitchFamily="34" charset="0"/>
              </a:rPr>
              <a:t>se poražené Německo vzdalo. </a:t>
            </a:r>
            <a:r>
              <a:rPr lang="cs-CZ" sz="2800" u="sng" dirty="0" smtClean="0">
                <a:latin typeface="Franklin Gothic Book" pitchFamily="34" charset="0"/>
              </a:rPr>
              <a:t>Druhá světová válka skončila.</a:t>
            </a:r>
            <a:endParaRPr lang="cs-CZ" sz="2800" u="sng" dirty="0">
              <a:latin typeface="Franklin Gothic Book" pitchFamily="34" charset="0"/>
            </a:endParaRPr>
          </a:p>
        </p:txBody>
      </p:sp>
      <p:sp>
        <p:nvSpPr>
          <p:cNvPr id="3" name="Dvojitá šipka 2">
            <a:hlinkClick r:id="rId2" action="ppaction://hlinksldjump"/>
          </p:cNvPr>
          <p:cNvSpPr/>
          <p:nvPr/>
        </p:nvSpPr>
        <p:spPr>
          <a:xfrm>
            <a:off x="7020272" y="5805264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6834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971600" y="1484784"/>
            <a:ext cx="7776864" cy="4176464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1. Kdy začala druhá světová válka a kdo ji 	rozpoutal?</a:t>
            </a:r>
          </a:p>
          <a:p>
            <a:endParaRPr lang="cs-CZ" dirty="0" smtClean="0"/>
          </a:p>
          <a:p>
            <a:r>
              <a:rPr lang="cs-CZ" dirty="0" smtClean="0"/>
              <a:t>2. Jaký byl počet obětí druhé světové války?</a:t>
            </a:r>
          </a:p>
          <a:p>
            <a:endParaRPr lang="cs-CZ" dirty="0" smtClean="0"/>
          </a:p>
          <a:p>
            <a:r>
              <a:rPr lang="cs-CZ" dirty="0" smtClean="0"/>
              <a:t>3. Jak Němci pomstili atentát na Heydricha?</a:t>
            </a:r>
          </a:p>
          <a:p>
            <a:endParaRPr lang="cs-CZ" dirty="0" smtClean="0"/>
          </a:p>
          <a:p>
            <a:r>
              <a:rPr lang="cs-CZ" dirty="0" smtClean="0"/>
              <a:t>4. Kdy a jak skončila 2. světová válka?</a:t>
            </a:r>
          </a:p>
          <a:p>
            <a:endParaRPr lang="cs-CZ" dirty="0" smtClean="0"/>
          </a:p>
          <a:p>
            <a:r>
              <a:rPr lang="cs-CZ" dirty="0" smtClean="0"/>
              <a:t>5. Kdo osvobodil naši republiku?</a:t>
            </a:r>
            <a:endParaRPr lang="cs-CZ" dirty="0"/>
          </a:p>
        </p:txBody>
      </p:sp>
      <p:sp>
        <p:nvSpPr>
          <p:cNvPr id="5" name="6cípá hvězda 4">
            <a:hlinkClick r:id="rId2" action="ppaction://hlinksldjump"/>
          </p:cNvPr>
          <p:cNvSpPr/>
          <p:nvPr/>
        </p:nvSpPr>
        <p:spPr>
          <a:xfrm>
            <a:off x="8073012" y="1428096"/>
            <a:ext cx="457200" cy="457200"/>
          </a:xfrm>
          <a:prstGeom prst="star6">
            <a:avLst>
              <a:gd name="adj" fmla="val 19582"/>
              <a:gd name="hf" fmla="val 1154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23483" y="2467857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84155" y="3545927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8730" y="4937996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72068" y="4278887"/>
            <a:ext cx="481013" cy="48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8053081" y="6021288"/>
            <a:ext cx="978408" cy="7726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8"/>
              </a:rPr>
              <a:t>video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1097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ČECHUROVÁ, Milana, Alena JEŽKOVÁ a Petr CHALUPA. </a:t>
            </a:r>
            <a:r>
              <a:rPr lang="cs-CZ" i="1" dirty="0"/>
              <a:t>Vlastivěda 5: pro 5. ročník základní školy</a:t>
            </a:r>
            <a:r>
              <a:rPr lang="cs-CZ" dirty="0"/>
              <a:t>. 1. vyd. Praha: SPN, 2010. ISBN 978-80-7235-477-1</a:t>
            </a:r>
            <a:r>
              <a:rPr lang="cs-CZ" dirty="0" smtClean="0"/>
              <a:t>.</a:t>
            </a:r>
          </a:p>
          <a:p>
            <a:r>
              <a:rPr lang="cs-CZ" dirty="0"/>
              <a:t>ČERNÝ, Jiří a Jaroslav VEIS. </a:t>
            </a:r>
            <a:r>
              <a:rPr lang="cs-CZ" i="1" dirty="0"/>
              <a:t>Obrázky z československých dějin 1918-1945</a:t>
            </a:r>
            <a:r>
              <a:rPr lang="cs-CZ" dirty="0"/>
              <a:t>. 1. vyd. Ilustrace Barbara Šalamounová. V Praze: Albatros, 2011, 125 s. </a:t>
            </a:r>
            <a:r>
              <a:rPr lang="cs-CZ"/>
              <a:t>ISBN 978-800-0022-444.</a:t>
            </a:r>
            <a:endParaRPr lang="cs-CZ" dirty="0" smtClean="0"/>
          </a:p>
          <a:p>
            <a:r>
              <a:rPr lang="cs-CZ" dirty="0">
                <a:hlinkClick r:id="rId2"/>
              </a:rPr>
              <a:t>http://www.youtube.com/watch?v=YEVig6Ttw60&amp;feature=youtu.be</a:t>
            </a:r>
            <a:endParaRPr lang="cs-CZ" dirty="0"/>
          </a:p>
          <a:p>
            <a:r>
              <a:rPr lang="cs-CZ" dirty="0">
                <a:hlinkClick r:id="rId3"/>
              </a:rPr>
              <a:t>http://www.youtube.com/watch?v=Yv5CFjHQgbk&amp;feature=youtu.be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0850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93</TotalTime>
  <Words>323</Words>
  <Application>Microsoft Office PowerPoint</Application>
  <PresentationFormat>Předvádění na obrazovce (4:3)</PresentationFormat>
  <Paragraphs>49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Anotace:</vt:lpstr>
      <vt:lpstr>Druhá světová válka</vt:lpstr>
      <vt:lpstr>Snímek 4</vt:lpstr>
      <vt:lpstr>Snímek 5</vt:lpstr>
      <vt:lpstr>Snímek 6</vt:lpstr>
      <vt:lpstr>Snímek 7</vt:lpstr>
      <vt:lpstr>Snímek 8</vt:lpstr>
      <vt:lpstr>Otázky a úkoly: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Druhá světová válka</dc:title>
  <dc:creator>Doma</dc:creator>
  <cp:lastModifiedBy>Dum</cp:lastModifiedBy>
  <cp:revision>62</cp:revision>
  <dcterms:created xsi:type="dcterms:W3CDTF">2013-05-21T03:45:36Z</dcterms:created>
  <dcterms:modified xsi:type="dcterms:W3CDTF">2013-10-15T12:22:42Z</dcterms:modified>
</cp:coreProperties>
</file>