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C88CB-8ECA-4B42-B56A-69766CE4E221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FCA4-7BD4-4BBF-9E2F-49DE188C68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C88CB-8ECA-4B42-B56A-69766CE4E221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FCA4-7BD4-4BBF-9E2F-49DE188C68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C88CB-8ECA-4B42-B56A-69766CE4E221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FCA4-7BD4-4BBF-9E2F-49DE188C68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C88CB-8ECA-4B42-B56A-69766CE4E221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FCA4-7BD4-4BBF-9E2F-49DE188C68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C88CB-8ECA-4B42-B56A-69766CE4E221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FCA4-7BD4-4BBF-9E2F-49DE188C68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C88CB-8ECA-4B42-B56A-69766CE4E221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FCA4-7BD4-4BBF-9E2F-49DE188C68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C88CB-8ECA-4B42-B56A-69766CE4E221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FCA4-7BD4-4BBF-9E2F-49DE188C68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C88CB-8ECA-4B42-B56A-69766CE4E221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FCA4-7BD4-4BBF-9E2F-49DE188C68D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C88CB-8ECA-4B42-B56A-69766CE4E221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C99FCA4-7BD4-4BBF-9E2F-49DE188C68D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C88CB-8ECA-4B42-B56A-69766CE4E221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FCA4-7BD4-4BBF-9E2F-49DE188C68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C88CB-8ECA-4B42-B56A-69766CE4E221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FCA4-7BD4-4BBF-9E2F-49DE188C68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C99FCA4-7BD4-4BBF-9E2F-49DE188C68D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1BFC88CB-8ECA-4B42-B56A-69766CE4E221}" type="datetimeFigureOut">
              <a:rPr lang="cs-CZ" smtClean="0"/>
              <a:pPr/>
              <a:t>15.10.2013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youtu.be/mpjRvuDRa2A" TargetMode="External"/><Relationship Id="rId2" Type="http://schemas.openxmlformats.org/officeDocument/2006/relationships/hyperlink" Target="http://youtu.be/Iows-MUXPEA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youtu.be/GS4mXRaIFfo" TargetMode="External"/><Relationship Id="rId3" Type="http://schemas.openxmlformats.org/officeDocument/2006/relationships/slide" Target="slide7.xml"/><Relationship Id="rId7" Type="http://schemas.openxmlformats.org/officeDocument/2006/relationships/hyperlink" Target="http://youtu.be/rIiDWlQJj0Q" TargetMode="Externa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mpjRvuDRa2A&amp;feature=youtu.be" TargetMode="External"/><Relationship Id="rId2" Type="http://schemas.openxmlformats.org/officeDocument/2006/relationships/hyperlink" Target="http://www.youtube.com/watch?v=Iows-MUXPEA&amp;feature=youtu.b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GS4mXRaIFfo&amp;feature=youtu.b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8351749"/>
              </p:ext>
            </p:extLst>
          </p:nvPr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 Mgr. Iveta Kohoutová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1249363" marR="0" lvl="0" indent="-12493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Název:          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VY_32_INOVACE_2A_13_Období vlády </a:t>
                      </a: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jedné strany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Téma:           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Vlastivěda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tvorby:          16.4.2013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3910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0"/>
            <a:ext cx="8496944" cy="5330602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Materiál je určený pro žáky 5. ročníku, předmět vlastivěda – učivo Období vlády jedné strany.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Text je zpracován podle učebnice Vlastivěda 5 (SPN 2010).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Jedná se o prezentaci na interaktivní tabuli.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Prezentace je určena k výkladu nového učiva.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Na snímcích 4 - 8 je výklad učiva. Je určen ke společné práci – hlasité čtení textu. Důležité informace jsou zvýrazněny.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Na snímku 9 jsou otázky k textu. Kliknutím na hvězdičku se objeví stránka s odpovědí. Kliknutím na šipku (str. 4 – 8) se vrátí zpět.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Kliknutím na šipky na úvodním a závěrečném snímku (3 a 9) se spustí krátký (3 min) animovaný film k tématu (www. </a:t>
            </a:r>
            <a:r>
              <a:rPr lang="cs-CZ" dirty="0" err="1"/>
              <a:t>y</a:t>
            </a:r>
            <a:r>
              <a:rPr lang="cs-CZ" dirty="0" err="1" smtClean="0"/>
              <a:t>outube</a:t>
            </a:r>
            <a:r>
              <a:rPr lang="cs-CZ" dirty="0" smtClean="0"/>
              <a:t> Dějiny udatného českého národa – 103. a 104. </a:t>
            </a:r>
            <a:r>
              <a:rPr lang="cs-CZ" dirty="0"/>
              <a:t>Padesátá léta </a:t>
            </a:r>
            <a:r>
              <a:rPr lang="cs-CZ" dirty="0" smtClean="0"/>
              <a:t>I,  II a 107. Pražské jaro ).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Ke spuštění filmu je nezbytné připojení </a:t>
            </a:r>
            <a:r>
              <a:rPr lang="cs-CZ" smtClean="0"/>
              <a:t>na internet.</a:t>
            </a:r>
            <a:endParaRPr lang="cs-CZ" dirty="0" smtClean="0"/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Pomůcky: interaktivní tabule, interaktivní pero.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Materiál je určen k interaktivní výuce. </a:t>
            </a:r>
          </a:p>
        </p:txBody>
      </p:sp>
    </p:spTree>
    <p:extLst>
      <p:ext uri="{BB962C8B-B14F-4D97-AF65-F5344CB8AC3E}">
        <p14:creationId xmlns:p14="http://schemas.microsoft.com/office/powerpoint/2010/main" xmlns="" val="1351860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83568" y="1988840"/>
            <a:ext cx="7543800" cy="2593975"/>
          </a:xfrm>
        </p:spPr>
        <p:txBody>
          <a:bodyPr/>
          <a:lstStyle/>
          <a:p>
            <a:r>
              <a:rPr lang="cs-CZ" dirty="0" smtClean="0"/>
              <a:t>Období vlády jedné strany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6425046" y="509086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hlinkClick r:id="rId2"/>
              </a:rPr>
              <a:t>VIDEO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6438069" y="587189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hlinkClick r:id="rId3"/>
              </a:rPr>
              <a:t>videoII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8924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196752"/>
            <a:ext cx="70567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Franklin Gothic Book" pitchFamily="34" charset="0"/>
              </a:rPr>
              <a:t>	Po skončení druhé světové války se prezidentem stal znovu </a:t>
            </a:r>
            <a:r>
              <a:rPr lang="cs-CZ" sz="2800" u="sng" dirty="0" smtClean="0">
                <a:latin typeface="Franklin Gothic Book" pitchFamily="34" charset="0"/>
              </a:rPr>
              <a:t>Edvard Beneš</a:t>
            </a:r>
            <a:r>
              <a:rPr lang="cs-CZ" sz="2800" dirty="0" smtClean="0">
                <a:latin typeface="Franklin Gothic Book" pitchFamily="34" charset="0"/>
              </a:rPr>
              <a:t>. </a:t>
            </a:r>
          </a:p>
          <a:p>
            <a:r>
              <a:rPr lang="cs-CZ" sz="2800" dirty="0" smtClean="0">
                <a:latin typeface="Franklin Gothic Book" pitchFamily="34" charset="0"/>
              </a:rPr>
              <a:t>Z pohraničí byli </a:t>
            </a:r>
            <a:r>
              <a:rPr lang="cs-CZ" sz="2800" u="sng" dirty="0" smtClean="0">
                <a:latin typeface="Franklin Gothic Book" pitchFamily="34" charset="0"/>
              </a:rPr>
              <a:t>odsunuti Němci</a:t>
            </a:r>
            <a:r>
              <a:rPr lang="cs-CZ" sz="2800" dirty="0" smtClean="0">
                <a:latin typeface="Franklin Gothic Book" pitchFamily="34" charset="0"/>
              </a:rPr>
              <a:t>. </a:t>
            </a:r>
            <a:r>
              <a:rPr lang="cs-CZ" sz="2800" u="sng" dirty="0" smtClean="0">
                <a:latin typeface="Franklin Gothic Book" pitchFamily="34" charset="0"/>
              </a:rPr>
              <a:t>Pohraničí</a:t>
            </a:r>
            <a:r>
              <a:rPr lang="cs-CZ" sz="2800" dirty="0" smtClean="0">
                <a:latin typeface="Franklin Gothic Book" pitchFamily="34" charset="0"/>
              </a:rPr>
              <a:t> se </a:t>
            </a:r>
            <a:r>
              <a:rPr lang="cs-CZ" sz="2800" u="sng" dirty="0" smtClean="0">
                <a:latin typeface="Franklin Gothic Book" pitchFamily="34" charset="0"/>
              </a:rPr>
              <a:t>nově osídlovalo</a:t>
            </a:r>
            <a:r>
              <a:rPr lang="cs-CZ" sz="2800" dirty="0" smtClean="0">
                <a:latin typeface="Franklin Gothic Book" pitchFamily="34" charset="0"/>
              </a:rPr>
              <a:t>. Kdo měl zájem, mohl se sem nastěhovat a hospodařit na pozemcích, které zde po odsunutých Němcích zůstaly.</a:t>
            </a:r>
          </a:p>
          <a:p>
            <a:r>
              <a:rPr lang="cs-CZ" sz="2800" dirty="0" smtClean="0">
                <a:latin typeface="Franklin Gothic Book" pitchFamily="34" charset="0"/>
              </a:rPr>
              <a:t>Východní část Československa </a:t>
            </a:r>
            <a:r>
              <a:rPr lang="cs-CZ" sz="2800" u="sng" dirty="0" smtClean="0">
                <a:latin typeface="Franklin Gothic Book" pitchFamily="34" charset="0"/>
              </a:rPr>
              <a:t>Podkarpatská Rus</a:t>
            </a:r>
            <a:r>
              <a:rPr lang="cs-CZ" sz="2800" dirty="0" smtClean="0">
                <a:latin typeface="Franklin Gothic Book" pitchFamily="34" charset="0"/>
              </a:rPr>
              <a:t> se stala součástí Sovětského svazu.</a:t>
            </a:r>
            <a:endParaRPr lang="cs-CZ" sz="2800" dirty="0">
              <a:latin typeface="Franklin Gothic Book" pitchFamily="34" charset="0"/>
            </a:endParaRPr>
          </a:p>
        </p:txBody>
      </p:sp>
      <p:sp>
        <p:nvSpPr>
          <p:cNvPr id="3" name="Dvojitá šipka 2">
            <a:hlinkClick r:id="rId2" action="ppaction://hlinksldjump"/>
          </p:cNvPr>
          <p:cNvSpPr/>
          <p:nvPr/>
        </p:nvSpPr>
        <p:spPr>
          <a:xfrm>
            <a:off x="6804248" y="5301208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130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196752"/>
            <a:ext cx="67687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dirty="0" smtClean="0">
                <a:latin typeface="Franklin Gothic Book" pitchFamily="34" charset="0"/>
              </a:rPr>
              <a:t>	V prvních poválečných volbách           v </a:t>
            </a:r>
            <a:r>
              <a:rPr lang="cs-CZ" sz="2800" u="sng" dirty="0" smtClean="0">
                <a:latin typeface="Franklin Gothic Book" pitchFamily="34" charset="0"/>
              </a:rPr>
              <a:t>Č</a:t>
            </a:r>
            <a:r>
              <a:rPr lang="cs-CZ" sz="2800" dirty="0" smtClean="0">
                <a:latin typeface="Franklin Gothic Book" pitchFamily="34" charset="0"/>
              </a:rPr>
              <a:t>eskoslovensku zvítězila </a:t>
            </a:r>
            <a:r>
              <a:rPr lang="cs-CZ" sz="2800" u="sng" dirty="0" smtClean="0">
                <a:latin typeface="Franklin Gothic Book" pitchFamily="34" charset="0"/>
              </a:rPr>
              <a:t>k</a:t>
            </a:r>
            <a:r>
              <a:rPr lang="cs-CZ" sz="2800" dirty="0" smtClean="0">
                <a:latin typeface="Franklin Gothic Book" pitchFamily="34" charset="0"/>
              </a:rPr>
              <a:t>omunistická </a:t>
            </a:r>
            <a:r>
              <a:rPr lang="cs-CZ" sz="2800" u="sng" dirty="0" smtClean="0">
                <a:latin typeface="Franklin Gothic Book" pitchFamily="34" charset="0"/>
              </a:rPr>
              <a:t>s</a:t>
            </a:r>
            <a:r>
              <a:rPr lang="cs-CZ" sz="2800" dirty="0" smtClean="0">
                <a:latin typeface="Franklin Gothic Book" pitchFamily="34" charset="0"/>
              </a:rPr>
              <a:t>trana. V </a:t>
            </a:r>
            <a:r>
              <a:rPr lang="cs-CZ" sz="2800" b="1" dirty="0" smtClean="0">
                <a:latin typeface="Franklin Gothic Book" pitchFamily="34" charset="0"/>
              </a:rPr>
              <a:t>únoru 1948 </a:t>
            </a:r>
            <a:r>
              <a:rPr lang="cs-CZ" sz="2800" dirty="0" smtClean="0">
                <a:latin typeface="Franklin Gothic Book" pitchFamily="34" charset="0"/>
              </a:rPr>
              <a:t>převzala </a:t>
            </a:r>
            <a:r>
              <a:rPr lang="cs-CZ" sz="2800" u="sng" dirty="0" smtClean="0">
                <a:latin typeface="Franklin Gothic Book" pitchFamily="34" charset="0"/>
              </a:rPr>
              <a:t>KSČ  </a:t>
            </a:r>
            <a:r>
              <a:rPr lang="cs-CZ" sz="2800" dirty="0" smtClean="0">
                <a:latin typeface="Franklin Gothic Book" pitchFamily="34" charset="0"/>
              </a:rPr>
              <a:t>všechnu moc ve státě. </a:t>
            </a:r>
          </a:p>
          <a:p>
            <a:pPr algn="just"/>
            <a:r>
              <a:rPr lang="cs-CZ" sz="2800" dirty="0" smtClean="0">
                <a:latin typeface="Franklin Gothic Book" pitchFamily="34" charset="0"/>
              </a:rPr>
              <a:t>	V roce 1948 odstoupil prezident Edvard Beneš a na jeho místo nastoupil představitel KSČ  </a:t>
            </a:r>
            <a:r>
              <a:rPr lang="cs-CZ" sz="2800" u="sng" dirty="0" smtClean="0">
                <a:latin typeface="Franklin Gothic Book" pitchFamily="34" charset="0"/>
              </a:rPr>
              <a:t>Klement Gottwald</a:t>
            </a:r>
            <a:r>
              <a:rPr lang="cs-CZ" sz="2800" dirty="0" smtClean="0">
                <a:latin typeface="Franklin Gothic Book" pitchFamily="34" charset="0"/>
              </a:rPr>
              <a:t>. </a:t>
            </a:r>
          </a:p>
          <a:p>
            <a:pPr algn="just"/>
            <a:r>
              <a:rPr lang="cs-CZ" sz="2800" dirty="0" smtClean="0">
                <a:latin typeface="Franklin Gothic Book" pitchFamily="34" charset="0"/>
              </a:rPr>
              <a:t>	Jedna politická strana řídila a ovládala veškerý život v zemi: armádu, policii, soudy, školy, kulturu, vědu, umění.</a:t>
            </a:r>
            <a:endParaRPr lang="cs-CZ" sz="2800" dirty="0">
              <a:latin typeface="Franklin Gothic Book" pitchFamily="34" charset="0"/>
            </a:endParaRPr>
          </a:p>
        </p:txBody>
      </p:sp>
      <p:sp>
        <p:nvSpPr>
          <p:cNvPr id="3" name="Dvojitá šipka 2">
            <a:hlinkClick r:id="rId2" action="ppaction://hlinksldjump"/>
          </p:cNvPr>
          <p:cNvSpPr/>
          <p:nvPr/>
        </p:nvSpPr>
        <p:spPr>
          <a:xfrm>
            <a:off x="6804248" y="5764047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811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27190"/>
            <a:ext cx="741682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dirty="0" smtClean="0">
                <a:latin typeface="Franklin Gothic Book" pitchFamily="34" charset="0"/>
              </a:rPr>
              <a:t>	</a:t>
            </a:r>
            <a:r>
              <a:rPr lang="cs-CZ" sz="2800" u="sng" dirty="0" smtClean="0">
                <a:latin typeface="Franklin Gothic Book" pitchFamily="34" charset="0"/>
              </a:rPr>
              <a:t>Továrny, doly, banky</a:t>
            </a:r>
            <a:r>
              <a:rPr lang="cs-CZ" sz="2800" dirty="0" smtClean="0">
                <a:latin typeface="Franklin Gothic Book" pitchFamily="34" charset="0"/>
              </a:rPr>
              <a:t> byly </a:t>
            </a:r>
            <a:r>
              <a:rPr lang="cs-CZ" sz="2800" u="sng" dirty="0" smtClean="0">
                <a:latin typeface="Franklin Gothic Book" pitchFamily="34" charset="0"/>
              </a:rPr>
              <a:t>znárodněny</a:t>
            </a:r>
            <a:r>
              <a:rPr lang="cs-CZ" sz="2800" dirty="0" smtClean="0">
                <a:latin typeface="Franklin Gothic Book" pitchFamily="34" charset="0"/>
              </a:rPr>
              <a:t> – byly odebrány jejich majitelům a staly se vlastnictvím státu. Snahou bylo vytvořit socialistický stát, kde bude všechno společné.</a:t>
            </a:r>
          </a:p>
          <a:p>
            <a:pPr algn="just"/>
            <a:r>
              <a:rPr lang="cs-CZ" sz="2800" dirty="0" smtClean="0">
                <a:latin typeface="Franklin Gothic Book" pitchFamily="34" charset="0"/>
              </a:rPr>
              <a:t> </a:t>
            </a:r>
          </a:p>
          <a:p>
            <a:pPr algn="just"/>
            <a:r>
              <a:rPr lang="cs-CZ" sz="2800" u="sng" dirty="0" smtClean="0">
                <a:latin typeface="Franklin Gothic Book" pitchFamily="34" charset="0"/>
              </a:rPr>
              <a:t>Rolníci</a:t>
            </a:r>
            <a:r>
              <a:rPr lang="cs-CZ" sz="2800" dirty="0" smtClean="0">
                <a:latin typeface="Franklin Gothic Book" pitchFamily="34" charset="0"/>
              </a:rPr>
              <a:t> se museli vzdát svých políček, strojů a dobytka ve prospěch </a:t>
            </a:r>
            <a:r>
              <a:rPr lang="cs-CZ" sz="2800" u="sng" dirty="0" smtClean="0">
                <a:latin typeface="Franklin Gothic Book" pitchFamily="34" charset="0"/>
              </a:rPr>
              <a:t>jednotných zemědělských družstev</a:t>
            </a:r>
            <a:r>
              <a:rPr lang="cs-CZ" sz="2800" dirty="0" smtClean="0">
                <a:latin typeface="Franklin Gothic Book" pitchFamily="34" charset="0"/>
              </a:rPr>
              <a:t>.</a:t>
            </a:r>
          </a:p>
          <a:p>
            <a:pPr algn="just"/>
            <a:r>
              <a:rPr lang="cs-CZ" sz="2800" dirty="0" smtClean="0">
                <a:latin typeface="Franklin Gothic Book" pitchFamily="34" charset="0"/>
              </a:rPr>
              <a:t> </a:t>
            </a:r>
          </a:p>
          <a:p>
            <a:pPr algn="just"/>
            <a:r>
              <a:rPr lang="cs-CZ" sz="2800" dirty="0" smtClean="0">
                <a:latin typeface="Franklin Gothic Book" pitchFamily="34" charset="0"/>
              </a:rPr>
              <a:t>Naším vzorem se stal Sovětský svaz.</a:t>
            </a:r>
            <a:endParaRPr lang="cs-CZ" sz="2800" dirty="0">
              <a:latin typeface="Franklin Gothic Book" pitchFamily="34" charset="0"/>
            </a:endParaRPr>
          </a:p>
        </p:txBody>
      </p:sp>
      <p:sp>
        <p:nvSpPr>
          <p:cNvPr id="3" name="Dvojitá šipka 2">
            <a:hlinkClick r:id="rId2" action="ppaction://hlinksldjump"/>
          </p:cNvPr>
          <p:cNvSpPr/>
          <p:nvPr/>
        </p:nvSpPr>
        <p:spPr>
          <a:xfrm>
            <a:off x="6804248" y="5301208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636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475016"/>
            <a:ext cx="66967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dirty="0" smtClean="0">
                <a:latin typeface="Franklin Gothic Book" pitchFamily="34" charset="0"/>
              </a:rPr>
              <a:t>	Mnoho lidí </a:t>
            </a:r>
            <a:r>
              <a:rPr lang="cs-CZ" sz="2800" u="sng" dirty="0" smtClean="0">
                <a:latin typeface="Franklin Gothic Book" pitchFamily="34" charset="0"/>
              </a:rPr>
              <a:t>emigrovalo</a:t>
            </a:r>
            <a:r>
              <a:rPr lang="cs-CZ" sz="2800" dirty="0" smtClean="0">
                <a:latin typeface="Franklin Gothic Book" pitchFamily="34" charset="0"/>
              </a:rPr>
              <a:t> – odešlo do zahraničí. Nechtělo žít v nesvobodném státě, kde je zakázáno říkat a psát, co si člověk myslí a kde jsou lidé nespravedlivě souzeni a zavíráni </a:t>
            </a:r>
            <a:r>
              <a:rPr lang="cs-CZ" sz="2800" dirty="0" smtClean="0">
                <a:latin typeface="Franklin Gothic Book" pitchFamily="34" charset="0"/>
              </a:rPr>
              <a:t>do </a:t>
            </a:r>
            <a:r>
              <a:rPr lang="cs-CZ" sz="2800" dirty="0" smtClean="0">
                <a:latin typeface="Franklin Gothic Book" pitchFamily="34" charset="0"/>
              </a:rPr>
              <a:t>vězení.</a:t>
            </a:r>
          </a:p>
          <a:p>
            <a:pPr algn="just"/>
            <a:r>
              <a:rPr lang="cs-CZ" sz="2800" dirty="0" smtClean="0">
                <a:latin typeface="Franklin Gothic Book" pitchFamily="34" charset="0"/>
              </a:rPr>
              <a:t> </a:t>
            </a:r>
          </a:p>
          <a:p>
            <a:pPr algn="just"/>
            <a:r>
              <a:rPr lang="cs-CZ" sz="2800" dirty="0" smtClean="0">
                <a:latin typeface="Franklin Gothic Book" pitchFamily="34" charset="0"/>
              </a:rPr>
              <a:t>Naše republika přestala být demokratickým státem a stala se totalitní zemí. </a:t>
            </a:r>
            <a:endParaRPr lang="cs-CZ" sz="2800" dirty="0">
              <a:latin typeface="Franklin Gothic Book" pitchFamily="34" charset="0"/>
            </a:endParaRPr>
          </a:p>
        </p:txBody>
      </p:sp>
      <p:sp>
        <p:nvSpPr>
          <p:cNvPr id="3" name="Dvojitá šipka 2">
            <a:hlinkClick r:id="rId2" action="ppaction://hlinksldjump"/>
          </p:cNvPr>
          <p:cNvSpPr/>
          <p:nvPr/>
        </p:nvSpPr>
        <p:spPr>
          <a:xfrm>
            <a:off x="6804248" y="5301208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502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08720"/>
            <a:ext cx="705678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dirty="0" smtClean="0">
                <a:latin typeface="Franklin Gothic Book" pitchFamily="34" charset="0"/>
              </a:rPr>
              <a:t>	V roce </a:t>
            </a:r>
            <a:r>
              <a:rPr lang="cs-CZ" sz="2800" u="sng" dirty="0" smtClean="0">
                <a:latin typeface="Franklin Gothic Book" pitchFamily="34" charset="0"/>
              </a:rPr>
              <a:t>1968</a:t>
            </a:r>
            <a:r>
              <a:rPr lang="cs-CZ" sz="2800" dirty="0" smtClean="0">
                <a:latin typeface="Franklin Gothic Book" pitchFamily="34" charset="0"/>
              </a:rPr>
              <a:t> se někteří komunisté snažili o změnu poměrů ve státě. Vyvrcholením těchto snah bylo takzvané „</a:t>
            </a:r>
            <a:r>
              <a:rPr lang="cs-CZ" sz="2800" b="1" u="sng" dirty="0" smtClean="0">
                <a:latin typeface="Franklin Gothic Book" pitchFamily="34" charset="0"/>
              </a:rPr>
              <a:t>pražské jaro</a:t>
            </a:r>
            <a:r>
              <a:rPr lang="cs-CZ" sz="2800" dirty="0" smtClean="0">
                <a:latin typeface="Franklin Gothic Book" pitchFamily="34" charset="0"/>
              </a:rPr>
              <a:t>“. Vůdčí osobností tohoto období se stal slovenský politik </a:t>
            </a:r>
            <a:r>
              <a:rPr lang="cs-CZ" sz="2800" u="sng" dirty="0" smtClean="0">
                <a:latin typeface="Franklin Gothic Book" pitchFamily="34" charset="0"/>
              </a:rPr>
              <a:t>Alexandr Dubček</a:t>
            </a:r>
            <a:r>
              <a:rPr lang="cs-CZ" sz="2800" dirty="0" smtClean="0">
                <a:latin typeface="Franklin Gothic Book" pitchFamily="34" charset="0"/>
              </a:rPr>
              <a:t>. 	</a:t>
            </a:r>
          </a:p>
          <a:p>
            <a:pPr algn="just"/>
            <a:r>
              <a:rPr lang="cs-CZ" sz="2800" dirty="0" smtClean="0">
                <a:latin typeface="Franklin Gothic Book" pitchFamily="34" charset="0"/>
              </a:rPr>
              <a:t>Tyto snahy o demokratický stát byly potlačeny </a:t>
            </a:r>
            <a:r>
              <a:rPr lang="cs-CZ" sz="2800" u="sng" dirty="0" smtClean="0">
                <a:latin typeface="Franklin Gothic Book" pitchFamily="34" charset="0"/>
              </a:rPr>
              <a:t>vpádem Sovětských vojsk na naše území</a:t>
            </a:r>
            <a:r>
              <a:rPr lang="cs-CZ" sz="2800" dirty="0" smtClean="0">
                <a:latin typeface="Franklin Gothic Book" pitchFamily="34" charset="0"/>
              </a:rPr>
              <a:t> – </a:t>
            </a:r>
            <a:r>
              <a:rPr lang="cs-CZ" sz="2800" b="1" dirty="0" smtClean="0">
                <a:latin typeface="Franklin Gothic Book" pitchFamily="34" charset="0"/>
              </a:rPr>
              <a:t>21.8.1968. </a:t>
            </a:r>
          </a:p>
          <a:p>
            <a:pPr algn="just"/>
            <a:r>
              <a:rPr lang="cs-CZ" sz="2800" dirty="0" smtClean="0">
                <a:latin typeface="Franklin Gothic Book" pitchFamily="34" charset="0"/>
              </a:rPr>
              <a:t>Do čela KSČ byl zvolen </a:t>
            </a:r>
            <a:r>
              <a:rPr lang="cs-CZ" sz="2800" u="sng" dirty="0" smtClean="0">
                <a:latin typeface="Franklin Gothic Book" pitchFamily="34" charset="0"/>
              </a:rPr>
              <a:t>Gustáv Husák</a:t>
            </a:r>
            <a:r>
              <a:rPr lang="cs-CZ" sz="2800" dirty="0" smtClean="0">
                <a:latin typeface="Franklin Gothic Book" pitchFamily="34" charset="0"/>
              </a:rPr>
              <a:t>, který se později stal i prezidentem. </a:t>
            </a:r>
          </a:p>
          <a:p>
            <a:pPr algn="just"/>
            <a:r>
              <a:rPr lang="cs-CZ" sz="2800" dirty="0" smtClean="0">
                <a:latin typeface="Franklin Gothic Book" pitchFamily="34" charset="0"/>
              </a:rPr>
              <a:t>Komunisté znovu upevnili svou moc.</a:t>
            </a:r>
            <a:endParaRPr lang="cs-CZ" sz="2800" dirty="0">
              <a:latin typeface="Franklin Gothic Book" pitchFamily="34" charset="0"/>
            </a:endParaRPr>
          </a:p>
        </p:txBody>
      </p:sp>
      <p:sp>
        <p:nvSpPr>
          <p:cNvPr id="3" name="Dvojitá šipka 2">
            <a:hlinkClick r:id="rId2" action="ppaction://hlinksldjump"/>
          </p:cNvPr>
          <p:cNvSpPr/>
          <p:nvPr/>
        </p:nvSpPr>
        <p:spPr>
          <a:xfrm>
            <a:off x="6804248" y="5301208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29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Otázky a úkoly: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1. K jakým změnám došlo po skončení 2. světové války?</a:t>
            </a:r>
          </a:p>
          <a:p>
            <a:r>
              <a:rPr lang="cs-CZ" sz="2800" dirty="0" smtClean="0"/>
              <a:t>2. Jak se vyvíjely události v roce 1948?</a:t>
            </a:r>
          </a:p>
          <a:p>
            <a:r>
              <a:rPr lang="cs-CZ" sz="2800" dirty="0" smtClean="0"/>
              <a:t>3. Jak rozumíš pojmu znárodnění majetku?</a:t>
            </a:r>
          </a:p>
          <a:p>
            <a:r>
              <a:rPr lang="cs-CZ" sz="2800" dirty="0" smtClean="0"/>
              <a:t>4. Jak bys vysvětlil pojem emigrace?</a:t>
            </a:r>
          </a:p>
          <a:p>
            <a:r>
              <a:rPr lang="cs-CZ" sz="2800" dirty="0" smtClean="0"/>
              <a:t>5. K jakým událostem došlo po roce 1968?</a:t>
            </a:r>
          </a:p>
        </p:txBody>
      </p:sp>
      <p:sp>
        <p:nvSpPr>
          <p:cNvPr id="6" name="7cípá hvězda 5">
            <a:hlinkClick r:id="rId2" action="ppaction://hlinksldjump"/>
          </p:cNvPr>
          <p:cNvSpPr/>
          <p:nvPr/>
        </p:nvSpPr>
        <p:spPr>
          <a:xfrm>
            <a:off x="7215071" y="4149080"/>
            <a:ext cx="576064" cy="410344"/>
          </a:xfrm>
          <a:prstGeom prst="star7">
            <a:avLst>
              <a:gd name="adj" fmla="val 19891"/>
              <a:gd name="hf" fmla="val 102572"/>
              <a:gd name="vf" fmla="val 1052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7cípá hvězda 6">
            <a:hlinkClick r:id="rId3" action="ppaction://hlinksldjump"/>
          </p:cNvPr>
          <p:cNvSpPr/>
          <p:nvPr/>
        </p:nvSpPr>
        <p:spPr>
          <a:xfrm>
            <a:off x="6559331" y="3573016"/>
            <a:ext cx="576064" cy="410344"/>
          </a:xfrm>
          <a:prstGeom prst="star7">
            <a:avLst>
              <a:gd name="adj" fmla="val 19891"/>
              <a:gd name="hf" fmla="val 102572"/>
              <a:gd name="vf" fmla="val 1052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7cípá hvězda 7">
            <a:hlinkClick r:id="rId4" action="ppaction://hlinksldjump"/>
          </p:cNvPr>
          <p:cNvSpPr/>
          <p:nvPr/>
        </p:nvSpPr>
        <p:spPr>
          <a:xfrm>
            <a:off x="6591190" y="2548004"/>
            <a:ext cx="576064" cy="410344"/>
          </a:xfrm>
          <a:prstGeom prst="star7">
            <a:avLst>
              <a:gd name="adj" fmla="val 19891"/>
              <a:gd name="hf" fmla="val 102572"/>
              <a:gd name="vf" fmla="val 1052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7cípá hvězda 8">
            <a:hlinkClick r:id="rId5" action="ppaction://hlinksldjump"/>
          </p:cNvPr>
          <p:cNvSpPr/>
          <p:nvPr/>
        </p:nvSpPr>
        <p:spPr>
          <a:xfrm>
            <a:off x="7249707" y="3043259"/>
            <a:ext cx="576064" cy="410344"/>
          </a:xfrm>
          <a:prstGeom prst="star7">
            <a:avLst>
              <a:gd name="adj" fmla="val 19891"/>
              <a:gd name="hf" fmla="val 102572"/>
              <a:gd name="vf" fmla="val 1052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7cípá hvězda 9">
            <a:hlinkClick r:id="rId6" action="ppaction://hlinksldjump"/>
          </p:cNvPr>
          <p:cNvSpPr/>
          <p:nvPr/>
        </p:nvSpPr>
        <p:spPr>
          <a:xfrm>
            <a:off x="5515881" y="2051275"/>
            <a:ext cx="576064" cy="410344"/>
          </a:xfrm>
          <a:prstGeom prst="star7">
            <a:avLst>
              <a:gd name="adj" fmla="val 19891"/>
              <a:gd name="hf" fmla="val 102572"/>
              <a:gd name="vf" fmla="val 1052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>
            <a:hlinkClick r:id="rId7"/>
          </p:cNvPr>
          <p:cNvSpPr/>
          <p:nvPr/>
        </p:nvSpPr>
        <p:spPr>
          <a:xfrm>
            <a:off x="6847363" y="573325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8"/>
              </a:rPr>
              <a:t>video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977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ČECHUROVÁ, Milana, Alena JEŽKOVÁ a Petr CHALUPA. </a:t>
            </a:r>
            <a:r>
              <a:rPr lang="cs-CZ" i="1" dirty="0"/>
              <a:t>Vlastivěda 5: pro 5. ročník základní školy</a:t>
            </a:r>
            <a:r>
              <a:rPr lang="cs-CZ" dirty="0"/>
              <a:t>. 1. vyd. Praha: SPN, 2010. ISBN 978-80-7235-477-1.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www.youtube.com/watch?v=Iows-MUXPEA&amp;feature=youtu.be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www.youtube.com/watch?v=mpjRvuDRa2A&amp;feature=youtu.be</a:t>
            </a:r>
            <a:endParaRPr lang="cs-CZ" dirty="0" smtClean="0"/>
          </a:p>
          <a:p>
            <a:r>
              <a:rPr lang="cs-CZ">
                <a:hlinkClick r:id="rId4"/>
              </a:rPr>
              <a:t>http://www.youtube.com/watch?v=GS4mXRaIFfo&amp;feature=youtu.be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1671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103</TotalTime>
  <Words>280</Words>
  <Application>Microsoft Office PowerPoint</Application>
  <PresentationFormat>Předvádění na obrazovce (4:3)</PresentationFormat>
  <Paragraphs>50</Paragraphs>
  <Slides>10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Sousedství</vt:lpstr>
      <vt:lpstr>Snímek 1</vt:lpstr>
      <vt:lpstr>Anotace:</vt:lpstr>
      <vt:lpstr>Období vlády jedné strany</vt:lpstr>
      <vt:lpstr>Snímek 4</vt:lpstr>
      <vt:lpstr>Snímek 5</vt:lpstr>
      <vt:lpstr>Snímek 6</vt:lpstr>
      <vt:lpstr>Snímek 7</vt:lpstr>
      <vt:lpstr>Snímek 8</vt:lpstr>
      <vt:lpstr>Otázky a úkoly:</vt:lpstr>
      <vt:lpstr>Použité 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Období vlády jedné strany</dc:title>
  <dc:creator>Doma</dc:creator>
  <cp:lastModifiedBy>Dum</cp:lastModifiedBy>
  <cp:revision>50</cp:revision>
  <dcterms:created xsi:type="dcterms:W3CDTF">2013-05-21T03:46:35Z</dcterms:created>
  <dcterms:modified xsi:type="dcterms:W3CDTF">2013-10-15T12:24:04Z</dcterms:modified>
</cp:coreProperties>
</file>