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8" r:id="rId2"/>
    <p:sldId id="257" r:id="rId3"/>
    <p:sldId id="256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19057129-F086-4750-9A71-331FA1BF2BB3}" type="datetimeFigureOut">
              <a:rPr lang="cs-CZ" smtClean="0"/>
              <a:pPr/>
              <a:t>15.10.2013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7289C4D6-816F-4597-BF09-97DD8535C7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9057129-F086-4750-9A71-331FA1BF2BB3}" type="datetimeFigureOut">
              <a:rPr lang="cs-CZ" smtClean="0"/>
              <a:pPr/>
              <a:t>15.10.2013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7289C4D6-816F-4597-BF09-97DD8535C7C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19057129-F086-4750-9A71-331FA1BF2BB3}" type="datetimeFigureOut">
              <a:rPr lang="cs-CZ" smtClean="0"/>
              <a:pPr/>
              <a:t>15.10.2013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7289C4D6-816F-4597-BF09-97DD8535C7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057129-F086-4750-9A71-331FA1BF2BB3}" type="datetimeFigureOut">
              <a:rPr lang="cs-CZ" smtClean="0"/>
              <a:pPr/>
              <a:t>15.10.2013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89C4D6-816F-4597-BF09-97DD8535C7C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057129-F086-4750-9A71-331FA1BF2BB3}" type="datetimeFigureOut">
              <a:rPr lang="cs-CZ" smtClean="0"/>
              <a:pPr/>
              <a:t>15.10.2013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89C4D6-816F-4597-BF09-97DD8535C7C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9057129-F086-4750-9A71-331FA1BF2BB3}" type="datetimeFigureOut">
              <a:rPr lang="cs-CZ" smtClean="0"/>
              <a:pPr/>
              <a:t>15.10.2013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7289C4D6-816F-4597-BF09-97DD8535C7C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057129-F086-4750-9A71-331FA1BF2BB3}" type="datetimeFigureOut">
              <a:rPr lang="cs-CZ" smtClean="0"/>
              <a:pPr/>
              <a:t>15.10.2013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89C4D6-816F-4597-BF09-97DD8535C7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9057129-F086-4750-9A71-331FA1BF2BB3}" type="datetimeFigureOut">
              <a:rPr lang="cs-CZ" smtClean="0"/>
              <a:pPr/>
              <a:t>15.10.2013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7289C4D6-816F-4597-BF09-97DD8535C7C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9057129-F086-4750-9A71-331FA1BF2BB3}" type="datetimeFigureOut">
              <a:rPr lang="cs-CZ" smtClean="0"/>
              <a:pPr/>
              <a:t>15.10.2013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7289C4D6-816F-4597-BF09-97DD8535C7C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057129-F086-4750-9A71-331FA1BF2BB3}" type="datetimeFigureOut">
              <a:rPr lang="cs-CZ" smtClean="0"/>
              <a:pPr/>
              <a:t>15.10.2013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89C4D6-816F-4597-BF09-97DD8535C7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057129-F086-4750-9A71-331FA1BF2BB3}" type="datetimeFigureOut">
              <a:rPr lang="cs-CZ" smtClean="0"/>
              <a:pPr/>
              <a:t>15.10.2013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89C4D6-816F-4597-BF09-97DD8535C7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19057129-F086-4750-9A71-331FA1BF2BB3}" type="datetimeFigureOut">
              <a:rPr lang="cs-CZ" smtClean="0"/>
              <a:pPr/>
              <a:t>15.10.2013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7289C4D6-816F-4597-BF09-97DD8535C7C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/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://youtu.be/FQ3UKqG0YkI" TargetMode="Externa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" Target="slide9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" Target="slide9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" Target="slide9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" Target="slide9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" Target="slide9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7" Type="http://schemas.openxmlformats.org/officeDocument/2006/relationships/slide" Target="slide5.xml"/><Relationship Id="rId2" Type="http://schemas.openxmlformats.org/officeDocument/2006/relationships/hyperlink" Target="http://youtu.be/kKcjgNepGyw" TargetMode="External"/><Relationship Id="rId1" Type="http://schemas.openxmlformats.org/officeDocument/2006/relationships/slideLayout" Target="../slideLayouts/slideLayout2.xml"/><Relationship Id="rId6" Type="http://schemas.openxmlformats.org/officeDocument/2006/relationships/slide" Target="slide7.xml"/><Relationship Id="rId5" Type="http://schemas.openxmlformats.org/officeDocument/2006/relationships/image" Target="../media/image4.png"/><Relationship Id="rId4" Type="http://schemas.openxmlformats.org/officeDocument/2006/relationships/slide" Target="slide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kKcjgNepGyw&amp;feature=youtu.be" TargetMode="External"/><Relationship Id="rId2" Type="http://schemas.openxmlformats.org/officeDocument/2006/relationships/hyperlink" Target="http://www.youtube.com/watch?v=FQ3UKqG0YkI&amp;feature=youtu.be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3" name="Obrázek 4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51050" y="5516563"/>
            <a:ext cx="5408613" cy="1046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3331" name="Group 1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472967829"/>
              </p:ext>
            </p:extLst>
          </p:nvPr>
        </p:nvGraphicFramePr>
        <p:xfrm>
          <a:off x="827088" y="692150"/>
          <a:ext cx="7488237" cy="4105278"/>
        </p:xfrm>
        <a:graphic>
          <a:graphicData uri="http://schemas.openxmlformats.org/drawingml/2006/table">
            <a:tbl>
              <a:tblPr/>
              <a:tblGrid>
                <a:gridCol w="7488237"/>
              </a:tblGrid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Franklin Gothic Book" pitchFamily="34" charset="0"/>
                        </a:rPr>
                        <a:t>Škola:           ZŠ </a:t>
                      </a:r>
                      <a:r>
                        <a:rPr kumimoji="0" lang="cs-CZ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Franklin Gothic Book" pitchFamily="34" charset="0"/>
                        </a:rPr>
                        <a:t>Hýskov</a:t>
                      </a: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Franklin Gothic Book" pitchFamily="34" charset="0"/>
                        </a:rPr>
                        <a:t>, Školní 112, </a:t>
                      </a:r>
                      <a:r>
                        <a:rPr kumimoji="0" lang="cs-CZ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Franklin Gothic Book" pitchFamily="34" charset="0"/>
                        </a:rPr>
                        <a:t>Hýskov</a:t>
                      </a: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Franklin Gothic Book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Autor:            Mgr. Iveta Kohoutová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9E0CD"/>
                    </a:solidFill>
                  </a:tcPr>
                </a:tc>
              </a:tr>
              <a:tr h="684213">
                <a:tc>
                  <a:txBody>
                    <a:bodyPr/>
                    <a:lstStyle/>
                    <a:p>
                      <a:pPr marL="1249363" marR="0" lvl="0" indent="-1249363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Název:           </a:t>
                      </a: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VY_32_INOVACE_2A_14_Obnovení </a:t>
                      </a: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demokracie                         v Československu</a:t>
                      </a: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Franklin Gothic Book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CF0E8"/>
                    </a:solidFill>
                  </a:tcPr>
                </a:tc>
              </a:tr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Téma:            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Vlastivěda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9E0CD"/>
                    </a:solidFill>
                  </a:tcPr>
                </a:tc>
              </a:tr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Datum tvorby:          17.4.2013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CF0E8"/>
                    </a:solidFill>
                  </a:tcPr>
                </a:tc>
              </a:tr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Číslo projektu:          CZ.1.07/1.4.00/21.2485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9E0CD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73910519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1430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79512" y="1268760"/>
            <a:ext cx="8496944" cy="5400600"/>
          </a:xfrm>
          <a:prstGeom prst="rect">
            <a:avLst/>
          </a:prstGeom>
        </p:spPr>
        <p:txBody>
          <a:bodyPr>
            <a:normAutofit lnSpcReduction="10000"/>
          </a:bodyPr>
          <a:lstStyle/>
          <a:p>
            <a:pPr eaLnBrk="1" hangingPunct="1">
              <a:lnSpc>
                <a:spcPct val="90000"/>
              </a:lnSpc>
              <a:spcBef>
                <a:spcPts val="0"/>
              </a:spcBef>
            </a:pPr>
            <a:r>
              <a:rPr lang="cs-CZ" dirty="0" smtClean="0"/>
              <a:t>Materiál je určený pro žáky 5. ročníku, předmět vlastivěda – učivo Obnovení demokracie v Československu.</a:t>
            </a:r>
          </a:p>
          <a:p>
            <a:pPr eaLnBrk="1" hangingPunct="1">
              <a:lnSpc>
                <a:spcPct val="90000"/>
              </a:lnSpc>
              <a:spcBef>
                <a:spcPts val="0"/>
              </a:spcBef>
            </a:pPr>
            <a:r>
              <a:rPr lang="cs-CZ" dirty="0" smtClean="0"/>
              <a:t>Text je zpracován podle učebnice Vlastivěda 5 (SPN 2010).</a:t>
            </a:r>
          </a:p>
          <a:p>
            <a:pPr eaLnBrk="1" hangingPunct="1">
              <a:lnSpc>
                <a:spcPct val="90000"/>
              </a:lnSpc>
              <a:spcBef>
                <a:spcPts val="0"/>
              </a:spcBef>
            </a:pPr>
            <a:r>
              <a:rPr lang="cs-CZ" dirty="0" smtClean="0"/>
              <a:t>Jedná se o prezentaci na interaktivní tabuli.</a:t>
            </a:r>
          </a:p>
          <a:p>
            <a:pPr eaLnBrk="1" hangingPunct="1">
              <a:lnSpc>
                <a:spcPct val="90000"/>
              </a:lnSpc>
              <a:spcBef>
                <a:spcPts val="0"/>
              </a:spcBef>
            </a:pPr>
            <a:r>
              <a:rPr lang="cs-CZ" dirty="0" smtClean="0"/>
              <a:t>Prezentace je určena k výkladu nového učiva.</a:t>
            </a:r>
          </a:p>
          <a:p>
            <a:pPr>
              <a:lnSpc>
                <a:spcPct val="90000"/>
              </a:lnSpc>
              <a:spcBef>
                <a:spcPts val="0"/>
              </a:spcBef>
            </a:pPr>
            <a:r>
              <a:rPr lang="cs-CZ" dirty="0" smtClean="0"/>
              <a:t>Na snímcích 4 - 8 je výklad učiva. Je určen ke společné práci – hlasité čtení textu. Důležité informace jsou zvýrazněny.</a:t>
            </a:r>
          </a:p>
          <a:p>
            <a:pPr>
              <a:lnSpc>
                <a:spcPct val="90000"/>
              </a:lnSpc>
              <a:spcBef>
                <a:spcPts val="0"/>
              </a:spcBef>
            </a:pPr>
            <a:r>
              <a:rPr lang="cs-CZ" dirty="0" smtClean="0"/>
              <a:t>Na snímku 9 jsou otázky k textu. Kliknutím na hvězdičku se objeví stránka s odpovědí. Kliknutím na šipku (str. 4 – 8) se vrátí zpět.</a:t>
            </a:r>
          </a:p>
          <a:p>
            <a:pPr>
              <a:lnSpc>
                <a:spcPct val="90000"/>
              </a:lnSpc>
              <a:spcBef>
                <a:spcPts val="0"/>
              </a:spcBef>
            </a:pPr>
            <a:r>
              <a:rPr lang="cs-CZ" dirty="0" smtClean="0"/>
              <a:t>Kliknutím na šipku na úvodním a závěrečném snímku (3 a 9) se spustí krátký (3 min) animovaný film k tématu </a:t>
            </a:r>
            <a:r>
              <a:rPr lang="cs-CZ" smtClean="0"/>
              <a:t>(</a:t>
            </a:r>
            <a:r>
              <a:rPr lang="cs-CZ" smtClean="0">
                <a:hlinkClick r:id="rId2"/>
              </a:rPr>
              <a:t>www.youtube</a:t>
            </a:r>
            <a:r>
              <a:rPr lang="cs-CZ" smtClean="0"/>
              <a:t> Dějiny </a:t>
            </a:r>
            <a:r>
              <a:rPr lang="cs-CZ" dirty="0" smtClean="0"/>
              <a:t>udatného českého národa – 109. - Disent, Charta, 80. léta , 110. - Sametová revoluce).</a:t>
            </a:r>
          </a:p>
          <a:p>
            <a:pPr>
              <a:lnSpc>
                <a:spcPct val="90000"/>
              </a:lnSpc>
              <a:spcBef>
                <a:spcPts val="0"/>
              </a:spcBef>
            </a:pPr>
            <a:r>
              <a:rPr lang="cs-CZ" dirty="0"/>
              <a:t>Ke spuštění filmu je nezbytné připojení na internet</a:t>
            </a:r>
            <a:r>
              <a:rPr lang="cs-CZ" dirty="0" smtClean="0"/>
              <a:t>.</a:t>
            </a:r>
          </a:p>
          <a:p>
            <a:pPr eaLnBrk="1" hangingPunct="1">
              <a:lnSpc>
                <a:spcPct val="90000"/>
              </a:lnSpc>
              <a:spcBef>
                <a:spcPts val="0"/>
              </a:spcBef>
            </a:pPr>
            <a:r>
              <a:rPr lang="cs-CZ" dirty="0" smtClean="0"/>
              <a:t>Pomůcky: interaktivní tabule, interaktivní pero.</a:t>
            </a:r>
          </a:p>
          <a:p>
            <a:pPr eaLnBrk="1" hangingPunct="1">
              <a:lnSpc>
                <a:spcPct val="90000"/>
              </a:lnSpc>
              <a:spcBef>
                <a:spcPts val="0"/>
              </a:spcBef>
            </a:pPr>
            <a:r>
              <a:rPr lang="cs-CZ" dirty="0" smtClean="0"/>
              <a:t>Materiál je určen k interaktivní výuce. </a:t>
            </a:r>
          </a:p>
        </p:txBody>
      </p:sp>
    </p:spTree>
    <p:extLst>
      <p:ext uri="{BB962C8B-B14F-4D97-AF65-F5344CB8AC3E}">
        <p14:creationId xmlns:p14="http://schemas.microsoft.com/office/powerpoint/2010/main" xmlns="" val="38246499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 idx="4294967295"/>
          </p:nvPr>
        </p:nvSpPr>
        <p:spPr>
          <a:xfrm>
            <a:off x="1115616" y="2348880"/>
            <a:ext cx="6172200" cy="1893888"/>
          </a:xfrm>
        </p:spPr>
        <p:txBody>
          <a:bodyPr/>
          <a:lstStyle/>
          <a:p>
            <a:r>
              <a:rPr lang="cs-CZ" dirty="0" smtClean="0">
                <a:solidFill>
                  <a:srgbClr val="7030A0"/>
                </a:solidFill>
              </a:rPr>
              <a:t>Obnovení demokracie                         v Československu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4" name="Šipka doprava 3"/>
          <p:cNvSpPr/>
          <p:nvPr/>
        </p:nvSpPr>
        <p:spPr>
          <a:xfrm>
            <a:off x="7884368" y="6309320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hlinkClick r:id="rId2"/>
              </a:rPr>
              <a:t>video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327595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332656"/>
            <a:ext cx="7060514" cy="65556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800" dirty="0" smtClean="0">
                <a:latin typeface="Franklin Gothic Book" pitchFamily="34" charset="0"/>
              </a:rPr>
              <a:t>	Lidí, kteří nesouhlasilo s komunistickým režimem, bylo mnoho. Někteří se nebáli projevit nesouhlas veřejně a vládu kritizovat. Mezi takové </a:t>
            </a:r>
            <a:r>
              <a:rPr lang="cs-CZ" sz="2800" dirty="0" smtClean="0">
                <a:latin typeface="Franklin Gothic Book" pitchFamily="34" charset="0"/>
              </a:rPr>
              <a:t>patřily </a:t>
            </a:r>
            <a:r>
              <a:rPr lang="cs-CZ" sz="2800" dirty="0" smtClean="0">
                <a:latin typeface="Franklin Gothic Book" pitchFamily="34" charset="0"/>
              </a:rPr>
              <a:t>osobnosti, které vydaly prohlášení Charty 77.</a:t>
            </a:r>
          </a:p>
          <a:p>
            <a:pPr algn="just"/>
            <a:r>
              <a:rPr lang="cs-CZ" sz="2800" dirty="0">
                <a:latin typeface="Franklin Gothic Book" pitchFamily="34" charset="0"/>
              </a:rPr>
              <a:t>	</a:t>
            </a:r>
            <a:r>
              <a:rPr lang="cs-CZ" sz="2800" dirty="0" smtClean="0">
                <a:latin typeface="Franklin Gothic Book" pitchFamily="34" charset="0"/>
              </a:rPr>
              <a:t> </a:t>
            </a:r>
            <a:r>
              <a:rPr lang="cs-CZ" sz="2800" u="sng" dirty="0" smtClean="0">
                <a:latin typeface="Franklin Gothic Book" pitchFamily="34" charset="0"/>
              </a:rPr>
              <a:t>Charta </a:t>
            </a:r>
            <a:r>
              <a:rPr lang="cs-CZ" sz="2800" u="sng" dirty="0">
                <a:latin typeface="Franklin Gothic Book" pitchFamily="34" charset="0"/>
              </a:rPr>
              <a:t>77</a:t>
            </a:r>
            <a:r>
              <a:rPr lang="cs-CZ" sz="2800" dirty="0">
                <a:latin typeface="Franklin Gothic Book" pitchFamily="34" charset="0"/>
              </a:rPr>
              <a:t> </a:t>
            </a:r>
            <a:r>
              <a:rPr lang="cs-CZ" sz="2800" dirty="0" smtClean="0">
                <a:latin typeface="Franklin Gothic Book" pitchFamily="34" charset="0"/>
              </a:rPr>
              <a:t> byla skupina odpůrců komunistického režimu. Mezi ně patřil i </a:t>
            </a:r>
            <a:r>
              <a:rPr lang="cs-CZ" sz="2800" b="1" dirty="0" smtClean="0">
                <a:latin typeface="Franklin Gothic Book" pitchFamily="34" charset="0"/>
              </a:rPr>
              <a:t>Václav</a:t>
            </a:r>
            <a:r>
              <a:rPr lang="cs-CZ" sz="2800" dirty="0" smtClean="0">
                <a:latin typeface="Franklin Gothic Book" pitchFamily="34" charset="0"/>
              </a:rPr>
              <a:t> </a:t>
            </a:r>
            <a:r>
              <a:rPr lang="cs-CZ" sz="2800" b="1" dirty="0" smtClean="0">
                <a:latin typeface="Franklin Gothic Book" pitchFamily="34" charset="0"/>
              </a:rPr>
              <a:t>Havel</a:t>
            </a:r>
            <a:r>
              <a:rPr lang="cs-CZ" sz="2800" dirty="0" smtClean="0">
                <a:latin typeface="Franklin Gothic Book" pitchFamily="34" charset="0"/>
              </a:rPr>
              <a:t>. Ti, kdo svým podpisem potvrdili souhlas s tímto dokumentem, ve kterém se psalo o tom, že československá vláda porušuje mezinárodní úmluvu o lidských právech a svobodě, riskovali ztrátu své práce, pronásledování, nebo i odsouzení a uvěznění.</a:t>
            </a:r>
            <a:endParaRPr lang="cs-CZ" sz="2800" dirty="0">
              <a:latin typeface="Franklin Gothic Book" pitchFamily="34" charset="0"/>
            </a:endParaRPr>
          </a:p>
        </p:txBody>
      </p:sp>
      <p:sp>
        <p:nvSpPr>
          <p:cNvPr id="4" name="Dvojitá šipka 3">
            <a:hlinkClick r:id="rId2" action="ppaction://hlinksldjump"/>
          </p:cNvPr>
          <p:cNvSpPr/>
          <p:nvPr/>
        </p:nvSpPr>
        <p:spPr>
          <a:xfrm>
            <a:off x="7498036" y="6000230"/>
            <a:ext cx="484632" cy="484632"/>
          </a:xfrm>
          <a:prstGeom prst="chevr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5183576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550" y="704900"/>
            <a:ext cx="7128842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800" dirty="0" smtClean="0">
                <a:latin typeface="Franklin Gothic Book" pitchFamily="34" charset="0"/>
              </a:rPr>
              <a:t>	</a:t>
            </a:r>
            <a:r>
              <a:rPr lang="cs-CZ" sz="2800" u="sng" dirty="0" smtClean="0">
                <a:latin typeface="Franklin Gothic Book" pitchFamily="34" charset="0"/>
              </a:rPr>
              <a:t>Protesty proti komunistické vládě</a:t>
            </a:r>
            <a:r>
              <a:rPr lang="cs-CZ" sz="2800" dirty="0" smtClean="0">
                <a:latin typeface="Franklin Gothic Book" pitchFamily="34" charset="0"/>
              </a:rPr>
              <a:t> se začaly hlasitěji ozývat i v Sovětském svazu.</a:t>
            </a:r>
          </a:p>
          <a:p>
            <a:pPr algn="just"/>
            <a:r>
              <a:rPr lang="cs-CZ" sz="2800" dirty="0" smtClean="0">
                <a:latin typeface="Franklin Gothic Book" pitchFamily="34" charset="0"/>
              </a:rPr>
              <a:t> V naší republice občané projevovali svou nespokojenost na demonstracích.</a:t>
            </a:r>
          </a:p>
          <a:p>
            <a:pPr algn="just"/>
            <a:r>
              <a:rPr lang="cs-CZ" sz="2800" dirty="0">
                <a:latin typeface="Franklin Gothic Book" pitchFamily="34" charset="0"/>
              </a:rPr>
              <a:t>	</a:t>
            </a:r>
            <a:r>
              <a:rPr lang="cs-CZ" sz="2800" dirty="0" smtClean="0">
                <a:latin typeface="Franklin Gothic Book" pitchFamily="34" charset="0"/>
              </a:rPr>
              <a:t> </a:t>
            </a:r>
            <a:r>
              <a:rPr lang="cs-CZ" sz="2800" b="1" dirty="0" smtClean="0">
                <a:latin typeface="Franklin Gothic Book" pitchFamily="34" charset="0"/>
              </a:rPr>
              <a:t>17. 11. 1989 </a:t>
            </a:r>
            <a:r>
              <a:rPr lang="cs-CZ" sz="2800" dirty="0" smtClean="0">
                <a:latin typeface="Franklin Gothic Book" pitchFamily="34" charset="0"/>
              </a:rPr>
              <a:t>se konala </a:t>
            </a:r>
            <a:r>
              <a:rPr lang="cs-CZ" sz="2800" u="sng" dirty="0" smtClean="0">
                <a:latin typeface="Franklin Gothic Book" pitchFamily="34" charset="0"/>
              </a:rPr>
              <a:t>demonstrace</a:t>
            </a:r>
            <a:r>
              <a:rPr lang="cs-CZ" sz="2800" dirty="0" smtClean="0">
                <a:latin typeface="Franklin Gothic Book" pitchFamily="34" charset="0"/>
              </a:rPr>
              <a:t>        k připomenutí 50. výročí od smrti studenta Jana Opletala a uzavření vysokých škol okupanty. Zpočátku studentská demonstrace přerostla v takzvanou </a:t>
            </a:r>
            <a:r>
              <a:rPr lang="cs-CZ" sz="2800" b="1" u="sng" dirty="0" smtClean="0">
                <a:latin typeface="Franklin Gothic Book" pitchFamily="34" charset="0"/>
              </a:rPr>
              <a:t>sametovou revoluci</a:t>
            </a:r>
            <a:r>
              <a:rPr lang="cs-CZ" sz="2800" dirty="0" smtClean="0">
                <a:latin typeface="Franklin Gothic Book" pitchFamily="34" charset="0"/>
              </a:rPr>
              <a:t>, která znamenala zvrat v událostech naší republiky.</a:t>
            </a:r>
            <a:endParaRPr lang="cs-CZ" sz="2800" dirty="0">
              <a:latin typeface="Franklin Gothic Book" pitchFamily="34" charset="0"/>
            </a:endParaRPr>
          </a:p>
        </p:txBody>
      </p:sp>
      <p:pic>
        <p:nvPicPr>
          <p:cNvPr id="4098" name="Picture 2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92280" y="5157192"/>
            <a:ext cx="530225" cy="5127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7380537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15616" y="1124744"/>
            <a:ext cx="6624736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800" u="sng" dirty="0" smtClean="0">
                <a:latin typeface="Franklin Gothic Book" pitchFamily="34" charset="0"/>
              </a:rPr>
              <a:t>Komunistická vláda</a:t>
            </a:r>
            <a:r>
              <a:rPr lang="cs-CZ" sz="2800" dirty="0" smtClean="0">
                <a:latin typeface="Franklin Gothic Book" pitchFamily="34" charset="0"/>
              </a:rPr>
              <a:t> s Gustávem Husákem </a:t>
            </a:r>
            <a:r>
              <a:rPr lang="cs-CZ" sz="2800" u="sng" dirty="0" smtClean="0">
                <a:latin typeface="Franklin Gothic Book" pitchFamily="34" charset="0"/>
              </a:rPr>
              <a:t>odstoupila</a:t>
            </a:r>
            <a:r>
              <a:rPr lang="cs-CZ" sz="2800" dirty="0" smtClean="0">
                <a:latin typeface="Franklin Gothic Book" pitchFamily="34" charset="0"/>
              </a:rPr>
              <a:t>.</a:t>
            </a:r>
          </a:p>
          <a:p>
            <a:pPr algn="just"/>
            <a:r>
              <a:rPr lang="cs-CZ" sz="2800" dirty="0" smtClean="0">
                <a:latin typeface="Franklin Gothic Book" pitchFamily="34" charset="0"/>
              </a:rPr>
              <a:t> </a:t>
            </a:r>
            <a:r>
              <a:rPr lang="cs-CZ" sz="2800" u="sng" dirty="0" smtClean="0">
                <a:latin typeface="Franklin Gothic Book" pitchFamily="34" charset="0"/>
              </a:rPr>
              <a:t>Novým prezidentem</a:t>
            </a:r>
            <a:r>
              <a:rPr lang="cs-CZ" sz="2800" dirty="0" smtClean="0">
                <a:latin typeface="Franklin Gothic Book" pitchFamily="34" charset="0"/>
              </a:rPr>
              <a:t>  se stal </a:t>
            </a:r>
            <a:r>
              <a:rPr lang="cs-CZ" sz="2800" b="1" u="sng" dirty="0" smtClean="0">
                <a:latin typeface="Franklin Gothic Book" pitchFamily="34" charset="0"/>
              </a:rPr>
              <a:t>Václav Havel</a:t>
            </a:r>
            <a:r>
              <a:rPr lang="cs-CZ" sz="2800" dirty="0" smtClean="0">
                <a:latin typeface="Franklin Gothic Book" pitchFamily="34" charset="0"/>
              </a:rPr>
              <a:t>. Byly vyhlášeny </a:t>
            </a:r>
            <a:r>
              <a:rPr lang="cs-CZ" sz="2800" u="sng" dirty="0" smtClean="0">
                <a:latin typeface="Franklin Gothic Book" pitchFamily="34" charset="0"/>
              </a:rPr>
              <a:t>svobodné volby</a:t>
            </a:r>
            <a:r>
              <a:rPr lang="cs-CZ" sz="2800" dirty="0" smtClean="0">
                <a:latin typeface="Franklin Gothic Book" pitchFamily="34" charset="0"/>
              </a:rPr>
              <a:t>, zahájeny hospodářské a politické změny, které směřovaly k obnovení demokracie.</a:t>
            </a:r>
          </a:p>
          <a:p>
            <a:pPr algn="just"/>
            <a:r>
              <a:rPr lang="cs-CZ" sz="2800" dirty="0" smtClean="0">
                <a:latin typeface="Franklin Gothic Book" pitchFamily="34" charset="0"/>
              </a:rPr>
              <a:t>Dnes </a:t>
            </a:r>
            <a:r>
              <a:rPr lang="cs-CZ" sz="2800" dirty="0" smtClean="0">
                <a:latin typeface="Franklin Gothic Book" pitchFamily="34" charset="0"/>
              </a:rPr>
              <a:t>je </a:t>
            </a:r>
            <a:r>
              <a:rPr lang="cs-CZ" sz="2800" u="sng" dirty="0" smtClean="0">
                <a:latin typeface="Franklin Gothic Book" pitchFamily="34" charset="0"/>
              </a:rPr>
              <a:t>17. listop</a:t>
            </a:r>
            <a:r>
              <a:rPr lang="cs-CZ" sz="2800" dirty="0" smtClean="0">
                <a:latin typeface="Franklin Gothic Book" pitchFamily="34" charset="0"/>
              </a:rPr>
              <a:t>ad státním svátkem a je připomínán jako </a:t>
            </a:r>
            <a:r>
              <a:rPr lang="cs-CZ" sz="2800" b="1" dirty="0" smtClean="0">
                <a:latin typeface="Franklin Gothic Book" pitchFamily="34" charset="0"/>
              </a:rPr>
              <a:t>Den boje za svobodu a demokracii.</a:t>
            </a:r>
            <a:endParaRPr lang="cs-CZ" sz="2800" b="1" dirty="0">
              <a:latin typeface="Franklin Gothic Book" pitchFamily="34" charset="0"/>
            </a:endParaRPr>
          </a:p>
        </p:txBody>
      </p:sp>
      <p:pic>
        <p:nvPicPr>
          <p:cNvPr id="5122" name="Picture 2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164288" y="5085184"/>
            <a:ext cx="530225" cy="5127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6412466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2505" y="1340768"/>
            <a:ext cx="6840759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800" dirty="0" smtClean="0">
                <a:latin typeface="Franklin Gothic Book" pitchFamily="34" charset="0"/>
              </a:rPr>
              <a:t>	Komunistická vláda se zhroutila i        v Sovětském svazu, Jugoslávii – ty se rozpadly na několik menších samostatných států.</a:t>
            </a:r>
          </a:p>
          <a:p>
            <a:pPr algn="just"/>
            <a:r>
              <a:rPr lang="cs-CZ" sz="2800" u="sng" dirty="0" smtClean="0">
                <a:latin typeface="Franklin Gothic Book" pitchFamily="34" charset="0"/>
              </a:rPr>
              <a:t>Slovensko se</a:t>
            </a:r>
            <a:r>
              <a:rPr lang="cs-CZ" sz="2800" dirty="0" smtClean="0">
                <a:latin typeface="Franklin Gothic Book" pitchFamily="34" charset="0"/>
              </a:rPr>
              <a:t> </a:t>
            </a:r>
            <a:r>
              <a:rPr lang="cs-CZ" sz="2800" b="1" dirty="0" smtClean="0">
                <a:latin typeface="Franklin Gothic Book" pitchFamily="34" charset="0"/>
              </a:rPr>
              <a:t>1.1.1993</a:t>
            </a:r>
            <a:r>
              <a:rPr lang="cs-CZ" sz="2800" dirty="0" smtClean="0">
                <a:latin typeface="Franklin Gothic Book" pitchFamily="34" charset="0"/>
              </a:rPr>
              <a:t> </a:t>
            </a:r>
            <a:r>
              <a:rPr lang="cs-CZ" sz="2800" u="sng" dirty="0" smtClean="0">
                <a:latin typeface="Franklin Gothic Book" pitchFamily="34" charset="0"/>
              </a:rPr>
              <a:t>osamostatnilo         </a:t>
            </a:r>
            <a:r>
              <a:rPr lang="cs-CZ" sz="2800" dirty="0" smtClean="0">
                <a:latin typeface="Franklin Gothic Book" pitchFamily="34" charset="0"/>
              </a:rPr>
              <a:t> a rozdělením Československé republiky vznikly dva nové samostatné státy:</a:t>
            </a:r>
          </a:p>
          <a:p>
            <a:pPr algn="just"/>
            <a:r>
              <a:rPr lang="cs-CZ" sz="2800" b="1" dirty="0" smtClean="0">
                <a:latin typeface="Franklin Gothic Book" pitchFamily="34" charset="0"/>
              </a:rPr>
              <a:t>Česká republika</a:t>
            </a:r>
            <a:r>
              <a:rPr lang="cs-CZ" sz="2800" dirty="0" smtClean="0">
                <a:latin typeface="Franklin Gothic Book" pitchFamily="34" charset="0"/>
              </a:rPr>
              <a:t> a </a:t>
            </a:r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Franklin Gothic Book" pitchFamily="34" charset="0"/>
              </a:rPr>
              <a:t>Slovenská republika</a:t>
            </a:r>
            <a:r>
              <a:rPr lang="cs-CZ" sz="2800" dirty="0" smtClean="0">
                <a:latin typeface="Franklin Gothic Book" pitchFamily="34" charset="0"/>
              </a:rPr>
              <a:t>.</a:t>
            </a:r>
            <a:endParaRPr lang="cs-CZ" sz="2800" dirty="0">
              <a:latin typeface="Franklin Gothic Book" pitchFamily="34" charset="0"/>
            </a:endParaRPr>
          </a:p>
        </p:txBody>
      </p:sp>
      <p:pic>
        <p:nvPicPr>
          <p:cNvPr id="6146" name="Picture 2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76256" y="4797152"/>
            <a:ext cx="530225" cy="5127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42509596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692696"/>
            <a:ext cx="6840760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800" dirty="0" smtClean="0">
                <a:latin typeface="Franklin Gothic Book" pitchFamily="34" charset="0"/>
              </a:rPr>
              <a:t>	V roce 1999 se Česká republika stala </a:t>
            </a:r>
            <a:r>
              <a:rPr lang="cs-CZ" sz="2800" u="sng" dirty="0" smtClean="0">
                <a:latin typeface="Franklin Gothic Book" pitchFamily="34" charset="0"/>
              </a:rPr>
              <a:t>členem NATO</a:t>
            </a:r>
            <a:r>
              <a:rPr lang="cs-CZ" sz="2800" dirty="0" smtClean="0">
                <a:latin typeface="Franklin Gothic Book" pitchFamily="34" charset="0"/>
              </a:rPr>
              <a:t>, v roce 2004 vstoupila do </a:t>
            </a:r>
            <a:r>
              <a:rPr lang="cs-CZ" sz="2800" u="sng" dirty="0" smtClean="0">
                <a:latin typeface="Franklin Gothic Book" pitchFamily="34" charset="0"/>
              </a:rPr>
              <a:t>Evropské unie</a:t>
            </a:r>
            <a:r>
              <a:rPr lang="cs-CZ" sz="2800" dirty="0" smtClean="0">
                <a:latin typeface="Franklin Gothic Book" pitchFamily="34" charset="0"/>
              </a:rPr>
              <a:t>.</a:t>
            </a:r>
          </a:p>
          <a:p>
            <a:pPr algn="just"/>
            <a:r>
              <a:rPr lang="cs-CZ" sz="2800" dirty="0" smtClean="0">
                <a:latin typeface="Franklin Gothic Book" pitchFamily="34" charset="0"/>
              </a:rPr>
              <a:t>Životní úroveň se neustále vyvíjí a spolu </a:t>
            </a:r>
            <a:r>
              <a:rPr lang="cs-CZ" sz="2800" dirty="0" smtClean="0">
                <a:latin typeface="Franklin Gothic Book" pitchFamily="34" charset="0"/>
              </a:rPr>
              <a:t>   s </a:t>
            </a:r>
            <a:r>
              <a:rPr lang="cs-CZ" sz="2800" dirty="0" smtClean="0">
                <a:latin typeface="Franklin Gothic Book" pitchFamily="34" charset="0"/>
              </a:rPr>
              <a:t>ní se zvyšují i naše potřeby. Co bylo dříve pro většinu lidí nedostupné, dnes je běžnou součástí života.</a:t>
            </a:r>
          </a:p>
          <a:p>
            <a:pPr algn="just"/>
            <a:r>
              <a:rPr lang="cs-CZ" sz="2800" dirty="0" smtClean="0">
                <a:latin typeface="Franklin Gothic Book" pitchFamily="34" charset="0"/>
              </a:rPr>
              <a:t>Dnes už je pro nás samozřejmé cestovat svobodně po světě, poznávat ho, studovat, učit se; mít možnost koupit si rozmanité potraviny, moderní oblečení, spotřebiče, elektroniku</a:t>
            </a:r>
            <a:r>
              <a:rPr lang="cs-CZ" dirty="0" smtClean="0"/>
              <a:t>…</a:t>
            </a:r>
            <a:endParaRPr lang="cs-CZ" dirty="0"/>
          </a:p>
        </p:txBody>
      </p:sp>
      <p:pic>
        <p:nvPicPr>
          <p:cNvPr id="7170" name="Picture 2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92280" y="5589240"/>
            <a:ext cx="530225" cy="5127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318837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Šipka doprava 1"/>
          <p:cNvSpPr/>
          <p:nvPr/>
        </p:nvSpPr>
        <p:spPr>
          <a:xfrm>
            <a:off x="6732240" y="5805264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hlinkClick r:id="rId2"/>
              </a:rPr>
              <a:t>video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 a úkoly: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1. Co to byla Charta 77?</a:t>
            </a:r>
          </a:p>
          <a:p>
            <a:endParaRPr lang="cs-CZ" dirty="0" smtClean="0"/>
          </a:p>
          <a:p>
            <a:r>
              <a:rPr lang="cs-CZ" dirty="0" smtClean="0"/>
              <a:t>2. Kdy a jak začala tzv. sametová revoluce?</a:t>
            </a:r>
          </a:p>
          <a:p>
            <a:endParaRPr lang="cs-CZ" dirty="0" smtClean="0"/>
          </a:p>
          <a:p>
            <a:r>
              <a:rPr lang="cs-CZ" dirty="0" smtClean="0"/>
              <a:t>3. K jakým změnám došlo po listopadu 1989?</a:t>
            </a:r>
          </a:p>
          <a:p>
            <a:endParaRPr lang="cs-CZ" dirty="0" smtClean="0"/>
          </a:p>
          <a:p>
            <a:r>
              <a:rPr lang="cs-CZ" dirty="0" smtClean="0"/>
              <a:t>4. Které státy se rozpadly a které vznikly?</a:t>
            </a:r>
            <a:endParaRPr lang="cs-CZ" dirty="0"/>
          </a:p>
        </p:txBody>
      </p:sp>
      <p:sp>
        <p:nvSpPr>
          <p:cNvPr id="7" name="7cípá hvězda 6">
            <a:hlinkClick r:id="rId3" action="ppaction://hlinksldjump"/>
          </p:cNvPr>
          <p:cNvSpPr/>
          <p:nvPr/>
        </p:nvSpPr>
        <p:spPr>
          <a:xfrm>
            <a:off x="5364088" y="1628800"/>
            <a:ext cx="457200" cy="457200"/>
          </a:xfrm>
          <a:prstGeom prst="star7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0" name="Picture 2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468453" y="3482444"/>
            <a:ext cx="487923" cy="4879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>
            <a:hlinkClick r:id="rId6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985575" y="4331096"/>
            <a:ext cx="469107" cy="4691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>
            <a:hlinkClick r:id="rId7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220129" y="2195364"/>
            <a:ext cx="469107" cy="4691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40674249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Použité zdroje: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/>
              <a:t>ČECHUROVÁ, Milana, Alena JEŽKOVÁ a Petr CHALUPA. </a:t>
            </a:r>
            <a:r>
              <a:rPr lang="cs-CZ" i="1" dirty="0"/>
              <a:t>Vlastivěda 5: pro 5. ročník základní školy</a:t>
            </a:r>
            <a:r>
              <a:rPr lang="cs-CZ" dirty="0"/>
              <a:t>. 1. vyd. Praha: SPN, 2010. ISBN 978-80-7235-477-1.</a:t>
            </a:r>
          </a:p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www.youtube.com/watch?v=FQ3UKqG0YkI&amp;feature=youtu.be</a:t>
            </a:r>
            <a:endParaRPr lang="cs-CZ" dirty="0" smtClean="0"/>
          </a:p>
          <a:p>
            <a:r>
              <a:rPr lang="cs-CZ">
                <a:hlinkClick r:id="rId3"/>
              </a:rPr>
              <a:t>http://www.youtube.com/watch?v=kKcjgNepGyw&amp;feature=youtu.be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134215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127</TotalTime>
  <Words>318</Words>
  <Application>Microsoft Office PowerPoint</Application>
  <PresentationFormat>Předvádění na obrazovce (4:3)</PresentationFormat>
  <Paragraphs>46</Paragraphs>
  <Slides>10</Slides>
  <Notes>0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Arkýř</vt:lpstr>
      <vt:lpstr>Snímek 1</vt:lpstr>
      <vt:lpstr>Anotace:</vt:lpstr>
      <vt:lpstr>Obnovení demokracie                         v Československu</vt:lpstr>
      <vt:lpstr>Snímek 4</vt:lpstr>
      <vt:lpstr>Snímek 5</vt:lpstr>
      <vt:lpstr>Snímek 6</vt:lpstr>
      <vt:lpstr>Snímek 7</vt:lpstr>
      <vt:lpstr>Snímek 8</vt:lpstr>
      <vt:lpstr>Otázky a úkoly:</vt:lpstr>
      <vt:lpstr>Použité zdroje: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Obnovení demokracie                   v Československu</dc:title>
  <dc:creator>Doma</dc:creator>
  <cp:lastModifiedBy>Dum</cp:lastModifiedBy>
  <cp:revision>52</cp:revision>
  <dcterms:created xsi:type="dcterms:W3CDTF">2013-05-21T03:47:19Z</dcterms:created>
  <dcterms:modified xsi:type="dcterms:W3CDTF">2013-10-15T12:26:12Z</dcterms:modified>
</cp:coreProperties>
</file>