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7" r:id="rId13"/>
    <p:sldId id="265" r:id="rId14"/>
    <p:sldId id="268" r:id="rId15"/>
    <p:sldId id="269" r:id="rId16"/>
    <p:sldId id="270" r:id="rId17"/>
    <p:sldId id="271" r:id="rId18"/>
    <p:sldId id="272" r:id="rId1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CC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1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7948E-92B1-4953-AC1A-7263A737139C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97FB6-08D3-46A0-8DBC-D40F6F5DFB23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7948E-92B1-4953-AC1A-7263A737139C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97FB6-08D3-46A0-8DBC-D40F6F5DFB23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7948E-92B1-4953-AC1A-7263A737139C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97FB6-08D3-46A0-8DBC-D40F6F5DFB23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7948E-92B1-4953-AC1A-7263A737139C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97FB6-08D3-46A0-8DBC-D40F6F5DFB23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7948E-92B1-4953-AC1A-7263A737139C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97FB6-08D3-46A0-8DBC-D40F6F5DFB23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7948E-92B1-4953-AC1A-7263A737139C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97FB6-08D3-46A0-8DBC-D40F6F5DFB23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7948E-92B1-4953-AC1A-7263A737139C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97FB6-08D3-46A0-8DBC-D40F6F5DFB23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7948E-92B1-4953-AC1A-7263A737139C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97FB6-08D3-46A0-8DBC-D40F6F5DFB23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7948E-92B1-4953-AC1A-7263A737139C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97FB6-08D3-46A0-8DBC-D40F6F5DFB23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7948E-92B1-4953-AC1A-7263A737139C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97FB6-08D3-46A0-8DBC-D40F6F5DFB23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7948E-92B1-4953-AC1A-7263A737139C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97FB6-08D3-46A0-8DBC-D40F6F5DFB23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67948E-92B1-4953-AC1A-7263A737139C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B97FB6-08D3-46A0-8DBC-D40F6F5DFB23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Soubor:Koeh-274.jpg" TargetMode="External"/><Relationship Id="rId2" Type="http://schemas.openxmlformats.org/officeDocument/2006/relationships/hyperlink" Target="http://cs.wikipedia.org/wiki/Soubor:Wheat_close-up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de.wikipedia.org/w/index.php?title=Datei:Mischbrot-1.jpg&amp;filetimestamp=20060225011332" TargetMode="External"/><Relationship Id="rId5" Type="http://schemas.openxmlformats.org/officeDocument/2006/relationships/hyperlink" Target="http://commons.wikimedia.org/wiki/File:French_bread_DSC00865.JPG?uselang=cs" TargetMode="External"/><Relationship Id="rId4" Type="http://schemas.openxmlformats.org/officeDocument/2006/relationships/hyperlink" Target="http://commons.wikimedia.org/wiki/File:Potato_Starch.JPG?uselang=cs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commons.wikimedia.org/wiki/File:Escourgeon-Hordeum_vulgare_subsp._vulgare.jpg?uselang=cs" TargetMode="External"/><Relationship Id="rId2" Type="http://schemas.openxmlformats.org/officeDocument/2006/relationships/hyperlink" Target="http://cs.wikipedia.org/wiki/Soubor:Illustration_Hordeum_vulgare0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cs.wikipedia.org/wiki/Soubor:Sjb_whiskey_malt.jpg" TargetMode="External"/><Relationship Id="rId4" Type="http://schemas.openxmlformats.org/officeDocument/2006/relationships/hyperlink" Target="http://cs.wikipedia.org/wiki/Soubor:Melta.jp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Soubor:Illustration_Avena_sativa0.jpg" TargetMode="External"/><Relationship Id="rId2" Type="http://schemas.openxmlformats.org/officeDocument/2006/relationships/hyperlink" Target="http://cs.wikipedia.org/wiki/Soubor:Avena-sativa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cs.wikipedia.org/wiki/Soubor:Oatmealraisins2.jpg" TargetMode="External"/><Relationship Id="rId4" Type="http://schemas.openxmlformats.org/officeDocument/2006/relationships/hyperlink" Target="http://cs.wikipedia.org/wiki/Soubor:Haferflocken.jp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de.wikipedia.org/w/index.php?title=Datei:Illustration_Secale_cereale0.jpg&amp;filetimestamp=20090617105802" TargetMode="External"/><Relationship Id="rId2" Type="http://schemas.openxmlformats.org/officeDocument/2006/relationships/hyperlink" Target="http://cs.wikipedia.org/wiki/Soubor:Wild_rye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s.wikipedia.org/wiki/Soubor:Popcorn02.jpg" TargetMode="External"/><Relationship Id="rId5" Type="http://schemas.openxmlformats.org/officeDocument/2006/relationships/hyperlink" Target="http://commons.wikimedia.org/wiki/File:Kisoroszi,_zraj&#237;c&#237;_kuku&#345;ice.JPG?uselang=cs" TargetMode="External"/><Relationship Id="rId4" Type="http://schemas.openxmlformats.org/officeDocument/2006/relationships/hyperlink" Target="http://cs.wikipedia.org/wiki/Soubor:Zea_Mays_L.jpg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commons.wikimedia.org/wiki/File:Cereal_con_yogur.jpg?uselang=cs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slide" Target="slide10.xml"/><Relationship Id="rId4" Type="http://schemas.openxmlformats.org/officeDocument/2006/relationships/slide" Target="slide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cs-CZ" sz="2000" dirty="0" smtClean="0"/>
              <a:t>Autor: Olga Kociánová</a:t>
            </a:r>
          </a:p>
          <a:p>
            <a:pPr>
              <a:buNone/>
            </a:pPr>
            <a:endParaRPr lang="cs-CZ" sz="2000" dirty="0" smtClean="0"/>
          </a:p>
          <a:p>
            <a:pPr>
              <a:buNone/>
            </a:pPr>
            <a:r>
              <a:rPr lang="cs-CZ" sz="2000" dirty="0" smtClean="0"/>
              <a:t>Datum ( období): září 2011</a:t>
            </a:r>
          </a:p>
          <a:p>
            <a:pPr>
              <a:buNone/>
            </a:pPr>
            <a:endParaRPr lang="cs-CZ" sz="2000" dirty="0" smtClean="0"/>
          </a:p>
          <a:p>
            <a:pPr>
              <a:buNone/>
            </a:pPr>
            <a:r>
              <a:rPr lang="cs-CZ" sz="2000" dirty="0" smtClean="0"/>
              <a:t>Ročník: 4ročník</a:t>
            </a:r>
          </a:p>
          <a:p>
            <a:pPr>
              <a:buNone/>
            </a:pPr>
            <a:endParaRPr lang="cs-CZ" sz="2000" dirty="0" smtClean="0"/>
          </a:p>
          <a:p>
            <a:pPr>
              <a:buNone/>
            </a:pPr>
            <a:r>
              <a:rPr lang="cs-CZ" sz="2000" dirty="0" smtClean="0"/>
              <a:t>Oblast: Člověk a jeho svět. 1. stupeň. Člověk a jeho svět. Rozmanitost přírody. 1. období.</a:t>
            </a:r>
          </a:p>
          <a:p>
            <a:pPr>
              <a:buNone/>
            </a:pPr>
            <a:endParaRPr lang="cs-CZ" sz="2000" dirty="0" smtClean="0"/>
          </a:p>
          <a:p>
            <a:pPr>
              <a:buNone/>
            </a:pPr>
            <a:r>
              <a:rPr lang="cs-CZ" sz="2000" dirty="0" smtClean="0"/>
              <a:t>Anotace: Prezentace seznamuje žáky s jednotlivými druhy obilnin a jejich využitím</a:t>
            </a:r>
            <a:endParaRPr lang="cs-CZ" sz="2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rgbClr val="FFFF99"/>
          </a:solidFill>
        </p:spPr>
        <p:txBody>
          <a:bodyPr/>
          <a:lstStyle/>
          <a:p>
            <a:r>
              <a:rPr lang="cs-CZ" b="1" dirty="0" smtClean="0">
                <a:solidFill>
                  <a:srgbClr val="FFC000"/>
                </a:solidFill>
              </a:rPr>
              <a:t>Žito seté</a:t>
            </a:r>
            <a:endParaRPr lang="cs-CZ" b="1" dirty="0">
              <a:solidFill>
                <a:srgbClr val="FFC00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solidFill>
            <a:srgbClr val="FFFF99"/>
          </a:solidFill>
        </p:spPr>
        <p:txBody>
          <a:bodyPr/>
          <a:lstStyle/>
          <a:p>
            <a:pPr>
              <a:buNone/>
            </a:pPr>
            <a:endParaRPr lang="cs-CZ" dirty="0"/>
          </a:p>
        </p:txBody>
      </p:sp>
      <p:pic>
        <p:nvPicPr>
          <p:cNvPr id="4098" name="Picture 2" descr="C:\Users\Viktor\Desktop\žit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22" y="1738380"/>
            <a:ext cx="2624148" cy="4262388"/>
          </a:xfrm>
          <a:prstGeom prst="rect">
            <a:avLst/>
          </a:prstGeom>
          <a:noFill/>
        </p:spPr>
      </p:pic>
      <p:pic>
        <p:nvPicPr>
          <p:cNvPr id="4099" name="Picture 3" descr="C:\Users\Viktor\Desktop\žito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24" y="2214554"/>
            <a:ext cx="5029184" cy="335715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rgbClr val="FFFF99"/>
          </a:solidFill>
        </p:spPr>
        <p:txBody>
          <a:bodyPr/>
          <a:lstStyle/>
          <a:p>
            <a:r>
              <a:rPr lang="cs-CZ" b="1" dirty="0" smtClean="0">
                <a:solidFill>
                  <a:srgbClr val="FFC000"/>
                </a:solidFill>
              </a:rPr>
              <a:t>Žito seté</a:t>
            </a:r>
            <a:endParaRPr lang="cs-CZ" b="1" dirty="0">
              <a:solidFill>
                <a:srgbClr val="FFC00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solidFill>
            <a:srgbClr val="FFFF99"/>
          </a:solidFill>
        </p:spPr>
        <p:txBody>
          <a:bodyPr/>
          <a:lstStyle/>
          <a:p>
            <a:r>
              <a:rPr lang="cs-CZ" dirty="0" smtClean="0"/>
              <a:t>Žito se používá jako:</a:t>
            </a:r>
          </a:p>
          <a:p>
            <a:pPr lvl="1"/>
            <a:r>
              <a:rPr lang="cs-CZ" dirty="0" smtClean="0">
                <a:solidFill>
                  <a:srgbClr val="C00000"/>
                </a:solidFill>
              </a:rPr>
              <a:t>Potravina</a:t>
            </a:r>
            <a:r>
              <a:rPr lang="cs-CZ" dirty="0" smtClean="0"/>
              <a:t>: chlebová mouka, melta</a:t>
            </a:r>
          </a:p>
          <a:p>
            <a:pPr lvl="1"/>
            <a:r>
              <a:rPr lang="cs-CZ" dirty="0" smtClean="0">
                <a:solidFill>
                  <a:srgbClr val="C00000"/>
                </a:solidFill>
              </a:rPr>
              <a:t>Krmivo</a:t>
            </a:r>
            <a:r>
              <a:rPr lang="cs-CZ" dirty="0" smtClean="0"/>
              <a:t>: pro dobytek</a:t>
            </a:r>
          </a:p>
          <a:p>
            <a:pPr lvl="1"/>
            <a:endParaRPr lang="cs-CZ" dirty="0" smtClean="0"/>
          </a:p>
          <a:p>
            <a:pPr lvl="1"/>
            <a:endParaRPr lang="cs-CZ" dirty="0"/>
          </a:p>
        </p:txBody>
      </p:sp>
      <p:sp>
        <p:nvSpPr>
          <p:cNvPr id="5" name="Zahnutá šipka doleva 4">
            <a:hlinkClick r:id="rId2" action="ppaction://hlinksldjump" highlightClick="1"/>
          </p:cNvPr>
          <p:cNvSpPr/>
          <p:nvPr/>
        </p:nvSpPr>
        <p:spPr>
          <a:xfrm>
            <a:off x="142876" y="6143644"/>
            <a:ext cx="785786" cy="500066"/>
          </a:xfrm>
          <a:prstGeom prst="curvedLeftArrow">
            <a:avLst/>
          </a:prstGeom>
          <a:solidFill>
            <a:srgbClr val="FFC0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  <p:pic>
        <p:nvPicPr>
          <p:cNvPr id="9218" name="Picture 2" descr="C:\Users\Viktor\Desktop\800px-Mischbrot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41597" y="3286124"/>
            <a:ext cx="3473477" cy="260510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rgbClr val="FFFF99"/>
          </a:solidFill>
        </p:spPr>
        <p:txBody>
          <a:bodyPr/>
          <a:lstStyle/>
          <a:p>
            <a:r>
              <a:rPr lang="cs-CZ" b="1" dirty="0" smtClean="0">
                <a:solidFill>
                  <a:srgbClr val="FFC000"/>
                </a:solidFill>
              </a:rPr>
              <a:t>Kukuřice setá</a:t>
            </a:r>
            <a:endParaRPr lang="cs-CZ" b="1" dirty="0">
              <a:solidFill>
                <a:srgbClr val="FFC00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solidFill>
            <a:srgbClr val="FFFF99"/>
          </a:solidFill>
        </p:spPr>
        <p:txBody>
          <a:bodyPr/>
          <a:lstStyle/>
          <a:p>
            <a:pPr>
              <a:buNone/>
            </a:pPr>
            <a:endParaRPr lang="cs-CZ" dirty="0"/>
          </a:p>
        </p:txBody>
      </p:sp>
      <p:pic>
        <p:nvPicPr>
          <p:cNvPr id="5122" name="Picture 2" descr="C:\Users\Viktor\Desktop\kukurica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690675"/>
            <a:ext cx="3286148" cy="4381531"/>
          </a:xfrm>
          <a:prstGeom prst="rect">
            <a:avLst/>
          </a:prstGeom>
          <a:noFill/>
        </p:spPr>
      </p:pic>
      <p:pic>
        <p:nvPicPr>
          <p:cNvPr id="5123" name="Picture 3" descr="C:\Users\Viktor\Desktop\kukuric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724129"/>
            <a:ext cx="3181343" cy="4348077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rgbClr val="FFFF99"/>
          </a:solidFill>
        </p:spPr>
        <p:txBody>
          <a:bodyPr/>
          <a:lstStyle/>
          <a:p>
            <a:r>
              <a:rPr lang="cs-CZ" b="1" dirty="0" smtClean="0">
                <a:solidFill>
                  <a:srgbClr val="FFC000"/>
                </a:solidFill>
              </a:rPr>
              <a:t>Kukuřice setá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solidFill>
            <a:srgbClr val="FFFF99"/>
          </a:solidFill>
        </p:spPr>
        <p:txBody>
          <a:bodyPr/>
          <a:lstStyle/>
          <a:p>
            <a:r>
              <a:rPr lang="cs-CZ" dirty="0" smtClean="0"/>
              <a:t>Kukuřice se používá jako:</a:t>
            </a:r>
          </a:p>
          <a:p>
            <a:pPr lvl="1"/>
            <a:r>
              <a:rPr lang="cs-CZ" dirty="0" smtClean="0">
                <a:solidFill>
                  <a:srgbClr val="C00000"/>
                </a:solidFill>
              </a:rPr>
              <a:t>Potravina</a:t>
            </a:r>
            <a:r>
              <a:rPr lang="cs-CZ" dirty="0" smtClean="0"/>
              <a:t>: mouka, škrob, olej, pop </a:t>
            </a:r>
            <a:r>
              <a:rPr lang="cs-CZ" dirty="0" err="1" smtClean="0"/>
              <a:t>corn</a:t>
            </a:r>
            <a:r>
              <a:rPr lang="cs-CZ" dirty="0" smtClean="0"/>
              <a:t>, sladká kukuřice, kukuřičné lupínky</a:t>
            </a:r>
          </a:p>
          <a:p>
            <a:pPr lvl="1"/>
            <a:r>
              <a:rPr lang="cs-CZ" dirty="0" smtClean="0">
                <a:solidFill>
                  <a:srgbClr val="C00000"/>
                </a:solidFill>
              </a:rPr>
              <a:t>Krmivo</a:t>
            </a:r>
            <a:r>
              <a:rPr lang="cs-CZ" dirty="0" smtClean="0"/>
              <a:t>: pro hospodářská zvířata</a:t>
            </a:r>
          </a:p>
          <a:p>
            <a:pPr lvl="1">
              <a:buNone/>
            </a:pPr>
            <a:endParaRPr lang="cs-CZ" dirty="0"/>
          </a:p>
        </p:txBody>
      </p:sp>
      <p:sp>
        <p:nvSpPr>
          <p:cNvPr id="5" name="Zahnutá šipka doleva 4">
            <a:hlinkClick r:id="rId2" action="ppaction://hlinksldjump" highlightClick="1"/>
          </p:cNvPr>
          <p:cNvSpPr/>
          <p:nvPr/>
        </p:nvSpPr>
        <p:spPr>
          <a:xfrm>
            <a:off x="142876" y="6143644"/>
            <a:ext cx="785786" cy="500066"/>
          </a:xfrm>
          <a:prstGeom prst="curvedLeftArrow">
            <a:avLst/>
          </a:prstGeom>
          <a:solidFill>
            <a:srgbClr val="FFC0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  <p:pic>
        <p:nvPicPr>
          <p:cNvPr id="10242" name="Picture 2" descr="C:\Users\Viktor\Desktop\800px-Popcorn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3643314"/>
            <a:ext cx="3664716" cy="2446325"/>
          </a:xfrm>
          <a:prstGeom prst="rect">
            <a:avLst/>
          </a:prstGeom>
          <a:noFill/>
        </p:spPr>
      </p:pic>
      <p:pic>
        <p:nvPicPr>
          <p:cNvPr id="4098" name="Picture 2" descr="File:Cereal con yogu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6" y="3643314"/>
            <a:ext cx="3143272" cy="2428892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607223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cs-CZ" dirty="0" smtClean="0"/>
              <a:t>Zdroje:</a:t>
            </a:r>
          </a:p>
          <a:p>
            <a:pPr>
              <a:buNone/>
            </a:pPr>
            <a:r>
              <a:rPr lang="cs-CZ" dirty="0" smtClean="0">
                <a:hlinkClick r:id="rId2"/>
              </a:rPr>
              <a:t>http://cs.wikipedia.org/wiki/Soubor:Wheat_close-up.JPG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3"/>
              </a:rPr>
              <a:t>http://cs.wikipedia.org/wiki/Soubor:Koeh-274.jpg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4"/>
              </a:rPr>
              <a:t>http://commons.wikimedia.org/wiki/File:Potato_Starch.JPG?uselang=cs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5"/>
              </a:rPr>
              <a:t>http://commons.wikimedia.org/wiki/File:French_bread_DSC00865.JPG?uselang=cs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6"/>
              </a:rPr>
              <a:t>http://de.</a:t>
            </a:r>
            <a:r>
              <a:rPr lang="cs-CZ" dirty="0" err="1" smtClean="0">
                <a:hlinkClick r:id="rId6"/>
              </a:rPr>
              <a:t>wikipedia.org</a:t>
            </a:r>
            <a:r>
              <a:rPr lang="cs-CZ" dirty="0" smtClean="0">
                <a:hlinkClick r:id="rId6"/>
              </a:rPr>
              <a:t>/w/index.</a:t>
            </a:r>
            <a:r>
              <a:rPr lang="cs-CZ" dirty="0" err="1" smtClean="0">
                <a:hlinkClick r:id="rId6"/>
              </a:rPr>
              <a:t>php</a:t>
            </a:r>
            <a:r>
              <a:rPr lang="cs-CZ" dirty="0" smtClean="0">
                <a:hlinkClick r:id="rId6"/>
              </a:rPr>
              <a:t>?</a:t>
            </a:r>
            <a:r>
              <a:rPr lang="cs-CZ" dirty="0" err="1" smtClean="0">
                <a:hlinkClick r:id="rId6"/>
              </a:rPr>
              <a:t>title</a:t>
            </a:r>
            <a:r>
              <a:rPr lang="cs-CZ" dirty="0" smtClean="0">
                <a:hlinkClick r:id="rId6"/>
              </a:rPr>
              <a:t>=</a:t>
            </a:r>
            <a:r>
              <a:rPr lang="cs-CZ" dirty="0" err="1" smtClean="0">
                <a:hlinkClick r:id="rId6"/>
              </a:rPr>
              <a:t>Datei</a:t>
            </a:r>
            <a:r>
              <a:rPr lang="cs-CZ" dirty="0" smtClean="0">
                <a:hlinkClick r:id="rId6"/>
              </a:rPr>
              <a:t>:</a:t>
            </a:r>
            <a:r>
              <a:rPr lang="cs-CZ" dirty="0" err="1" smtClean="0">
                <a:hlinkClick r:id="rId6"/>
              </a:rPr>
              <a:t>Mischbrot</a:t>
            </a:r>
            <a:r>
              <a:rPr lang="cs-CZ" dirty="0" smtClean="0">
                <a:hlinkClick r:id="rId6"/>
              </a:rPr>
              <a:t>-1.jpg&amp;</a:t>
            </a:r>
            <a:r>
              <a:rPr lang="cs-CZ" dirty="0" err="1" smtClean="0">
                <a:hlinkClick r:id="rId6"/>
              </a:rPr>
              <a:t>filetimestamp</a:t>
            </a:r>
            <a:r>
              <a:rPr lang="cs-CZ" dirty="0" smtClean="0">
                <a:hlinkClick r:id="rId6"/>
              </a:rPr>
              <a:t>=20060225011332</a:t>
            </a:r>
            <a:endParaRPr lang="cs-CZ" dirty="0" smtClean="0"/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/>
          <a:lstStyle/>
          <a:p>
            <a:pPr>
              <a:buNone/>
            </a:pPr>
            <a:r>
              <a:rPr lang="cs-CZ" dirty="0" smtClean="0"/>
              <a:t>Zdroje:</a:t>
            </a:r>
          </a:p>
          <a:p>
            <a:pPr>
              <a:buNone/>
            </a:pPr>
            <a:r>
              <a:rPr lang="cs-CZ" dirty="0" smtClean="0">
                <a:hlinkClick r:id="rId2"/>
              </a:rPr>
              <a:t>http://cs.wikipedia.org/wiki/Soubor:Illustration_Hordeum_vulgare0.jpg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3"/>
              </a:rPr>
              <a:t>http://commons.wikimedia.org/wiki/File:Escourgeon-Hordeum_vulgare_subsp._vulgare.jpg?uselang=cs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4"/>
              </a:rPr>
              <a:t>http://cs.wikipedia.org/wiki/Soubor:Melta.jpg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5"/>
              </a:rPr>
              <a:t>http://cs.wikipedia.org/wiki/Soubor:Sjb_whiskey_malt.jpg</a:t>
            </a:r>
            <a:endParaRPr lang="cs-CZ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/>
          <a:lstStyle/>
          <a:p>
            <a:pPr>
              <a:buNone/>
            </a:pPr>
            <a:r>
              <a:rPr lang="cs-CZ" dirty="0" smtClean="0"/>
              <a:t>Zdroje:</a:t>
            </a:r>
          </a:p>
          <a:p>
            <a:pPr>
              <a:buNone/>
            </a:pPr>
            <a:r>
              <a:rPr lang="cs-CZ" dirty="0" smtClean="0">
                <a:hlinkClick r:id="rId2"/>
              </a:rPr>
              <a:t>http://cs.wikipedia.org/wiki/Soubor:Avena-sativa.jpg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3"/>
              </a:rPr>
              <a:t>http://cs.wikipedia.org/wiki/Soubor:Illustration_Avena_sativa0.jpg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4"/>
              </a:rPr>
              <a:t>http://cs.wikipedia.org/wiki/Soubor:Haferflocken.jpg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5"/>
              </a:rPr>
              <a:t>http://cs.wikipedia.org/wiki/Soubor:Oatmealraisins2.jpg</a:t>
            </a:r>
            <a:endParaRPr lang="cs-CZ" dirty="0" smtClean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28596" y="357166"/>
            <a:ext cx="8358246" cy="6072230"/>
          </a:xfrm>
        </p:spPr>
        <p:txBody>
          <a:bodyPr/>
          <a:lstStyle/>
          <a:p>
            <a:pPr>
              <a:buNone/>
            </a:pPr>
            <a:r>
              <a:rPr lang="cs-CZ" dirty="0" smtClean="0"/>
              <a:t>Zdroje:</a:t>
            </a:r>
          </a:p>
          <a:p>
            <a:pPr>
              <a:buNone/>
            </a:pPr>
            <a:r>
              <a:rPr lang="cs-CZ" dirty="0" smtClean="0">
                <a:hlinkClick r:id="rId2"/>
              </a:rPr>
              <a:t>http://cs.wikipedia.org/wiki/Soubor:Wild_rye.jpg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3"/>
              </a:rPr>
              <a:t>http://de.</a:t>
            </a:r>
            <a:r>
              <a:rPr lang="cs-CZ" dirty="0" err="1" smtClean="0">
                <a:hlinkClick r:id="rId3"/>
              </a:rPr>
              <a:t>wikipedia.org</a:t>
            </a:r>
            <a:r>
              <a:rPr lang="cs-CZ" dirty="0" smtClean="0">
                <a:hlinkClick r:id="rId3"/>
              </a:rPr>
              <a:t>/w/index.</a:t>
            </a:r>
            <a:r>
              <a:rPr lang="cs-CZ" dirty="0" err="1" smtClean="0">
                <a:hlinkClick r:id="rId3"/>
              </a:rPr>
              <a:t>php</a:t>
            </a:r>
            <a:r>
              <a:rPr lang="cs-CZ" dirty="0" smtClean="0">
                <a:hlinkClick r:id="rId3"/>
              </a:rPr>
              <a:t>?</a:t>
            </a:r>
            <a:r>
              <a:rPr lang="cs-CZ" dirty="0" err="1" smtClean="0">
                <a:hlinkClick r:id="rId3"/>
              </a:rPr>
              <a:t>title</a:t>
            </a:r>
            <a:r>
              <a:rPr lang="cs-CZ" dirty="0" smtClean="0">
                <a:hlinkClick r:id="rId3"/>
              </a:rPr>
              <a:t>=</a:t>
            </a:r>
            <a:r>
              <a:rPr lang="cs-CZ" dirty="0" err="1" smtClean="0">
                <a:hlinkClick r:id="rId3"/>
              </a:rPr>
              <a:t>Datei</a:t>
            </a:r>
            <a:r>
              <a:rPr lang="cs-CZ" dirty="0" smtClean="0">
                <a:hlinkClick r:id="rId3"/>
              </a:rPr>
              <a:t>:</a:t>
            </a:r>
            <a:r>
              <a:rPr lang="cs-CZ" dirty="0" err="1" smtClean="0">
                <a:hlinkClick r:id="rId3"/>
              </a:rPr>
              <a:t>Illustration</a:t>
            </a:r>
            <a:r>
              <a:rPr lang="cs-CZ" dirty="0" smtClean="0">
                <a:hlinkClick r:id="rId3"/>
              </a:rPr>
              <a:t>_</a:t>
            </a:r>
            <a:r>
              <a:rPr lang="cs-CZ" dirty="0" err="1" smtClean="0">
                <a:hlinkClick r:id="rId3"/>
              </a:rPr>
              <a:t>Secale</a:t>
            </a:r>
            <a:r>
              <a:rPr lang="cs-CZ" dirty="0" smtClean="0">
                <a:hlinkClick r:id="rId3"/>
              </a:rPr>
              <a:t>_cereale0.jpg&amp;</a:t>
            </a:r>
            <a:r>
              <a:rPr lang="cs-CZ" dirty="0" err="1" smtClean="0">
                <a:hlinkClick r:id="rId3"/>
              </a:rPr>
              <a:t>filetimestamp</a:t>
            </a:r>
            <a:r>
              <a:rPr lang="cs-CZ" dirty="0" smtClean="0">
                <a:hlinkClick r:id="rId3"/>
              </a:rPr>
              <a:t>=20090617105802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4"/>
              </a:rPr>
              <a:t>http://cs.wikipedia.org/wiki/Soubor:Zea_Mays_L.jpg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5"/>
              </a:rPr>
              <a:t>http://commons.wikimedia.org/wiki/File:Kisoroszi,_zrající_kukuřice.JPG?uselang=cs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6"/>
              </a:rPr>
              <a:t>http://cs.wikipedia.org/wiki/Soubor:Popcorn02.jpg</a:t>
            </a:r>
            <a:endParaRPr lang="cs-CZ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/>
          <a:lstStyle/>
          <a:p>
            <a:pPr>
              <a:buNone/>
            </a:pPr>
            <a:r>
              <a:rPr lang="cs-CZ" dirty="0" smtClean="0"/>
              <a:t>Zdroje:</a:t>
            </a:r>
          </a:p>
          <a:p>
            <a:pPr>
              <a:buNone/>
            </a:pPr>
            <a:r>
              <a:rPr lang="cs-CZ" dirty="0" smtClean="0">
                <a:hlinkClick r:id="rId2"/>
              </a:rPr>
              <a:t>http://commons.wikimedia.org/wiki/File:Cereal_con_yogur.jpg?uselang=cs</a:t>
            </a:r>
            <a:endParaRPr lang="cs-CZ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solidFill>
            <a:srgbClr val="FFC000"/>
          </a:solidFill>
        </p:spPr>
        <p:txBody>
          <a:bodyPr/>
          <a:lstStyle/>
          <a:p>
            <a:r>
              <a:rPr lang="cs-CZ" b="1" dirty="0" smtClean="0"/>
              <a:t>Obilniny</a:t>
            </a:r>
            <a:br>
              <a:rPr lang="cs-CZ" b="1" dirty="0" smtClean="0"/>
            </a:br>
            <a:r>
              <a:rPr lang="cs-CZ" b="1" dirty="0" smtClean="0"/>
              <a:t>( podpora pro výuku)</a:t>
            </a:r>
            <a:endParaRPr lang="cs-CZ" b="1" dirty="0"/>
          </a:p>
        </p:txBody>
      </p:sp>
      <p:sp>
        <p:nvSpPr>
          <p:cNvPr id="4" name="TextovéPole 3"/>
          <p:cNvSpPr txBox="1"/>
          <p:nvPr/>
        </p:nvSpPr>
        <p:spPr>
          <a:xfrm>
            <a:off x="714348" y="428604"/>
            <a:ext cx="75724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VY_32_INOVACE_02_OBILNINY</a:t>
            </a:r>
            <a:endParaRPr lang="cs-CZ" dirty="0"/>
          </a:p>
        </p:txBody>
      </p:sp>
      <p:pic>
        <p:nvPicPr>
          <p:cNvPr id="5" name="Obrázek 4" descr="Logo do prezentace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4572008"/>
            <a:ext cx="5400675" cy="117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rgbClr val="FFFF99"/>
          </a:solidFill>
        </p:spPr>
        <p:txBody>
          <a:bodyPr/>
          <a:lstStyle/>
          <a:p>
            <a:r>
              <a:rPr lang="cs-CZ" b="1" dirty="0" smtClean="0">
                <a:solidFill>
                  <a:srgbClr val="FFC000"/>
                </a:solidFill>
              </a:rPr>
              <a:t>Obilniny</a:t>
            </a:r>
            <a:endParaRPr lang="cs-CZ" b="1" dirty="0">
              <a:solidFill>
                <a:srgbClr val="FFC00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solidFill>
            <a:srgbClr val="FFFF99"/>
          </a:solidFill>
        </p:spPr>
        <p:txBody>
          <a:bodyPr/>
          <a:lstStyle/>
          <a:p>
            <a:pPr>
              <a:buNone/>
            </a:pPr>
            <a:endParaRPr lang="cs-CZ" dirty="0" smtClean="0"/>
          </a:p>
        </p:txBody>
      </p:sp>
      <p:sp>
        <p:nvSpPr>
          <p:cNvPr id="4" name="Zaoblený obdélník 3">
            <a:hlinkClick r:id="rId2" action="ppaction://hlinksldjump" highlightClick="1"/>
          </p:cNvPr>
          <p:cNvSpPr/>
          <p:nvPr/>
        </p:nvSpPr>
        <p:spPr>
          <a:xfrm>
            <a:off x="1285852" y="2285992"/>
            <a:ext cx="2714644" cy="785818"/>
          </a:xfrm>
          <a:prstGeom prst="roundRect">
            <a:avLst/>
          </a:prstGeom>
          <a:solidFill>
            <a:srgbClr val="FFC0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600" b="1" dirty="0" smtClean="0">
                <a:solidFill>
                  <a:schemeClr val="tx1"/>
                </a:solidFill>
              </a:rPr>
              <a:t>Pšenice setá</a:t>
            </a:r>
            <a:endParaRPr lang="cs-CZ" sz="2600" b="1" dirty="0">
              <a:solidFill>
                <a:schemeClr val="tx1"/>
              </a:solidFill>
            </a:endParaRPr>
          </a:p>
        </p:txBody>
      </p:sp>
      <p:sp>
        <p:nvSpPr>
          <p:cNvPr id="9" name="Zaoblený obdélník 8">
            <a:hlinkClick r:id="rId3" action="ppaction://hlinksldjump" highlightClick="1"/>
          </p:cNvPr>
          <p:cNvSpPr/>
          <p:nvPr/>
        </p:nvSpPr>
        <p:spPr>
          <a:xfrm>
            <a:off x="1285852" y="3500438"/>
            <a:ext cx="2714644" cy="785818"/>
          </a:xfrm>
          <a:prstGeom prst="roundRect">
            <a:avLst/>
          </a:prstGeom>
          <a:solidFill>
            <a:srgbClr val="FFC0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600" b="1" dirty="0" smtClean="0">
                <a:solidFill>
                  <a:schemeClr val="tx1"/>
                </a:solidFill>
              </a:rPr>
              <a:t>Oves setý</a:t>
            </a:r>
            <a:endParaRPr lang="cs-CZ" sz="2600" b="1" dirty="0">
              <a:solidFill>
                <a:schemeClr val="tx1"/>
              </a:solidFill>
            </a:endParaRPr>
          </a:p>
        </p:txBody>
      </p:sp>
      <p:sp>
        <p:nvSpPr>
          <p:cNvPr id="10" name="Zaoblený obdélník 9">
            <a:hlinkClick r:id="rId4" action="ppaction://hlinksldjump" highlightClick="1"/>
          </p:cNvPr>
          <p:cNvSpPr/>
          <p:nvPr/>
        </p:nvSpPr>
        <p:spPr>
          <a:xfrm>
            <a:off x="5072066" y="2285992"/>
            <a:ext cx="2714644" cy="785818"/>
          </a:xfrm>
          <a:prstGeom prst="roundRect">
            <a:avLst/>
          </a:prstGeom>
          <a:solidFill>
            <a:srgbClr val="FFC0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600" b="1" dirty="0" smtClean="0">
                <a:solidFill>
                  <a:schemeClr val="tx1"/>
                </a:solidFill>
              </a:rPr>
              <a:t>Ječmen dvouřadý</a:t>
            </a:r>
            <a:endParaRPr lang="cs-CZ" sz="2600" b="1" dirty="0">
              <a:solidFill>
                <a:schemeClr val="tx1"/>
              </a:solidFill>
            </a:endParaRPr>
          </a:p>
        </p:txBody>
      </p:sp>
      <p:sp>
        <p:nvSpPr>
          <p:cNvPr id="11" name="Zaoblený obdélník 10">
            <a:hlinkClick r:id="rId5" action="ppaction://hlinksldjump" highlightClick="1"/>
          </p:cNvPr>
          <p:cNvSpPr/>
          <p:nvPr/>
        </p:nvSpPr>
        <p:spPr>
          <a:xfrm>
            <a:off x="5072066" y="3500438"/>
            <a:ext cx="2714644" cy="785818"/>
          </a:xfrm>
          <a:prstGeom prst="roundRect">
            <a:avLst/>
          </a:prstGeom>
          <a:solidFill>
            <a:srgbClr val="FFC0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600" b="1" dirty="0" smtClean="0">
                <a:solidFill>
                  <a:schemeClr val="tx1"/>
                </a:solidFill>
              </a:rPr>
              <a:t>Žito seté</a:t>
            </a:r>
            <a:endParaRPr lang="cs-CZ" sz="2600" b="1" dirty="0">
              <a:solidFill>
                <a:schemeClr val="tx1"/>
              </a:solidFill>
            </a:endParaRPr>
          </a:p>
        </p:txBody>
      </p:sp>
      <p:sp>
        <p:nvSpPr>
          <p:cNvPr id="12" name="Zaoblený obdélník 11">
            <a:hlinkClick r:id="rId6" action="ppaction://hlinksldjump" highlightClick="1"/>
          </p:cNvPr>
          <p:cNvSpPr/>
          <p:nvPr/>
        </p:nvSpPr>
        <p:spPr>
          <a:xfrm>
            <a:off x="2143108" y="4786322"/>
            <a:ext cx="4714908" cy="857256"/>
          </a:xfrm>
          <a:prstGeom prst="roundRect">
            <a:avLst/>
          </a:prstGeom>
          <a:solidFill>
            <a:srgbClr val="FFC0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600" b="1" dirty="0" smtClean="0">
                <a:solidFill>
                  <a:schemeClr val="tx1"/>
                </a:solidFill>
              </a:rPr>
              <a:t>Kukuřice setá</a:t>
            </a:r>
            <a:endParaRPr lang="cs-CZ" sz="2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rgbClr val="FFFF99"/>
          </a:solidFill>
        </p:spPr>
        <p:txBody>
          <a:bodyPr/>
          <a:lstStyle/>
          <a:p>
            <a:r>
              <a:rPr lang="cs-CZ" b="1" dirty="0" smtClean="0">
                <a:solidFill>
                  <a:srgbClr val="FFC000"/>
                </a:solidFill>
              </a:rPr>
              <a:t>Pšenice</a:t>
            </a:r>
            <a:endParaRPr lang="cs-CZ" b="1" dirty="0">
              <a:solidFill>
                <a:srgbClr val="FFC00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solidFill>
            <a:srgbClr val="FFFF99"/>
          </a:solidFill>
          <a:ln>
            <a:solidFill>
              <a:srgbClr val="FFFF99"/>
            </a:solidFill>
          </a:ln>
        </p:spPr>
        <p:txBody>
          <a:bodyPr/>
          <a:lstStyle/>
          <a:p>
            <a:endParaRPr lang="cs-CZ" dirty="0"/>
          </a:p>
        </p:txBody>
      </p:sp>
      <p:pic>
        <p:nvPicPr>
          <p:cNvPr id="1028" name="Picture 4" descr="C:\Users\Viktor\Desktop\pšenice 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7881" y="2214554"/>
            <a:ext cx="4508499" cy="3381374"/>
          </a:xfrm>
          <a:prstGeom prst="rect">
            <a:avLst/>
          </a:prstGeom>
          <a:noFill/>
        </p:spPr>
      </p:pic>
      <p:pic>
        <p:nvPicPr>
          <p:cNvPr id="1029" name="Picture 5" descr="C:\Users\Viktor\Desktop\pšenic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2214554"/>
            <a:ext cx="2786082" cy="3394999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rgbClr val="FFFF99"/>
          </a:solidFill>
        </p:spPr>
        <p:txBody>
          <a:bodyPr/>
          <a:lstStyle/>
          <a:p>
            <a:r>
              <a:rPr lang="cs-CZ" b="1" dirty="0" smtClean="0">
                <a:solidFill>
                  <a:srgbClr val="FFC000"/>
                </a:solidFill>
              </a:rPr>
              <a:t>Pšenice</a:t>
            </a:r>
            <a:endParaRPr lang="cs-CZ" b="1" dirty="0">
              <a:solidFill>
                <a:srgbClr val="FFC00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solidFill>
            <a:srgbClr val="FFFF99"/>
          </a:solidFill>
        </p:spPr>
        <p:txBody>
          <a:bodyPr/>
          <a:lstStyle/>
          <a:p>
            <a:r>
              <a:rPr lang="cs-CZ" dirty="0" smtClean="0"/>
              <a:t>Pšenice se používá jako:</a:t>
            </a:r>
          </a:p>
          <a:p>
            <a:pPr lvl="1"/>
            <a:r>
              <a:rPr lang="cs-CZ" dirty="0" smtClean="0">
                <a:solidFill>
                  <a:srgbClr val="C00000"/>
                </a:solidFill>
              </a:rPr>
              <a:t>Potravina</a:t>
            </a:r>
            <a:r>
              <a:rPr lang="cs-CZ" dirty="0" smtClean="0"/>
              <a:t>: mouka</a:t>
            </a:r>
            <a:r>
              <a:rPr lang="en-US" dirty="0" smtClean="0"/>
              <a:t> </a:t>
            </a:r>
            <a:r>
              <a:rPr lang="cs-CZ" dirty="0" smtClean="0"/>
              <a:t>=</a:t>
            </a:r>
            <a:r>
              <a:rPr lang="en-US" dirty="0" smtClean="0"/>
              <a:t>&gt; </a:t>
            </a:r>
            <a:r>
              <a:rPr lang="en-US" dirty="0" err="1" smtClean="0"/>
              <a:t>pe</a:t>
            </a:r>
            <a:r>
              <a:rPr lang="cs-CZ" dirty="0" smtClean="0"/>
              <a:t>čivo, těstoviny</a:t>
            </a:r>
          </a:p>
          <a:p>
            <a:pPr lvl="1"/>
            <a:r>
              <a:rPr lang="cs-CZ" dirty="0" smtClean="0">
                <a:solidFill>
                  <a:srgbClr val="C00000"/>
                </a:solidFill>
              </a:rPr>
              <a:t>Krmivo</a:t>
            </a:r>
            <a:r>
              <a:rPr lang="cs-CZ" dirty="0" smtClean="0"/>
              <a:t>: pro hospodářská zvířata</a:t>
            </a:r>
          </a:p>
          <a:p>
            <a:pPr lvl="1"/>
            <a:r>
              <a:rPr lang="cs-CZ" dirty="0" smtClean="0">
                <a:solidFill>
                  <a:srgbClr val="C00000"/>
                </a:solidFill>
              </a:rPr>
              <a:t>Surovina</a:t>
            </a:r>
            <a:r>
              <a:rPr lang="cs-CZ" dirty="0" smtClean="0"/>
              <a:t>: pro výrobu škrobu, lihu, piva</a:t>
            </a:r>
          </a:p>
        </p:txBody>
      </p:sp>
      <p:sp>
        <p:nvSpPr>
          <p:cNvPr id="5" name="Zahnutá šipka doleva 4">
            <a:hlinkClick r:id="rId2" action="ppaction://hlinksldjump" highlightClick="1"/>
          </p:cNvPr>
          <p:cNvSpPr/>
          <p:nvPr/>
        </p:nvSpPr>
        <p:spPr>
          <a:xfrm>
            <a:off x="142844" y="6143644"/>
            <a:ext cx="785786" cy="500066"/>
          </a:xfrm>
          <a:prstGeom prst="curvedLeftArrow">
            <a:avLst/>
          </a:prstGeom>
          <a:solidFill>
            <a:srgbClr val="FFC0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  <p:pic>
        <p:nvPicPr>
          <p:cNvPr id="7170" name="Picture 2" descr="C:\Users\Viktor\Desktop\800px-Potato_Starch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32" y="3857628"/>
            <a:ext cx="2798219" cy="2098664"/>
          </a:xfrm>
          <a:prstGeom prst="rect">
            <a:avLst/>
          </a:prstGeom>
          <a:noFill/>
        </p:spPr>
      </p:pic>
      <p:pic>
        <p:nvPicPr>
          <p:cNvPr id="12290" name="Picture 2" descr="File:French bread DSC0086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3857628"/>
            <a:ext cx="2857520" cy="200026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rgbClr val="FFFF99"/>
          </a:solidFill>
        </p:spPr>
        <p:txBody>
          <a:bodyPr/>
          <a:lstStyle/>
          <a:p>
            <a:r>
              <a:rPr lang="cs-CZ" b="1" dirty="0" smtClean="0">
                <a:solidFill>
                  <a:srgbClr val="FFC000"/>
                </a:solidFill>
              </a:rPr>
              <a:t>Ječmen dvouřadý</a:t>
            </a:r>
            <a:endParaRPr lang="cs-CZ" b="1" dirty="0">
              <a:solidFill>
                <a:srgbClr val="FFC00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solidFill>
            <a:srgbClr val="FFFF99"/>
          </a:solidFill>
          <a:ln>
            <a:solidFill>
              <a:srgbClr val="FFFF99"/>
            </a:solidFill>
          </a:ln>
        </p:spPr>
        <p:txBody>
          <a:bodyPr/>
          <a:lstStyle/>
          <a:p>
            <a:pPr>
              <a:buNone/>
            </a:pPr>
            <a:endParaRPr lang="cs-CZ" dirty="0"/>
          </a:p>
        </p:txBody>
      </p:sp>
      <p:pic>
        <p:nvPicPr>
          <p:cNvPr id="2050" name="Picture 2" descr="C:\Users\Viktor\Desktop\ječme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79531" y="1785926"/>
            <a:ext cx="2550121" cy="4142147"/>
          </a:xfrm>
          <a:prstGeom prst="rect">
            <a:avLst/>
          </a:prstGeom>
          <a:noFill/>
        </p:spPr>
      </p:pic>
      <p:pic>
        <p:nvPicPr>
          <p:cNvPr id="2051" name="Picture 3" descr="C:\Users\Viktor\Desktop\ječmen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2000240"/>
            <a:ext cx="4974176" cy="3730632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rgbClr val="FFFF99"/>
          </a:solidFill>
        </p:spPr>
        <p:txBody>
          <a:bodyPr/>
          <a:lstStyle/>
          <a:p>
            <a:r>
              <a:rPr lang="cs-CZ" b="1" dirty="0" smtClean="0">
                <a:solidFill>
                  <a:srgbClr val="FFC000"/>
                </a:solidFill>
              </a:rPr>
              <a:t>Ječmen dvouřadý</a:t>
            </a:r>
            <a:endParaRPr lang="cs-CZ" b="1" dirty="0">
              <a:solidFill>
                <a:srgbClr val="FFC00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solidFill>
            <a:srgbClr val="FFFF99"/>
          </a:solidFill>
        </p:spPr>
        <p:txBody>
          <a:bodyPr/>
          <a:lstStyle/>
          <a:p>
            <a:r>
              <a:rPr lang="cs-CZ" dirty="0" smtClean="0"/>
              <a:t>Ječmen se používá jako:</a:t>
            </a:r>
          </a:p>
          <a:p>
            <a:pPr lvl="1"/>
            <a:r>
              <a:rPr lang="cs-CZ" dirty="0" smtClean="0">
                <a:solidFill>
                  <a:srgbClr val="C00000"/>
                </a:solidFill>
              </a:rPr>
              <a:t>Krmivo</a:t>
            </a:r>
            <a:r>
              <a:rPr lang="cs-CZ" dirty="0" smtClean="0"/>
              <a:t>: pro dobytek</a:t>
            </a:r>
          </a:p>
          <a:p>
            <a:pPr lvl="1"/>
            <a:r>
              <a:rPr lang="cs-CZ" dirty="0" smtClean="0">
                <a:solidFill>
                  <a:srgbClr val="C00000"/>
                </a:solidFill>
              </a:rPr>
              <a:t>Výroba sladu</a:t>
            </a:r>
            <a:r>
              <a:rPr lang="cs-CZ" dirty="0" smtClean="0"/>
              <a:t>: pivo</a:t>
            </a:r>
          </a:p>
          <a:p>
            <a:pPr lvl="1"/>
            <a:r>
              <a:rPr lang="cs-CZ" dirty="0" smtClean="0">
                <a:solidFill>
                  <a:srgbClr val="C00000"/>
                </a:solidFill>
              </a:rPr>
              <a:t>Potravina</a:t>
            </a:r>
            <a:r>
              <a:rPr lang="cs-CZ" dirty="0" smtClean="0"/>
              <a:t>: Melta - náhražka kávy</a:t>
            </a:r>
            <a:endParaRPr lang="cs-CZ" dirty="0"/>
          </a:p>
        </p:txBody>
      </p:sp>
      <p:sp>
        <p:nvSpPr>
          <p:cNvPr id="5" name="Zahnutá šipka doleva 4">
            <a:hlinkClick r:id="rId2" action="ppaction://hlinksldjump"/>
          </p:cNvPr>
          <p:cNvSpPr/>
          <p:nvPr/>
        </p:nvSpPr>
        <p:spPr>
          <a:xfrm>
            <a:off x="142876" y="6143644"/>
            <a:ext cx="785786" cy="500066"/>
          </a:xfrm>
          <a:prstGeom prst="curvedLeftArrow">
            <a:avLst/>
          </a:prstGeom>
          <a:solidFill>
            <a:srgbClr val="FFC0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  <p:pic>
        <p:nvPicPr>
          <p:cNvPr id="6146" name="Picture 2" descr="C:\Users\Viktor\Desktop\Melt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60462" y="3946552"/>
            <a:ext cx="1982778" cy="1982778"/>
          </a:xfrm>
          <a:prstGeom prst="rect">
            <a:avLst/>
          </a:prstGeom>
          <a:noFill/>
        </p:spPr>
      </p:pic>
      <p:pic>
        <p:nvPicPr>
          <p:cNvPr id="6147" name="Picture 3" descr="C:\Users\Viktor\Desktop\302px-Weizenbie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26" y="1928802"/>
            <a:ext cx="2027326" cy="4014375"/>
          </a:xfrm>
          <a:prstGeom prst="rect">
            <a:avLst/>
          </a:prstGeom>
          <a:noFill/>
        </p:spPr>
      </p:pic>
      <p:pic>
        <p:nvPicPr>
          <p:cNvPr id="6148" name="Picture 4" descr="C:\Users\Viktor\Desktop\Sjb_whiskey_malt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0430" y="3870753"/>
            <a:ext cx="2744769" cy="2058577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rgbClr val="FFFF99"/>
          </a:solidFill>
        </p:spPr>
        <p:txBody>
          <a:bodyPr/>
          <a:lstStyle/>
          <a:p>
            <a:r>
              <a:rPr lang="cs-CZ" b="1" dirty="0" smtClean="0">
                <a:solidFill>
                  <a:srgbClr val="FFC000"/>
                </a:solidFill>
              </a:rPr>
              <a:t>Oves setý</a:t>
            </a:r>
            <a:endParaRPr lang="cs-CZ" b="1" dirty="0">
              <a:solidFill>
                <a:srgbClr val="FFC00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solidFill>
            <a:srgbClr val="FFFF99"/>
          </a:solidFill>
        </p:spPr>
        <p:txBody>
          <a:bodyPr/>
          <a:lstStyle/>
          <a:p>
            <a:pPr>
              <a:buNone/>
            </a:pPr>
            <a:endParaRPr lang="cs-CZ" dirty="0"/>
          </a:p>
        </p:txBody>
      </p:sp>
      <p:pic>
        <p:nvPicPr>
          <p:cNvPr id="3074" name="Picture 2" descr="C:\Users\Viktor\Desktop\oves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928802"/>
            <a:ext cx="5214974" cy="3911231"/>
          </a:xfrm>
          <a:prstGeom prst="rect">
            <a:avLst/>
          </a:prstGeom>
          <a:noFill/>
        </p:spPr>
      </p:pic>
      <p:pic>
        <p:nvPicPr>
          <p:cNvPr id="3075" name="Picture 3" descr="C:\Users\Viktor\Desktop\ov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59493" y="1714488"/>
            <a:ext cx="2613035" cy="4294177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solidFill>
            <a:srgbClr val="FFFF99"/>
          </a:solidFill>
        </p:spPr>
        <p:txBody>
          <a:bodyPr/>
          <a:lstStyle/>
          <a:p>
            <a:r>
              <a:rPr lang="cs-CZ" b="1" dirty="0" smtClean="0">
                <a:solidFill>
                  <a:srgbClr val="FFC000"/>
                </a:solidFill>
              </a:rPr>
              <a:t>Oves</a:t>
            </a:r>
            <a:endParaRPr lang="cs-CZ" b="1" dirty="0">
              <a:solidFill>
                <a:srgbClr val="FFC00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solidFill>
            <a:srgbClr val="FFFF99"/>
          </a:solidFill>
        </p:spPr>
        <p:txBody>
          <a:bodyPr/>
          <a:lstStyle/>
          <a:p>
            <a:r>
              <a:rPr lang="cs-CZ" dirty="0" smtClean="0"/>
              <a:t>Oves se používá jako:</a:t>
            </a:r>
          </a:p>
          <a:p>
            <a:pPr lvl="1"/>
            <a:r>
              <a:rPr lang="cs-CZ" dirty="0" smtClean="0">
                <a:solidFill>
                  <a:srgbClr val="C00000"/>
                </a:solidFill>
              </a:rPr>
              <a:t>Potravina</a:t>
            </a:r>
            <a:r>
              <a:rPr lang="cs-CZ" dirty="0" smtClean="0"/>
              <a:t>: pečivo, ovesné vločky</a:t>
            </a:r>
          </a:p>
          <a:p>
            <a:pPr lvl="1"/>
            <a:r>
              <a:rPr lang="cs-CZ" dirty="0" smtClean="0">
                <a:solidFill>
                  <a:srgbClr val="C00000"/>
                </a:solidFill>
              </a:rPr>
              <a:t>Krmivo</a:t>
            </a:r>
            <a:r>
              <a:rPr lang="cs-CZ" dirty="0" smtClean="0"/>
              <a:t>: zvláště pro koně</a:t>
            </a:r>
            <a:endParaRPr lang="cs-CZ" dirty="0"/>
          </a:p>
        </p:txBody>
      </p:sp>
      <p:sp>
        <p:nvSpPr>
          <p:cNvPr id="5" name="Zahnutá šipka doleva 4">
            <a:hlinkClick r:id="rId2" action="ppaction://hlinksldjump" highlightClick="1"/>
          </p:cNvPr>
          <p:cNvSpPr/>
          <p:nvPr/>
        </p:nvSpPr>
        <p:spPr>
          <a:xfrm>
            <a:off x="142876" y="6143644"/>
            <a:ext cx="785786" cy="500066"/>
          </a:xfrm>
          <a:prstGeom prst="curvedLeftArrow">
            <a:avLst/>
          </a:prstGeom>
          <a:solidFill>
            <a:srgbClr val="FFC0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  <p:pic>
        <p:nvPicPr>
          <p:cNvPr id="8194" name="Picture 2" descr="C:\Users\Viktor\Desktop\ovsnejvločk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26608" y="3429000"/>
            <a:ext cx="3059640" cy="2500306"/>
          </a:xfrm>
          <a:prstGeom prst="rect">
            <a:avLst/>
          </a:prstGeom>
          <a:noFill/>
        </p:spPr>
      </p:pic>
      <p:pic>
        <p:nvPicPr>
          <p:cNvPr id="8195" name="Picture 3" descr="C:\Users\Viktor\Desktop\ovesnejvločky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4550761" y="3429001"/>
            <a:ext cx="3378825" cy="250033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253</Words>
  <Application>Microsoft Office PowerPoint</Application>
  <PresentationFormat>Předvádění na obrazovce (4:3)</PresentationFormat>
  <Paragraphs>68</Paragraphs>
  <Slides>18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18</vt:i4>
      </vt:variant>
    </vt:vector>
  </HeadingPairs>
  <TitlesOfParts>
    <vt:vector size="19" baseType="lpstr">
      <vt:lpstr>Motiv sady Office</vt:lpstr>
      <vt:lpstr>Snímek 1</vt:lpstr>
      <vt:lpstr>Obilniny ( podpora pro výuku)</vt:lpstr>
      <vt:lpstr>Obilniny</vt:lpstr>
      <vt:lpstr>Pšenice</vt:lpstr>
      <vt:lpstr>Pšenice</vt:lpstr>
      <vt:lpstr>Ječmen dvouřadý</vt:lpstr>
      <vt:lpstr>Ječmen dvouřadý</vt:lpstr>
      <vt:lpstr>Oves setý</vt:lpstr>
      <vt:lpstr>Oves</vt:lpstr>
      <vt:lpstr>Žito seté</vt:lpstr>
      <vt:lpstr>Žito seté</vt:lpstr>
      <vt:lpstr>Kukuřice setá</vt:lpstr>
      <vt:lpstr>Kukuřice setá</vt:lpstr>
      <vt:lpstr>Snímek 14</vt:lpstr>
      <vt:lpstr>Snímek 15</vt:lpstr>
      <vt:lpstr>Snímek 16</vt:lpstr>
      <vt:lpstr>Snímek 17</vt:lpstr>
      <vt:lpstr>Snímek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Viktor</dc:creator>
  <cp:lastModifiedBy>Viktor</cp:lastModifiedBy>
  <cp:revision>26</cp:revision>
  <dcterms:created xsi:type="dcterms:W3CDTF">2011-10-16T16:28:12Z</dcterms:created>
  <dcterms:modified xsi:type="dcterms:W3CDTF">2012-01-03T14:29:44Z</dcterms:modified>
</cp:coreProperties>
</file>