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02953-A2EA-4BCB-AD6A-33BFFAAB4FA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7E76-9B2B-4867-AC11-0EB29BB1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02953-A2EA-4BCB-AD6A-33BFFAAB4FA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7E76-9B2B-4867-AC11-0EB29BB1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02953-A2EA-4BCB-AD6A-33BFFAAB4FA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7E76-9B2B-4867-AC11-0EB29BB1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02953-A2EA-4BCB-AD6A-33BFFAAB4FA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7E76-9B2B-4867-AC11-0EB29BB1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02953-A2EA-4BCB-AD6A-33BFFAAB4FA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7E76-9B2B-4867-AC11-0EB29BB1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02953-A2EA-4BCB-AD6A-33BFFAAB4FA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7E76-9B2B-4867-AC11-0EB29BB1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02953-A2EA-4BCB-AD6A-33BFFAAB4FA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7E76-9B2B-4867-AC11-0EB29BB1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02953-A2EA-4BCB-AD6A-33BFFAAB4FA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7E76-9B2B-4867-AC11-0EB29BB1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02953-A2EA-4BCB-AD6A-33BFFAAB4FA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7E76-9B2B-4867-AC11-0EB29BB1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02953-A2EA-4BCB-AD6A-33BFFAAB4FA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7E76-9B2B-4867-AC11-0EB29BB1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02953-A2EA-4BCB-AD6A-33BFFAAB4FA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7E76-9B2B-4867-AC11-0EB29BB1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002953-A2EA-4BCB-AD6A-33BFFAAB4FA7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17E76-9B2B-4867-AC11-0EB29BB1BC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ardappel_bloeiend_Fresco.jpg" TargetMode="External"/><Relationship Id="rId2" Type="http://schemas.openxmlformats.org/officeDocument/2006/relationships/hyperlink" Target="http://cs.wikipedia.org/wiki/Soubor:Potato_pla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Zuckerr%C3%BCbe.jpg" TargetMode="External"/><Relationship Id="rId5" Type="http://schemas.openxmlformats.org/officeDocument/2006/relationships/hyperlink" Target="http://cs.wikipedia.org/wiki/Soubor:SugarBeet.jpg" TargetMode="External"/><Relationship Id="rId4" Type="http://schemas.openxmlformats.org/officeDocument/2006/relationships/hyperlink" Target="http://commons.wikimedia.org/wiki/File:Solanum_tuberosum.png?uselang=c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Illustration_Beta_vulgaris_var._rapacea0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září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4.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Člověk a jeho svět. 1. stupeň. Člověk a jeho svět. Rozmanitost přírody.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Žáci se seznámí s vybranými druhy okopanin a jejich užitím, popisují jejich části a aktivně si je procvičí.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Okopaniny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500042"/>
            <a:ext cx="7643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VY_32_INOVACE_03_OKOPANINY</a:t>
            </a:r>
            <a:endParaRPr lang="cs-CZ" dirty="0"/>
          </a:p>
        </p:txBody>
      </p:sp>
      <p:pic>
        <p:nvPicPr>
          <p:cNvPr id="5" name="Obrázek 4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4286256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Okopaniny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1142976" y="2500306"/>
            <a:ext cx="3143272" cy="78581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Lilek brambor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3" action="ppaction://hlinksldjump" highlightClick="1"/>
          </p:cNvPr>
          <p:cNvSpPr/>
          <p:nvPr/>
        </p:nvSpPr>
        <p:spPr>
          <a:xfrm>
            <a:off x="2928926" y="4572008"/>
            <a:ext cx="3143272" cy="78581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Zopakuj si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4" action="ppaction://hlinksldjump" highlightClick="1"/>
          </p:cNvPr>
          <p:cNvSpPr/>
          <p:nvPr/>
        </p:nvSpPr>
        <p:spPr>
          <a:xfrm>
            <a:off x="4786314" y="2500306"/>
            <a:ext cx="3143272" cy="78581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Řepa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Lilek brambor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/>
              <a:t>Využití:</a:t>
            </a:r>
          </a:p>
          <a:p>
            <a:r>
              <a:rPr lang="cs-CZ" dirty="0" smtClean="0"/>
              <a:t>Potravina- hranolky, krokety, brambůrky</a:t>
            </a:r>
          </a:p>
          <a:p>
            <a:r>
              <a:rPr lang="cs-CZ" dirty="0" smtClean="0"/>
              <a:t>Surovina – škrob</a:t>
            </a:r>
          </a:p>
          <a:p>
            <a:r>
              <a:rPr lang="cs-CZ" dirty="0" smtClean="0"/>
              <a:t>Krmivo</a:t>
            </a:r>
          </a:p>
          <a:p>
            <a:pPr>
              <a:buNone/>
            </a:pPr>
            <a:r>
              <a:rPr lang="cs-CZ" u="sng" dirty="0" smtClean="0"/>
              <a:t>Lidové názvy:</a:t>
            </a:r>
          </a:p>
          <a:p>
            <a:r>
              <a:rPr lang="cs-CZ" dirty="0" smtClean="0"/>
              <a:t>Zemák</a:t>
            </a:r>
          </a:p>
          <a:p>
            <a:r>
              <a:rPr lang="cs-CZ" dirty="0" err="1" smtClean="0"/>
              <a:t>Krumple</a:t>
            </a:r>
            <a:endParaRPr lang="cs-CZ" dirty="0" smtClean="0"/>
          </a:p>
          <a:p>
            <a:r>
              <a:rPr lang="cs-CZ" dirty="0" smtClean="0"/>
              <a:t>Kobzole</a:t>
            </a:r>
          </a:p>
          <a:p>
            <a:r>
              <a:rPr lang="cs-CZ" dirty="0" err="1" smtClean="0"/>
              <a:t>Bandory</a:t>
            </a:r>
            <a:endParaRPr lang="cs-CZ" dirty="0"/>
          </a:p>
        </p:txBody>
      </p:sp>
      <p:pic>
        <p:nvPicPr>
          <p:cNvPr id="3074" name="Picture 2" descr="C:\Users\Viktor\Desktop\lilek 2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2928934"/>
            <a:ext cx="2428887" cy="3645781"/>
          </a:xfrm>
          <a:prstGeom prst="rect">
            <a:avLst/>
          </a:prstGeom>
          <a:noFill/>
        </p:spPr>
      </p:pic>
      <p:pic>
        <p:nvPicPr>
          <p:cNvPr id="3075" name="Picture 3" descr="C:\Users\Viktor\Desktop\lilek brambor 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78" y="3643314"/>
            <a:ext cx="1831980" cy="2940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Viktor\Desktop\bvrabomr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714356"/>
            <a:ext cx="5572164" cy="470486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00100" y="714356"/>
            <a:ext cx="1214446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Květ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1785918" y="1071546"/>
            <a:ext cx="1357322" cy="28575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000100" y="1643050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List</a:t>
            </a:r>
            <a:endParaRPr lang="cs-CZ" sz="2800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1643042" y="2000240"/>
            <a:ext cx="1500198" cy="158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000100" y="2500306"/>
            <a:ext cx="16430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Stonek (lodyha)</a:t>
            </a:r>
            <a:endParaRPr lang="cs-CZ" sz="2800" dirty="0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2285984" y="3286124"/>
            <a:ext cx="1928826" cy="28575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000100" y="3929066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Kořen</a:t>
            </a:r>
            <a:endParaRPr lang="cs-CZ" sz="2800" dirty="0"/>
          </a:p>
        </p:txBody>
      </p:sp>
      <p:cxnSp>
        <p:nvCxnSpPr>
          <p:cNvPr id="23" name="Přímá spojovací šipka 22"/>
          <p:cNvCxnSpPr/>
          <p:nvPr/>
        </p:nvCxnSpPr>
        <p:spPr>
          <a:xfrm>
            <a:off x="2000232" y="4286256"/>
            <a:ext cx="1785950" cy="28575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000100" y="5191796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Hlízy</a:t>
            </a:r>
            <a:endParaRPr lang="cs-CZ" sz="2800" dirty="0"/>
          </a:p>
        </p:txBody>
      </p:sp>
      <p:cxnSp>
        <p:nvCxnSpPr>
          <p:cNvPr id="26" name="Přímá spojovací šipka 25"/>
          <p:cNvCxnSpPr/>
          <p:nvPr/>
        </p:nvCxnSpPr>
        <p:spPr>
          <a:xfrm flipV="1">
            <a:off x="2071670" y="5000636"/>
            <a:ext cx="1143008" cy="57150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2071670" y="5072074"/>
            <a:ext cx="1571636" cy="50006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2071670" y="5072074"/>
            <a:ext cx="2143140" cy="50006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5400000">
            <a:off x="5036347" y="1393017"/>
            <a:ext cx="1500198" cy="85725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rot="16200000" flipH="1">
            <a:off x="5786446" y="1500174"/>
            <a:ext cx="1785950" cy="92869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5786446" y="571480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Plod</a:t>
            </a:r>
            <a:endParaRPr lang="cs-CZ" sz="2800" dirty="0"/>
          </a:p>
        </p:txBody>
      </p:sp>
      <p:sp>
        <p:nvSpPr>
          <p:cNvPr id="47" name="Šipka doleva 46">
            <a:hlinkClick r:id="rId3" action="ppaction://hlinksldjump" highlightClick="1"/>
          </p:cNvPr>
          <p:cNvSpPr/>
          <p:nvPr/>
        </p:nvSpPr>
        <p:spPr>
          <a:xfrm>
            <a:off x="214282" y="6072206"/>
            <a:ext cx="785818" cy="357190"/>
          </a:xfrm>
          <a:prstGeom prst="lef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Řepa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Řepa obecná(cukrovka) – </a:t>
            </a:r>
            <a:r>
              <a:rPr lang="cs-CZ" dirty="0"/>
              <a:t>v</a:t>
            </a:r>
            <a:r>
              <a:rPr lang="cs-CZ" dirty="0" smtClean="0"/>
              <a:t>ýroba cukru v cukrovarech, výroba lihu</a:t>
            </a:r>
          </a:p>
          <a:p>
            <a:r>
              <a:rPr lang="cs-CZ" dirty="0" smtClean="0"/>
              <a:t>Řepa krmná – krmivo pro dobytek</a:t>
            </a:r>
            <a:endParaRPr lang="cs-CZ" dirty="0"/>
          </a:p>
        </p:txBody>
      </p:sp>
      <p:pic>
        <p:nvPicPr>
          <p:cNvPr id="5122" name="Picture 2" descr="C:\Users\Viktor\Desktop\řep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3600779"/>
            <a:ext cx="2194568" cy="3042931"/>
          </a:xfrm>
          <a:prstGeom prst="rect">
            <a:avLst/>
          </a:prstGeom>
          <a:noFill/>
        </p:spPr>
      </p:pic>
      <p:pic>
        <p:nvPicPr>
          <p:cNvPr id="5124" name="Picture 4" descr="C:\Users\Viktor\Desktop\řepáááááááááááááááááá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3643314"/>
            <a:ext cx="1978450" cy="2993707"/>
          </a:xfrm>
          <a:prstGeom prst="rect">
            <a:avLst/>
          </a:prstGeom>
          <a:noFill/>
        </p:spPr>
      </p:pic>
      <p:pic>
        <p:nvPicPr>
          <p:cNvPr id="6146" name="Picture 2" descr="Soubor:Illustration Beta vulgaris var. rapacea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7" y="3643314"/>
            <a:ext cx="2500330" cy="3000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Viktor\Desktop\řep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7662" y="366731"/>
            <a:ext cx="4114800" cy="57054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214414" y="4510135"/>
            <a:ext cx="27860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Bulva</a:t>
            </a:r>
          </a:p>
          <a:p>
            <a:r>
              <a:rPr lang="cs-CZ" sz="2800" dirty="0" smtClean="0"/>
              <a:t>(zásobní kořen)</a:t>
            </a:r>
            <a:endParaRPr lang="cs-CZ" sz="2800" dirty="0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2143108" y="4438697"/>
            <a:ext cx="3643338" cy="42862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285852" y="1009673"/>
            <a:ext cx="19288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Chrást</a:t>
            </a:r>
          </a:p>
          <a:p>
            <a:r>
              <a:rPr lang="cs-CZ" sz="2800" dirty="0" smtClean="0"/>
              <a:t>(listy)</a:t>
            </a:r>
            <a:endParaRPr lang="cs-CZ" sz="2800" dirty="0"/>
          </a:p>
        </p:txBody>
      </p:sp>
      <p:cxnSp>
        <p:nvCxnSpPr>
          <p:cNvPr id="11" name="Přímá spojovací šipka 10"/>
          <p:cNvCxnSpPr>
            <a:endCxn id="12" idx="1"/>
          </p:cNvCxnSpPr>
          <p:nvPr/>
        </p:nvCxnSpPr>
        <p:spPr>
          <a:xfrm rot="16200000" flipH="1">
            <a:off x="1982373" y="1670474"/>
            <a:ext cx="1607355" cy="85725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Levá složená závorka 11"/>
          <p:cNvSpPr/>
          <p:nvPr/>
        </p:nvSpPr>
        <p:spPr>
          <a:xfrm>
            <a:off x="3214678" y="1652615"/>
            <a:ext cx="2357454" cy="2500330"/>
          </a:xfrm>
          <a:prstGeom prst="leftBrac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>
            <a:hlinkClick r:id="rId3" action="ppaction://hlinksldjump" highlightClick="1"/>
          </p:cNvPr>
          <p:cNvSpPr/>
          <p:nvPr/>
        </p:nvSpPr>
        <p:spPr>
          <a:xfrm>
            <a:off x="214282" y="6072206"/>
            <a:ext cx="785818" cy="357190"/>
          </a:xfrm>
          <a:prstGeom prst="lef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Zopakuj si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Picture 2" descr="C:\Users\Viktor\Desktop\bvrabomr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1643050"/>
            <a:ext cx="5572164" cy="4704865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1643042" y="1928802"/>
            <a:ext cx="1500198" cy="35719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643042" y="2857496"/>
            <a:ext cx="1500198" cy="7302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643042" y="4143380"/>
            <a:ext cx="2571768" cy="35719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1714480" y="5143512"/>
            <a:ext cx="2071702" cy="35719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1785918" y="5929330"/>
            <a:ext cx="1428760" cy="50006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1785918" y="6000768"/>
            <a:ext cx="1857388" cy="42862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1735494" y="6000768"/>
            <a:ext cx="2479316" cy="45601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>
            <a:off x="5036347" y="2321711"/>
            <a:ext cx="1500198" cy="85725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6200000" flipH="1">
            <a:off x="5786446" y="2428868"/>
            <a:ext cx="1785950" cy="92869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71406" y="1928802"/>
            <a:ext cx="1500198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71406" y="2857496"/>
            <a:ext cx="1500198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71406" y="4141792"/>
            <a:ext cx="1500198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71406" y="5141924"/>
            <a:ext cx="1500198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142844" y="6427808"/>
            <a:ext cx="1500198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5500694" y="1928802"/>
            <a:ext cx="1500198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Zopakuj si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" name="Picture 2" descr="C:\Users\Viktor\Desktop\řep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1714488"/>
            <a:ext cx="3393503" cy="4705343"/>
          </a:xfrm>
          <a:prstGeom prst="rect">
            <a:avLst/>
          </a:prstGeom>
          <a:noFill/>
        </p:spPr>
      </p:pic>
      <p:cxnSp>
        <p:nvCxnSpPr>
          <p:cNvPr id="12" name="Přímá spojovací šipka 11"/>
          <p:cNvCxnSpPr/>
          <p:nvPr/>
        </p:nvCxnSpPr>
        <p:spPr>
          <a:xfrm flipV="1">
            <a:off x="2928926" y="5072074"/>
            <a:ext cx="3429024" cy="28575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endCxn id="15" idx="1"/>
          </p:cNvCxnSpPr>
          <p:nvPr/>
        </p:nvCxnSpPr>
        <p:spPr>
          <a:xfrm rot="16200000" flipH="1">
            <a:off x="2618345" y="2525134"/>
            <a:ext cx="1464480" cy="98619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Levá složená závorka 14"/>
          <p:cNvSpPr/>
          <p:nvPr/>
        </p:nvSpPr>
        <p:spPr>
          <a:xfrm>
            <a:off x="3843682" y="2643182"/>
            <a:ext cx="2085640" cy="2214578"/>
          </a:xfrm>
          <a:prstGeom prst="leftBrac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1285852" y="2214554"/>
            <a:ext cx="1500198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1214414" y="5356238"/>
            <a:ext cx="1500198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428604"/>
            <a:ext cx="8715436" cy="5929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http://cs.wikipedia.org/wiki/Soubor:Potato_plant.jpg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http://cs.wikipedia.org/wiki/Soubor:Aardappel_bloeiend_Fresco.jpg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http://commons.wikimedia.org/wiki/File:Solanum_tuberosum.png?uselang=cs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http://cs.wikipedia.org/wiki/Soubor:SugarBeet.jpg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6"/>
              </a:rPr>
              <a:t>http://cs.wikipedia.org/wiki/Soubor:Zuckerrübe.jpg</a:t>
            </a:r>
            <a:endParaRPr lang="cs-CZ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http://cs.wikipedia.org/wiki/Soubor:Illustration_Beta_vulgaris_var._rapacea0.jpg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153</Words>
  <Application>Microsoft Office PowerPoint</Application>
  <PresentationFormat>Předvádění na obrazovce (4:3)</PresentationFormat>
  <Paragraphs>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Okopaniny </vt:lpstr>
      <vt:lpstr>Okopaniny</vt:lpstr>
      <vt:lpstr>Lilek brambor</vt:lpstr>
      <vt:lpstr>Snímek 5</vt:lpstr>
      <vt:lpstr>Řepa</vt:lpstr>
      <vt:lpstr>Snímek 7</vt:lpstr>
      <vt:lpstr>Zopakuj si</vt:lpstr>
      <vt:lpstr>Zopakuj si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11</cp:revision>
  <dcterms:created xsi:type="dcterms:W3CDTF">2011-10-30T12:10:00Z</dcterms:created>
  <dcterms:modified xsi:type="dcterms:W3CDTF">2012-01-03T14:46:50Z</dcterms:modified>
</cp:coreProperties>
</file>