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64" r:id="rId4"/>
    <p:sldId id="301" r:id="rId5"/>
    <p:sldId id="307" r:id="rId6"/>
    <p:sldId id="294" r:id="rId7"/>
    <p:sldId id="308" r:id="rId8"/>
    <p:sldId id="309" r:id="rId9"/>
    <p:sldId id="302" r:id="rId10"/>
    <p:sldId id="310" r:id="rId11"/>
    <p:sldId id="278" r:id="rId12"/>
    <p:sldId id="293" r:id="rId13"/>
    <p:sldId id="284" r:id="rId14"/>
    <p:sldId id="283" r:id="rId15"/>
    <p:sldId id="286" r:id="rId16"/>
    <p:sldId id="285" r:id="rId17"/>
    <p:sldId id="287" r:id="rId18"/>
    <p:sldId id="288" r:id="rId19"/>
    <p:sldId id="289" r:id="rId20"/>
    <p:sldId id="290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75" d="100"/>
          <a:sy n="75" d="100"/>
        </p:scale>
        <p:origin x="-366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VY_32_INOVACE_Desetinná čísla</a:t>
          </a:r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VY_32_INOVACE_Desetinná čísla</a:t>
          </a:r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23883469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učiva o </a:t>
            </a:r>
            <a:r>
              <a:rPr lang="cs-CZ" dirty="0" smtClean="0"/>
              <a:t>desetinných číslech pro </a:t>
            </a:r>
            <a:r>
              <a:rPr lang="cs-CZ" dirty="0" smtClean="0"/>
              <a:t>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11 a na závěrečný interaktivní test (snímky 12 – </a:t>
            </a:r>
            <a:r>
              <a:rPr lang="cs-CZ" dirty="0" smtClean="0"/>
              <a:t>20) </a:t>
            </a:r>
            <a:r>
              <a:rPr lang="cs-CZ" dirty="0" smtClean="0"/>
              <a:t>ve kterém žáci procvičují na příkladech probrané učivo. Ve výkladové části se probírá pojem </a:t>
            </a:r>
            <a:r>
              <a:rPr lang="cs-CZ" dirty="0" smtClean="0"/>
              <a:t>desetinné číslo </a:t>
            </a:r>
            <a:r>
              <a:rPr lang="cs-CZ" dirty="0" smtClean="0"/>
              <a:t>jako část celku, zápisy zlomků </a:t>
            </a:r>
            <a:r>
              <a:rPr lang="cs-CZ" dirty="0" smtClean="0"/>
              <a:t>a desetinných čísel,  znázornění desetinných čísel na číselné ose a porovnávání desetinných čísel. Snímky 6, 7, 9 obsahují animace pomáhající pochopit probírané učivo, snímky 5, 8, 10 obsahují příklady k procvičení probraného učiva. V </a:t>
            </a:r>
            <a:r>
              <a:rPr lang="cs-CZ" dirty="0" smtClean="0"/>
              <a:t>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</a:t>
            </a:r>
            <a:r>
              <a:rPr lang="cs-CZ" dirty="0" smtClean="0"/>
              <a:t>35 </a:t>
            </a:r>
            <a:r>
              <a:rPr lang="cs-CZ" dirty="0" smtClean="0"/>
              <a:t>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Desetinná čísla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1218448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Každé racionální číslo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můžeme zapsat buď zlomkem, nebo desetinným číslem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Zlomek a desetinné číslo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321793" y="3501008"/>
            <a:ext cx="2305991" cy="1210064"/>
            <a:chOff x="321793" y="3645024"/>
            <a:chExt cx="2305991" cy="1210064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831083" y="3645024"/>
                  <a:ext cx="573732" cy="804387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74320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Arial" pitchFamily="34" charset="0"/>
                    <a:buChar char="•"/>
                    <a:defRPr sz="3200">
                      <a:solidFill>
                        <a:schemeClr val="tx2"/>
                      </a:solidFill>
                      <a:latin typeface="Calibri" pitchFamily="34" charset="0"/>
                    </a:defRPr>
                  </a:lvl1pPr>
                  <a:lvl2pPr marL="576263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200">
                      <a:solidFill>
                        <a:schemeClr val="tx2"/>
                      </a:solidFill>
                    </a:defRPr>
                  </a:lvl2pPr>
                  <a:lvl3pPr marL="855663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000">
                      <a:solidFill>
                        <a:schemeClr val="tx2"/>
                      </a:solidFill>
                    </a:defRPr>
                  </a:lvl3pPr>
                  <a:lvl4pPr marL="114300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>
                      <a:solidFill>
                        <a:schemeClr val="tx2"/>
                      </a:solidFill>
                    </a:defRPr>
                  </a:lvl4pPr>
                  <a:lvl5pPr marL="146304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600">
                      <a:solidFill>
                        <a:schemeClr val="tx2"/>
                      </a:solidFill>
                    </a:defRPr>
                  </a:lvl5pPr>
                  <a:lvl6pPr marL="178308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6pPr>
                  <a:lvl7pPr marL="210312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7pPr>
                  <a:lvl8pPr marL="242316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8pPr>
                  <a:lvl9pPr marL="274320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400" smtClean="0">
                                <a:solidFill>
                                  <a:srgbClr val="C00000"/>
                                </a:solidFill>
                              </a:rPr>
                            </m:ctrlPr>
                          </m:fPr>
                          <m:num>
                            <m:r>
                              <a:rPr lang="cs-CZ" sz="2400">
                                <a:solidFill>
                                  <a:srgbClr val="C00000"/>
                                </a:solidFill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>
                                <a:solidFill>
                                  <a:srgbClr val="C00000"/>
                                </a:solidFill>
                              </a:rPr>
                              <m:t>10</m:t>
                            </m:r>
                          </m:den>
                        </m:f>
                      </m:oMath>
                    </m:oMathPara>
                  </a14:m>
                  <a:endParaRPr lang="cs-CZ" sz="2800" dirty="0">
                    <a:solidFill>
                      <a:srgbClr val="C00000"/>
                    </a:solidFill>
                  </a:endParaRPr>
                </a:p>
              </p:txBody>
            </p:sp>
          </mc:Choice>
          <mc:Fallback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31083" y="3645024"/>
                  <a:ext cx="573732" cy="804387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5" name="Zástupný symbol pro obsah 1"/>
            <p:cNvSpPr txBox="1">
              <a:spLocks/>
            </p:cNvSpPr>
            <p:nvPr/>
          </p:nvSpPr>
          <p:spPr>
            <a:xfrm>
              <a:off x="321793" y="4365104"/>
              <a:ext cx="2305991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74320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76263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55663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4300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4630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78308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210312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242316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74320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rgbClr val="C00000"/>
                  </a:solidFill>
                  <a:latin typeface="Calibri" pitchFamily="34" charset="0"/>
                </a:rPr>
                <a:t>tři desetiny</a:t>
              </a:r>
              <a:endParaRPr lang="cs-CZ" dirty="0" smtClean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2770662" y="3717032"/>
                <a:ext cx="57373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0662" y="3717032"/>
                <a:ext cx="573732" cy="5040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0" name="Skupina 19"/>
          <p:cNvGrpSpPr/>
          <p:nvPr/>
        </p:nvGrpSpPr>
        <p:grpSpPr>
          <a:xfrm>
            <a:off x="3704434" y="3729331"/>
            <a:ext cx="5474343" cy="981741"/>
            <a:chOff x="2987824" y="3873347"/>
            <a:chExt cx="5474343" cy="981741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7" name="TextovéPole 16"/>
                <p:cNvSpPr txBox="1"/>
                <p:nvPr/>
              </p:nvSpPr>
              <p:spPr>
                <a:xfrm>
                  <a:off x="3638228" y="3873347"/>
                  <a:ext cx="573732" cy="576064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74320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Arial" pitchFamily="34" charset="0"/>
                    <a:buChar char="•"/>
                    <a:defRPr sz="3200">
                      <a:solidFill>
                        <a:schemeClr val="tx2"/>
                      </a:solidFill>
                      <a:latin typeface="Calibri" pitchFamily="34" charset="0"/>
                    </a:defRPr>
                  </a:lvl1pPr>
                  <a:lvl2pPr marL="576263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200">
                      <a:solidFill>
                        <a:schemeClr val="tx2"/>
                      </a:solidFill>
                    </a:defRPr>
                  </a:lvl2pPr>
                  <a:lvl3pPr marL="855663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000">
                      <a:solidFill>
                        <a:schemeClr val="tx2"/>
                      </a:solidFill>
                    </a:defRPr>
                  </a:lvl3pPr>
                  <a:lvl4pPr marL="114300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>
                      <a:solidFill>
                        <a:schemeClr val="tx2"/>
                      </a:solidFill>
                    </a:defRPr>
                  </a:lvl4pPr>
                  <a:lvl5pPr marL="146304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600">
                      <a:solidFill>
                        <a:schemeClr val="tx2"/>
                      </a:solidFill>
                    </a:defRPr>
                  </a:lvl5pPr>
                  <a:lvl6pPr marL="178308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6pPr>
                  <a:lvl7pPr marL="210312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7pPr>
                  <a:lvl8pPr marL="242316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8pPr>
                  <a:lvl9pPr marL="274320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0,3</m:t>
                        </m:r>
                      </m:oMath>
                    </m:oMathPara>
                  </a14:m>
                  <a:endParaRPr lang="cs-CZ" sz="2400" dirty="0">
                    <a:solidFill>
                      <a:srgbClr val="C00000"/>
                    </a:solidFill>
                  </a:endParaRPr>
                </a:p>
              </p:txBody>
            </p:sp>
          </mc:Choice>
          <mc:Fallback>
            <p:sp>
              <p:nvSpPr>
                <p:cNvPr id="1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38228" y="3873347"/>
                  <a:ext cx="573732" cy="576064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2128" r="-531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8" name="Zástupný symbol pro obsah 1"/>
            <p:cNvSpPr txBox="1">
              <a:spLocks/>
            </p:cNvSpPr>
            <p:nvPr/>
          </p:nvSpPr>
          <p:spPr>
            <a:xfrm>
              <a:off x="2987824" y="4365104"/>
              <a:ext cx="5474343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74320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76263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55663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4300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4630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78308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210312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242316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74320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rgbClr val="C00000"/>
                  </a:solidFill>
                  <a:latin typeface="Calibri" pitchFamily="34" charset="0"/>
                </a:rPr>
                <a:t>nula celá tři desetiny</a:t>
              </a:r>
              <a:endParaRPr lang="cs-CZ" dirty="0" smtClean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23528" y="4811224"/>
            <a:ext cx="2880320" cy="1210064"/>
            <a:chOff x="321793" y="3645024"/>
            <a:chExt cx="2880320" cy="1210064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831083" y="3645024"/>
                  <a:ext cx="573732" cy="804387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74320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Arial" pitchFamily="34" charset="0"/>
                    <a:buChar char="•"/>
                    <a:defRPr sz="3200">
                      <a:solidFill>
                        <a:schemeClr val="tx2"/>
                      </a:solidFill>
                      <a:latin typeface="Calibri" pitchFamily="34" charset="0"/>
                    </a:defRPr>
                  </a:lvl1pPr>
                  <a:lvl2pPr marL="576263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200">
                      <a:solidFill>
                        <a:schemeClr val="tx2"/>
                      </a:solidFill>
                    </a:defRPr>
                  </a:lvl2pPr>
                  <a:lvl3pPr marL="855663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000">
                      <a:solidFill>
                        <a:schemeClr val="tx2"/>
                      </a:solidFill>
                    </a:defRPr>
                  </a:lvl3pPr>
                  <a:lvl4pPr marL="114300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>
                      <a:solidFill>
                        <a:schemeClr val="tx2"/>
                      </a:solidFill>
                    </a:defRPr>
                  </a:lvl4pPr>
                  <a:lvl5pPr marL="146304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600">
                      <a:solidFill>
                        <a:schemeClr val="tx2"/>
                      </a:solidFill>
                    </a:defRPr>
                  </a:lvl5pPr>
                  <a:lvl6pPr marL="178308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6pPr>
                  <a:lvl7pPr marL="210312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7pPr>
                  <a:lvl8pPr marL="242316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8pPr>
                  <a:lvl9pPr marL="274320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400" smtClean="0">
                                <a:solidFill>
                                  <a:schemeClr val="accent5">
                                    <a:lumMod val="50000"/>
                                  </a:schemeClr>
                                </a:solidFill>
                              </a:rPr>
                            </m:ctrlPr>
                          </m:fPr>
                          <m:num>
                            <m:r>
                              <a:rPr lang="cs-CZ" sz="2400" b="0" i="0" smtClean="0">
                                <a:solidFill>
                                  <a:schemeClr val="accent5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74</m:t>
                            </m:r>
                          </m:num>
                          <m:den>
                            <m:r>
                              <a:rPr lang="cs-CZ" sz="2400">
                                <a:solidFill>
                                  <a:schemeClr val="accent5">
                                    <a:lumMod val="50000"/>
                                  </a:schemeClr>
                                </a:solidFill>
                              </a:rPr>
                              <m:t>10</m:t>
                            </m:r>
                            <m:r>
                              <a:rPr lang="cs-CZ" sz="2400" b="0" i="0" smtClean="0">
                                <a:solidFill>
                                  <a:schemeClr val="accent5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0</m:t>
                            </m:r>
                          </m:den>
                        </m:f>
                      </m:oMath>
                    </m:oMathPara>
                  </a14:m>
                  <a:endParaRPr lang="cs-CZ" sz="2800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mc:Choice>
          <mc:Fallback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31083" y="3645024"/>
                  <a:ext cx="573732" cy="804387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425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3" name="Zástupný symbol pro obsah 1"/>
            <p:cNvSpPr txBox="1">
              <a:spLocks/>
            </p:cNvSpPr>
            <p:nvPr/>
          </p:nvSpPr>
          <p:spPr>
            <a:xfrm>
              <a:off x="321793" y="4365104"/>
              <a:ext cx="2880320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74320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76263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55663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4300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4630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78308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210312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242316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74320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sedmdesát čtyři setin</a:t>
              </a:r>
              <a:endParaRPr lang="cs-CZ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endParaRPr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TextovéPole 23"/>
              <p:cNvSpPr txBox="1"/>
              <p:nvPr/>
            </p:nvSpPr>
            <p:spPr>
              <a:xfrm>
                <a:off x="2772397" y="5027248"/>
                <a:ext cx="57373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2397" y="5027248"/>
                <a:ext cx="573732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5" name="Skupina 24"/>
          <p:cNvGrpSpPr/>
          <p:nvPr/>
        </p:nvGrpSpPr>
        <p:grpSpPr>
          <a:xfrm>
            <a:off x="3706169" y="5039547"/>
            <a:ext cx="5474343" cy="981741"/>
            <a:chOff x="2987824" y="3873347"/>
            <a:chExt cx="5474343" cy="981741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6" name="TextovéPole 25"/>
                <p:cNvSpPr txBox="1"/>
                <p:nvPr/>
              </p:nvSpPr>
              <p:spPr>
                <a:xfrm>
                  <a:off x="3638228" y="3873347"/>
                  <a:ext cx="573732" cy="576064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274320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Arial" pitchFamily="34" charset="0"/>
                    <a:buChar char="•"/>
                    <a:defRPr sz="3200">
                      <a:solidFill>
                        <a:schemeClr val="tx2"/>
                      </a:solidFill>
                      <a:latin typeface="Calibri" pitchFamily="34" charset="0"/>
                    </a:defRPr>
                  </a:lvl1pPr>
                  <a:lvl2pPr marL="576263" indent="-27432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200">
                      <a:solidFill>
                        <a:schemeClr val="tx2"/>
                      </a:solidFill>
                    </a:defRPr>
                  </a:lvl2pPr>
                  <a:lvl3pPr marL="855663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2000">
                      <a:solidFill>
                        <a:schemeClr val="tx2"/>
                      </a:solidFill>
                    </a:defRPr>
                  </a:lvl3pPr>
                  <a:lvl4pPr marL="114300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>
                      <a:solidFill>
                        <a:schemeClr val="tx2"/>
                      </a:solidFill>
                    </a:defRPr>
                  </a:lvl4pPr>
                  <a:lvl5pPr marL="1463040" indent="-228600">
                    <a:spcBef>
                      <a:spcPct val="20000"/>
                    </a:spcBef>
                    <a:buClr>
                      <a:schemeClr val="accent1"/>
                    </a:buClr>
                    <a:buSzPct val="100000"/>
                    <a:buFont typeface="Symbol" pitchFamily="18" charset="2"/>
                    <a:buChar char=""/>
                    <a:defRPr sz="1600">
                      <a:solidFill>
                        <a:schemeClr val="tx2"/>
                      </a:solidFill>
                    </a:defRPr>
                  </a:lvl5pPr>
                  <a:lvl6pPr marL="178308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6pPr>
                  <a:lvl7pPr marL="210312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7pPr>
                  <a:lvl8pPr marL="242316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8pPr>
                  <a:lvl9pPr marL="2743200" indent="-228600">
                    <a:spcBef>
                      <a:spcPts val="384"/>
                    </a:spcBef>
                    <a:buClr>
                      <a:schemeClr val="accent1"/>
                    </a:buClr>
                    <a:buFont typeface="Symbol" pitchFamily="18" charset="2"/>
                    <a:buChar char="*"/>
                    <a:defRPr sz="1400">
                      <a:solidFill>
                        <a:schemeClr val="tx2"/>
                      </a:solidFill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b="0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0,74</m:t>
                        </m:r>
                      </m:oMath>
                    </m:oMathPara>
                  </a14:m>
                  <a:endParaRPr lang="cs-CZ" sz="2400" dirty="0">
                    <a:solidFill>
                      <a:schemeClr val="accent5">
                        <a:lumMod val="50000"/>
                      </a:schemeClr>
                    </a:solidFill>
                  </a:endParaRPr>
                </a:p>
              </p:txBody>
            </p:sp>
          </mc:Choice>
          <mc:Fallback>
            <p:sp>
              <p:nvSpPr>
                <p:cNvPr id="26" name="TextovéPole 2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38228" y="3873347"/>
                  <a:ext cx="573732" cy="576064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3191" r="-3404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7" name="Zástupný symbol pro obsah 1"/>
            <p:cNvSpPr txBox="1">
              <a:spLocks/>
            </p:cNvSpPr>
            <p:nvPr/>
          </p:nvSpPr>
          <p:spPr>
            <a:xfrm>
              <a:off x="2987824" y="4365104"/>
              <a:ext cx="5474343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74320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1pPr>
              <a:lvl2pPr marL="576263" indent="-27432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2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2pPr>
              <a:lvl3pPr marL="855663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20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3pPr>
              <a:lvl4pPr marL="114300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8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4pPr>
              <a:lvl5pPr marL="1463040" indent="-22860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SzPct val="100000"/>
                <a:buFont typeface="Symbol" pitchFamily="18" charset="2"/>
                <a:buChar char=""/>
                <a:defRPr sz="16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5pPr>
              <a:lvl6pPr marL="178308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6pPr>
              <a:lvl7pPr marL="210312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7pPr>
              <a:lvl8pPr marL="242316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8pPr>
              <a:lvl9pPr marL="2743200" indent="-228600" algn="l" defTabSz="914400" rtl="0" eaLnBrk="1" latinLnBrk="0" hangingPunct="1">
                <a:spcBef>
                  <a:spcPts val="384"/>
                </a:spcBef>
                <a:buClr>
                  <a:schemeClr val="accent1"/>
                </a:buClr>
                <a:buFont typeface="Symbol" pitchFamily="18" charset="2"/>
                <a:buChar char="*"/>
                <a:defRPr sz="1400" kern="120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nula celá </a:t>
              </a:r>
              <a:r>
                <a:rPr lang="cs-CZ" dirty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sedmdesát čtyři </a:t>
              </a:r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setin</a:t>
              </a:r>
              <a:br>
                <a:rPr lang="cs-CZ" dirty="0" smtClean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</a:br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(nula </a:t>
              </a:r>
              <a:r>
                <a:rPr lang="cs-CZ" dirty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celá </a:t>
              </a:r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sedm desetin </a:t>
              </a:r>
              <a:r>
                <a:rPr lang="cs-CZ" dirty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čtyři </a:t>
              </a:r>
              <a:r>
                <a:rPr lang="cs-CZ" dirty="0" smtClean="0">
                  <a:solidFill>
                    <a:schemeClr val="accent5">
                      <a:lumMod val="50000"/>
                    </a:schemeClr>
                  </a:solidFill>
                  <a:latin typeface="Calibri" pitchFamily="34" charset="0"/>
                </a:rPr>
                <a:t>setiny)</a:t>
              </a:r>
              <a:endParaRPr lang="cs-CZ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endParaRPr>
            </a:p>
            <a:p>
              <a:pPr marL="0" indent="0">
                <a:buNone/>
              </a:pPr>
              <a:endParaRPr lang="cs-CZ" sz="1000" dirty="0"/>
            </a:p>
            <a:p>
              <a:pPr marL="0" indent="0">
                <a:buNone/>
              </a:pPr>
              <a:endParaRPr lang="cs-CZ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325583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6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532605"/>
              </p:ext>
            </p:extLst>
          </p:nvPr>
        </p:nvGraphicFramePr>
        <p:xfrm>
          <a:off x="539552" y="2204864"/>
          <a:ext cx="8280921" cy="42800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440160"/>
                <a:gridCol w="1512168"/>
                <a:gridCol w="5328593"/>
              </a:tblGrid>
              <a:tr h="6511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Zlomek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Desetinné 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Desetinné číslo slovně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06496"/>
            <a:ext cx="8784976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Doplňte tabulku: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Zlomek a desetinné číslo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987500" y="4684043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smtClean="0">
                              <a:solidFill>
                                <a:srgbClr val="C00000"/>
                              </a:solidFill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48</m:t>
                          </m:r>
                        </m:num>
                        <m:den>
                          <m:r>
                            <a:rPr lang="cs-CZ" sz="1800">
                              <a:solidFill>
                                <a:srgbClr val="C00000"/>
                              </a:solidFill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500" y="4684043"/>
                <a:ext cx="573732" cy="80438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ovéPole 25"/>
              <p:cNvSpPr txBox="1"/>
              <p:nvPr/>
            </p:nvSpPr>
            <p:spPr>
              <a:xfrm>
                <a:off x="2355651" y="4768350"/>
                <a:ext cx="105243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chemeClr val="tx2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48</a:t>
                </a:r>
                <a:endParaRPr lang="cs-CZ" sz="24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5651" y="4768350"/>
                <a:ext cx="1052433" cy="576064"/>
              </a:xfrm>
              <a:prstGeom prst="rect">
                <a:avLst/>
              </a:prstGeom>
              <a:blipFill rotWithShape="1">
                <a:blip r:embed="rId3"/>
                <a:stretch>
                  <a:fillRect l="-1156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ástupný symbol pro obsah 1"/>
          <p:cNvSpPr txBox="1">
            <a:spLocks/>
          </p:cNvSpPr>
          <p:nvPr/>
        </p:nvSpPr>
        <p:spPr>
          <a:xfrm>
            <a:off x="3563888" y="4782422"/>
            <a:ext cx="54743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alibri" pitchFamily="34" charset="0"/>
              </a:rPr>
              <a:t>nula celá čtyřicet osm setin</a:t>
            </a:r>
            <a:endParaRPr lang="cs-CZ" sz="10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985765" y="4093577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smtClean="0">
                              <a:solidFill>
                                <a:srgbClr val="C00000"/>
                              </a:solidFill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35</m:t>
                          </m:r>
                        </m:num>
                        <m:den>
                          <m:r>
                            <a:rPr lang="cs-CZ" sz="1800">
                              <a:solidFill>
                                <a:srgbClr val="C00000"/>
                              </a:solidFill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765" y="4093577"/>
                <a:ext cx="573732" cy="8043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9" name="TextovéPole 28"/>
              <p:cNvSpPr txBox="1"/>
              <p:nvPr/>
            </p:nvSpPr>
            <p:spPr>
              <a:xfrm>
                <a:off x="2353916" y="4177884"/>
                <a:ext cx="1347692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35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3916" y="4177884"/>
                <a:ext cx="1347692" cy="576064"/>
              </a:xfrm>
              <a:prstGeom prst="rect">
                <a:avLst/>
              </a:prstGeom>
              <a:blipFill rotWithShape="1">
                <a:blip r:embed="rId5"/>
                <a:stretch>
                  <a:fillRect l="-905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1"/>
          <p:cNvSpPr txBox="1">
            <a:spLocks/>
          </p:cNvSpPr>
          <p:nvPr/>
        </p:nvSpPr>
        <p:spPr>
          <a:xfrm>
            <a:off x="3562153" y="4191956"/>
            <a:ext cx="54743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libri" pitchFamily="34" charset="0"/>
              </a:rPr>
              <a:t>nula celá třicet pět setin</a:t>
            </a:r>
            <a:endParaRPr lang="cs-CZ" sz="1000" dirty="0"/>
          </a:p>
          <a:p>
            <a:pPr marL="0" indent="0">
              <a:buNone/>
            </a:pPr>
            <a:endParaRPr lang="cs-CZ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1" name="TextovéPole 30"/>
              <p:cNvSpPr txBox="1"/>
              <p:nvPr/>
            </p:nvSpPr>
            <p:spPr>
              <a:xfrm>
                <a:off x="985765" y="3503111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smtClean="0">
                              <a:solidFill>
                                <a:srgbClr val="C00000"/>
                              </a:solidFill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1800">
                              <a:solidFill>
                                <a:srgbClr val="C00000"/>
                              </a:solidFill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765" y="3503111"/>
                <a:ext cx="573732" cy="8043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TextovéPole 31"/>
              <p:cNvSpPr txBox="1"/>
              <p:nvPr/>
            </p:nvSpPr>
            <p:spPr>
              <a:xfrm>
                <a:off x="2353916" y="3587418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chemeClr val="tx2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8</a:t>
                </a:r>
                <a:endParaRPr lang="cs-CZ" sz="24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3916" y="3587418"/>
                <a:ext cx="777923" cy="576064"/>
              </a:xfrm>
              <a:prstGeom prst="rect">
                <a:avLst/>
              </a:prstGeom>
              <a:blipFill rotWithShape="1">
                <a:blip r:embed="rId7"/>
                <a:stretch>
                  <a:fillRect l="-1563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ástupný symbol pro obsah 1"/>
          <p:cNvSpPr txBox="1">
            <a:spLocks/>
          </p:cNvSpPr>
          <p:nvPr/>
        </p:nvSpPr>
        <p:spPr>
          <a:xfrm>
            <a:off x="3562153" y="3601490"/>
            <a:ext cx="54743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Calibri" pitchFamily="34" charset="0"/>
              </a:rPr>
              <a:t>nula celá 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</a:rPr>
              <a:t>osm desetin</a:t>
            </a:r>
            <a:endParaRPr lang="cs-CZ" sz="11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4" name="TextovéPole 33"/>
              <p:cNvSpPr txBox="1"/>
              <p:nvPr/>
            </p:nvSpPr>
            <p:spPr>
              <a:xfrm>
                <a:off x="985765" y="2912645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smtClean="0">
                              <a:solidFill>
                                <a:schemeClr val="tx2"/>
                              </a:solidFill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765" y="2912645"/>
                <a:ext cx="573732" cy="8043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5" name="TextovéPole 34"/>
              <p:cNvSpPr txBox="1"/>
              <p:nvPr/>
            </p:nvSpPr>
            <p:spPr>
              <a:xfrm>
                <a:off x="2353916" y="2996952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0,4</m:t>
                      </m:r>
                    </m:oMath>
                  </m:oMathPara>
                </a14:m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3916" y="2996952"/>
                <a:ext cx="777923" cy="576064"/>
              </a:xfrm>
              <a:prstGeom prst="rect">
                <a:avLst/>
              </a:prstGeom>
              <a:blipFill rotWithShape="1">
                <a:blip r:embed="rId9"/>
                <a:stretch>
                  <a:fillRect l="-1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ástupný symbol pro obsah 1"/>
          <p:cNvSpPr txBox="1">
            <a:spLocks/>
          </p:cNvSpPr>
          <p:nvPr/>
        </p:nvSpPr>
        <p:spPr>
          <a:xfrm>
            <a:off x="3562153" y="3011024"/>
            <a:ext cx="54743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alibri" pitchFamily="34" charset="0"/>
              </a:rPr>
              <a:t>nula celá čtyři desetiny</a:t>
            </a:r>
            <a:endParaRPr lang="cs-CZ" sz="10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7" name="TextovéPole 36"/>
              <p:cNvSpPr txBox="1"/>
              <p:nvPr/>
            </p:nvSpPr>
            <p:spPr>
              <a:xfrm>
                <a:off x="985765" y="5274509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smtClean="0">
                              <a:solidFill>
                                <a:srgbClr val="C00000"/>
                              </a:solidFill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274</m:t>
                          </m:r>
                        </m:num>
                        <m:den>
                          <m:r>
                            <a:rPr lang="cs-CZ" sz="1800">
                              <a:solidFill>
                                <a:srgbClr val="C00000"/>
                              </a:solidFill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765" y="5274509"/>
                <a:ext cx="573732" cy="804387"/>
              </a:xfrm>
              <a:prstGeom prst="rect">
                <a:avLst/>
              </a:prstGeom>
              <a:blipFill rotWithShape="1">
                <a:blip r:embed="rId10"/>
                <a:stretch>
                  <a:fillRect r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8" name="TextovéPole 37"/>
              <p:cNvSpPr txBox="1"/>
              <p:nvPr/>
            </p:nvSpPr>
            <p:spPr>
              <a:xfrm>
                <a:off x="2353916" y="5358816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0,</m:t>
                      </m:r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 panose="02040503050406030204" pitchFamily="18" charset="0"/>
                        </a:rPr>
                        <m:t>2</m:t>
                      </m:r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74</m:t>
                      </m:r>
                    </m:oMath>
                  </m:oMathPara>
                </a14:m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3916" y="5358816"/>
                <a:ext cx="777923" cy="576064"/>
              </a:xfrm>
              <a:prstGeom prst="rect">
                <a:avLst/>
              </a:prstGeom>
              <a:blipFill rotWithShape="1">
                <a:blip r:embed="rId11"/>
                <a:stretch>
                  <a:fillRect l="-1563" r="-21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ástupný symbol pro obsah 1"/>
          <p:cNvSpPr txBox="1">
            <a:spLocks/>
          </p:cNvSpPr>
          <p:nvPr/>
        </p:nvSpPr>
        <p:spPr>
          <a:xfrm>
            <a:off x="3562153" y="5372888"/>
            <a:ext cx="54743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latin typeface="Calibri" pitchFamily="34" charset="0"/>
              </a:rPr>
              <a:t>nula celá dvě stě sedmdesát </a:t>
            </a:r>
            <a:r>
              <a:rPr lang="cs-CZ" dirty="0">
                <a:latin typeface="Calibri" pitchFamily="34" charset="0"/>
              </a:rPr>
              <a:t>čtyři </a:t>
            </a:r>
            <a:r>
              <a:rPr lang="cs-CZ" dirty="0" smtClean="0">
                <a:latin typeface="Calibri" pitchFamily="34" charset="0"/>
              </a:rPr>
              <a:t>tisícin</a:t>
            </a:r>
            <a:endParaRPr lang="cs-CZ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0" name="TextovéPole 39"/>
              <p:cNvSpPr txBox="1"/>
              <p:nvPr/>
            </p:nvSpPr>
            <p:spPr>
              <a:xfrm>
                <a:off x="985765" y="5864973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smtClean="0">
                              <a:solidFill>
                                <a:schemeClr val="tx2"/>
                              </a:solidFill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159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765" y="5864973"/>
                <a:ext cx="573732" cy="804387"/>
              </a:xfrm>
              <a:prstGeom prst="rect">
                <a:avLst/>
              </a:prstGeom>
              <a:blipFill rotWithShape="1">
                <a:blip r:embed="rId12"/>
                <a:stretch>
                  <a:fillRect r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TextovéPole 40"/>
              <p:cNvSpPr txBox="1"/>
              <p:nvPr/>
            </p:nvSpPr>
            <p:spPr>
              <a:xfrm>
                <a:off x="2353916" y="5949280"/>
                <a:ext cx="1054168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159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3916" y="5949280"/>
                <a:ext cx="1054168" cy="576064"/>
              </a:xfrm>
              <a:prstGeom prst="rect">
                <a:avLst/>
              </a:prstGeom>
              <a:blipFill rotWithShape="1">
                <a:blip r:embed="rId13"/>
                <a:stretch>
                  <a:fillRect l="-1156" t="-8511" b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Zástupný symbol pro obsah 1"/>
          <p:cNvSpPr txBox="1">
            <a:spLocks/>
          </p:cNvSpPr>
          <p:nvPr/>
        </p:nvSpPr>
        <p:spPr>
          <a:xfrm>
            <a:off x="3562153" y="5963352"/>
            <a:ext cx="54743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alibri" pitchFamily="34" charset="0"/>
              </a:rPr>
              <a:t>nula celá sto padesát devět tisícin</a:t>
            </a:r>
            <a:endParaRPr lang="cs-CZ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7012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2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348880"/>
            <a:ext cx="8784976" cy="4032448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Znázorněte číslo 0,3 (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nula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celá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tři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desetiny</a:t>
            </a:r>
            <a:r>
              <a:rPr lang="cs-CZ" sz="3200" dirty="0" smtClean="0">
                <a:latin typeface="Calibri" pitchFamily="34" charset="0"/>
              </a:rPr>
              <a:t>) na číselné ose:</a:t>
            </a: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Sestrojíme číselnou osu s jednotkami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Každou jednotku rozdělíme na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deset </a:t>
            </a:r>
            <a:r>
              <a:rPr lang="cs-CZ" sz="3200" dirty="0" smtClean="0">
                <a:latin typeface="Calibri" pitchFamily="34" charset="0"/>
              </a:rPr>
              <a:t>dílů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Od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nuly</a:t>
            </a:r>
            <a:r>
              <a:rPr lang="cs-CZ" sz="3200" dirty="0" smtClean="0">
                <a:latin typeface="Calibri" pitchFamily="34" charset="0"/>
              </a:rPr>
              <a:t> doprava napočítáme </a:t>
            </a:r>
            <a:r>
              <a:rPr lang="cs-CZ" sz="3200" dirty="0">
                <a:solidFill>
                  <a:srgbClr val="C00000"/>
                </a:solidFill>
                <a:latin typeface="Calibri" pitchFamily="34" charset="0"/>
              </a:rPr>
              <a:t>tři</a:t>
            </a:r>
            <a:r>
              <a:rPr lang="cs-CZ" sz="3200" dirty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dílky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Znázornění zlomku a desetinného čísla na číselné ose</a:t>
            </a:r>
            <a:endParaRPr lang="cs-CZ" dirty="0"/>
          </a:p>
        </p:txBody>
      </p:sp>
      <p:grpSp>
        <p:nvGrpSpPr>
          <p:cNvPr id="70" name="Skupina 69"/>
          <p:cNvGrpSpPr/>
          <p:nvPr/>
        </p:nvGrpSpPr>
        <p:grpSpPr>
          <a:xfrm>
            <a:off x="1043608" y="3573016"/>
            <a:ext cx="7056784" cy="614247"/>
            <a:chOff x="1043608" y="4806857"/>
            <a:chExt cx="7056784" cy="614247"/>
          </a:xfrm>
        </p:grpSpPr>
        <p:grpSp>
          <p:nvGrpSpPr>
            <p:cNvPr id="7" name="Skupina 6"/>
            <p:cNvGrpSpPr/>
            <p:nvPr/>
          </p:nvGrpSpPr>
          <p:grpSpPr>
            <a:xfrm>
              <a:off x="1186484" y="4806857"/>
              <a:ext cx="6786610" cy="142876"/>
              <a:chOff x="1186484" y="4806857"/>
              <a:chExt cx="6786610" cy="142876"/>
            </a:xfrm>
          </p:grpSpPr>
          <p:cxnSp>
            <p:nvCxnSpPr>
              <p:cNvPr id="47" name="Přímá spojovací čára 5"/>
              <p:cNvCxnSpPr/>
              <p:nvPr/>
            </p:nvCxnSpPr>
            <p:spPr>
              <a:xfrm>
                <a:off x="1186484" y="4877501"/>
                <a:ext cx="6786610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ovací čára 7"/>
              <p:cNvCxnSpPr/>
              <p:nvPr/>
            </p:nvCxnSpPr>
            <p:spPr>
              <a:xfrm rot="5400000">
                <a:off x="1187278" y="4877501"/>
                <a:ext cx="142876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13"/>
              <p:cNvCxnSpPr/>
              <p:nvPr/>
            </p:nvCxnSpPr>
            <p:spPr>
              <a:xfrm rot="5400000">
                <a:off x="4473428" y="4877501"/>
                <a:ext cx="142876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ovací čára 18"/>
              <p:cNvCxnSpPr/>
              <p:nvPr/>
            </p:nvCxnSpPr>
            <p:spPr>
              <a:xfrm rot="5400000">
                <a:off x="7759574" y="4877501"/>
                <a:ext cx="142876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5" name="TextovéPole 34"/>
            <p:cNvSpPr txBox="1"/>
            <p:nvPr/>
          </p:nvSpPr>
          <p:spPr>
            <a:xfrm>
              <a:off x="1043608" y="4959439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356024" y="4959439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668392" y="4959439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586537" y="3573016"/>
            <a:ext cx="5916658" cy="142876"/>
            <a:chOff x="1586537" y="4806857"/>
            <a:chExt cx="5916658" cy="142876"/>
          </a:xfrm>
        </p:grpSpPr>
        <p:cxnSp>
          <p:nvCxnSpPr>
            <p:cNvPr id="49" name="Přímá spojovací čára 8"/>
            <p:cNvCxnSpPr/>
            <p:nvPr/>
          </p:nvCxnSpPr>
          <p:spPr>
            <a:xfrm rot="5400000">
              <a:off x="151589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Přímá spojovací čára 9"/>
            <p:cNvCxnSpPr/>
            <p:nvPr/>
          </p:nvCxnSpPr>
          <p:spPr>
            <a:xfrm rot="5400000">
              <a:off x="217312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ovací čára 10"/>
            <p:cNvCxnSpPr/>
            <p:nvPr/>
          </p:nvCxnSpPr>
          <p:spPr>
            <a:xfrm rot="5400000">
              <a:off x="283035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Přímá spojovací čára 11"/>
            <p:cNvCxnSpPr/>
            <p:nvPr/>
          </p:nvCxnSpPr>
          <p:spPr>
            <a:xfrm rot="5400000">
              <a:off x="348758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Přímá spojovací čára 12"/>
            <p:cNvCxnSpPr/>
            <p:nvPr/>
          </p:nvCxnSpPr>
          <p:spPr>
            <a:xfrm rot="5400000">
              <a:off x="381619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Přímá spojovací čára 14"/>
            <p:cNvCxnSpPr/>
            <p:nvPr/>
          </p:nvCxnSpPr>
          <p:spPr>
            <a:xfrm rot="5400000">
              <a:off x="513065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ovací čára 15"/>
            <p:cNvCxnSpPr/>
            <p:nvPr/>
          </p:nvCxnSpPr>
          <p:spPr>
            <a:xfrm rot="5400000">
              <a:off x="578788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ovací čára 16"/>
            <p:cNvCxnSpPr/>
            <p:nvPr/>
          </p:nvCxnSpPr>
          <p:spPr>
            <a:xfrm rot="5400000">
              <a:off x="644511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Přímá spojovací čára 17"/>
            <p:cNvCxnSpPr/>
            <p:nvPr/>
          </p:nvCxnSpPr>
          <p:spPr>
            <a:xfrm rot="5400000">
              <a:off x="710234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ovací čára 8"/>
            <p:cNvCxnSpPr/>
            <p:nvPr/>
          </p:nvCxnSpPr>
          <p:spPr>
            <a:xfrm rot="5400000">
              <a:off x="184450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ovací čára 9"/>
            <p:cNvCxnSpPr/>
            <p:nvPr/>
          </p:nvCxnSpPr>
          <p:spPr>
            <a:xfrm rot="5400000">
              <a:off x="250173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Přímá spojovací čára 10"/>
            <p:cNvCxnSpPr/>
            <p:nvPr/>
          </p:nvCxnSpPr>
          <p:spPr>
            <a:xfrm rot="5400000">
              <a:off x="315896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ovací čára 12"/>
            <p:cNvCxnSpPr/>
            <p:nvPr/>
          </p:nvCxnSpPr>
          <p:spPr>
            <a:xfrm rot="5400000">
              <a:off x="414481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Přímá spojovací čára 13"/>
            <p:cNvCxnSpPr/>
            <p:nvPr/>
          </p:nvCxnSpPr>
          <p:spPr>
            <a:xfrm rot="5400000">
              <a:off x="480204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ovací čára 14"/>
            <p:cNvCxnSpPr/>
            <p:nvPr/>
          </p:nvCxnSpPr>
          <p:spPr>
            <a:xfrm rot="5400000">
              <a:off x="545927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Přímá spojovací čára 15"/>
            <p:cNvCxnSpPr/>
            <p:nvPr/>
          </p:nvCxnSpPr>
          <p:spPr>
            <a:xfrm rot="5400000">
              <a:off x="611650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8" name="Přímá spojovací čára 16"/>
            <p:cNvCxnSpPr/>
            <p:nvPr/>
          </p:nvCxnSpPr>
          <p:spPr>
            <a:xfrm rot="5400000">
              <a:off x="677373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9" name="Přímá spojovací čára 17"/>
            <p:cNvCxnSpPr/>
            <p:nvPr/>
          </p:nvCxnSpPr>
          <p:spPr>
            <a:xfrm rot="5400000">
              <a:off x="743096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2051768" y="3573016"/>
            <a:ext cx="432000" cy="605681"/>
            <a:chOff x="2051768" y="3573016"/>
            <a:chExt cx="432000" cy="605681"/>
          </a:xfrm>
        </p:grpSpPr>
        <p:sp>
          <p:nvSpPr>
            <p:cNvPr id="71" name="Ovál 70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  <a:latin typeface="Calibri" pitchFamily="34" charset="0"/>
                </a:rPr>
                <a:t>0,3</a:t>
              </a:r>
              <a:endParaRPr lang="cs-CZ" sz="2400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348880"/>
            <a:ext cx="8784976" cy="4032448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Znázorněte číslo 1,6 (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jedna celá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šest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desetin</a:t>
            </a:r>
            <a:r>
              <a:rPr lang="cs-CZ" sz="3200" dirty="0" smtClean="0">
                <a:latin typeface="Calibri" pitchFamily="34" charset="0"/>
              </a:rPr>
              <a:t>) na číselné ose:</a:t>
            </a: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Sestrojíme číselnou osu s jednotkami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Každou jednotku rozdělíme na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deset </a:t>
            </a:r>
            <a:r>
              <a:rPr lang="cs-CZ" sz="3200" dirty="0" smtClean="0">
                <a:latin typeface="Calibri" pitchFamily="34" charset="0"/>
              </a:rPr>
              <a:t>dílů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Od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jedné </a:t>
            </a:r>
            <a:r>
              <a:rPr lang="cs-CZ" sz="3200" dirty="0" smtClean="0">
                <a:latin typeface="Calibri" pitchFamily="34" charset="0"/>
              </a:rPr>
              <a:t>doprava napočítáme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šest </a:t>
            </a:r>
            <a:r>
              <a:rPr lang="cs-CZ" sz="3200" dirty="0" smtClean="0">
                <a:latin typeface="Calibri" pitchFamily="34" charset="0"/>
              </a:rPr>
              <a:t>dílků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Znázornění zlomku a desetinného čísla na číselné ose</a:t>
            </a:r>
            <a:endParaRPr lang="cs-CZ" dirty="0"/>
          </a:p>
        </p:txBody>
      </p:sp>
      <p:grpSp>
        <p:nvGrpSpPr>
          <p:cNvPr id="70" name="Skupina 69"/>
          <p:cNvGrpSpPr/>
          <p:nvPr/>
        </p:nvGrpSpPr>
        <p:grpSpPr>
          <a:xfrm>
            <a:off x="1043608" y="3573016"/>
            <a:ext cx="7056784" cy="614247"/>
            <a:chOff x="1043608" y="4806857"/>
            <a:chExt cx="7056784" cy="614247"/>
          </a:xfrm>
        </p:grpSpPr>
        <p:grpSp>
          <p:nvGrpSpPr>
            <p:cNvPr id="7" name="Skupina 6"/>
            <p:cNvGrpSpPr/>
            <p:nvPr/>
          </p:nvGrpSpPr>
          <p:grpSpPr>
            <a:xfrm>
              <a:off x="1186484" y="4806857"/>
              <a:ext cx="6786610" cy="142876"/>
              <a:chOff x="1186484" y="4806857"/>
              <a:chExt cx="6786610" cy="142876"/>
            </a:xfrm>
          </p:grpSpPr>
          <p:cxnSp>
            <p:nvCxnSpPr>
              <p:cNvPr id="47" name="Přímá spojovací čára 5"/>
              <p:cNvCxnSpPr/>
              <p:nvPr/>
            </p:nvCxnSpPr>
            <p:spPr>
              <a:xfrm>
                <a:off x="1186484" y="4877501"/>
                <a:ext cx="6786610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ovací čára 7"/>
              <p:cNvCxnSpPr/>
              <p:nvPr/>
            </p:nvCxnSpPr>
            <p:spPr>
              <a:xfrm rot="5400000">
                <a:off x="1187278" y="4877501"/>
                <a:ext cx="142876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13"/>
              <p:cNvCxnSpPr/>
              <p:nvPr/>
            </p:nvCxnSpPr>
            <p:spPr>
              <a:xfrm rot="5400000">
                <a:off x="4473428" y="4877501"/>
                <a:ext cx="142876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ovací čára 18"/>
              <p:cNvCxnSpPr/>
              <p:nvPr/>
            </p:nvCxnSpPr>
            <p:spPr>
              <a:xfrm rot="5400000">
                <a:off x="7759574" y="4877501"/>
                <a:ext cx="142876" cy="1588"/>
              </a:xfrm>
              <a:prstGeom prst="line">
                <a:avLst/>
              </a:prstGeom>
              <a:ln w="28575"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5" name="TextovéPole 34"/>
            <p:cNvSpPr txBox="1"/>
            <p:nvPr/>
          </p:nvSpPr>
          <p:spPr>
            <a:xfrm>
              <a:off x="1043608" y="4959439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356024" y="4959439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668392" y="4959439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586537" y="3573016"/>
            <a:ext cx="5916658" cy="142876"/>
            <a:chOff x="1586537" y="4806857"/>
            <a:chExt cx="5916658" cy="142876"/>
          </a:xfrm>
        </p:grpSpPr>
        <p:cxnSp>
          <p:nvCxnSpPr>
            <p:cNvPr id="49" name="Přímá spojovací čára 8"/>
            <p:cNvCxnSpPr/>
            <p:nvPr/>
          </p:nvCxnSpPr>
          <p:spPr>
            <a:xfrm rot="5400000">
              <a:off x="151589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Přímá spojovací čára 9"/>
            <p:cNvCxnSpPr/>
            <p:nvPr/>
          </p:nvCxnSpPr>
          <p:spPr>
            <a:xfrm rot="5400000">
              <a:off x="217312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ovací čára 10"/>
            <p:cNvCxnSpPr/>
            <p:nvPr/>
          </p:nvCxnSpPr>
          <p:spPr>
            <a:xfrm rot="5400000">
              <a:off x="283035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Přímá spojovací čára 11"/>
            <p:cNvCxnSpPr/>
            <p:nvPr/>
          </p:nvCxnSpPr>
          <p:spPr>
            <a:xfrm rot="5400000">
              <a:off x="348758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Přímá spojovací čára 12"/>
            <p:cNvCxnSpPr/>
            <p:nvPr/>
          </p:nvCxnSpPr>
          <p:spPr>
            <a:xfrm rot="5400000">
              <a:off x="381619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Přímá spojovací čára 14"/>
            <p:cNvCxnSpPr/>
            <p:nvPr/>
          </p:nvCxnSpPr>
          <p:spPr>
            <a:xfrm rot="5400000">
              <a:off x="513065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ovací čára 15"/>
            <p:cNvCxnSpPr/>
            <p:nvPr/>
          </p:nvCxnSpPr>
          <p:spPr>
            <a:xfrm rot="5400000">
              <a:off x="578788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ovací čára 16"/>
            <p:cNvCxnSpPr/>
            <p:nvPr/>
          </p:nvCxnSpPr>
          <p:spPr>
            <a:xfrm rot="5400000">
              <a:off x="644511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Přímá spojovací čára 17"/>
            <p:cNvCxnSpPr/>
            <p:nvPr/>
          </p:nvCxnSpPr>
          <p:spPr>
            <a:xfrm rot="5400000">
              <a:off x="710234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ovací čára 8"/>
            <p:cNvCxnSpPr/>
            <p:nvPr/>
          </p:nvCxnSpPr>
          <p:spPr>
            <a:xfrm rot="5400000">
              <a:off x="184450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ovací čára 9"/>
            <p:cNvCxnSpPr/>
            <p:nvPr/>
          </p:nvCxnSpPr>
          <p:spPr>
            <a:xfrm rot="5400000">
              <a:off x="250173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Přímá spojovací čára 10"/>
            <p:cNvCxnSpPr/>
            <p:nvPr/>
          </p:nvCxnSpPr>
          <p:spPr>
            <a:xfrm rot="5400000">
              <a:off x="3158968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ovací čára 12"/>
            <p:cNvCxnSpPr/>
            <p:nvPr/>
          </p:nvCxnSpPr>
          <p:spPr>
            <a:xfrm rot="5400000">
              <a:off x="414481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Přímá spojovací čára 13"/>
            <p:cNvCxnSpPr/>
            <p:nvPr/>
          </p:nvCxnSpPr>
          <p:spPr>
            <a:xfrm rot="5400000">
              <a:off x="480204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ovací čára 14"/>
            <p:cNvCxnSpPr/>
            <p:nvPr/>
          </p:nvCxnSpPr>
          <p:spPr>
            <a:xfrm rot="5400000">
              <a:off x="545927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Přímá spojovací čára 15"/>
            <p:cNvCxnSpPr/>
            <p:nvPr/>
          </p:nvCxnSpPr>
          <p:spPr>
            <a:xfrm rot="5400000">
              <a:off x="611650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8" name="Přímá spojovací čára 16"/>
            <p:cNvCxnSpPr/>
            <p:nvPr/>
          </p:nvCxnSpPr>
          <p:spPr>
            <a:xfrm rot="5400000">
              <a:off x="677373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9" name="Přímá spojovací čára 17"/>
            <p:cNvCxnSpPr/>
            <p:nvPr/>
          </p:nvCxnSpPr>
          <p:spPr>
            <a:xfrm rot="5400000">
              <a:off x="7430963" y="4877501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6300192" y="3573016"/>
            <a:ext cx="432000" cy="605681"/>
            <a:chOff x="2051768" y="3573016"/>
            <a:chExt cx="432000" cy="605681"/>
          </a:xfrm>
        </p:grpSpPr>
        <p:sp>
          <p:nvSpPr>
            <p:cNvPr id="71" name="Ovál 70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  <a:latin typeface="Calibri" pitchFamily="34" charset="0"/>
                </a:rPr>
                <a:t>1,6</a:t>
              </a:r>
              <a:endParaRPr lang="cs-CZ" sz="2400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461231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348880"/>
            <a:ext cx="8784976" cy="4032448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Klikněte na </a:t>
            </a:r>
            <a:r>
              <a:rPr lang="cs-CZ" sz="3200" dirty="0" smtClean="0">
                <a:solidFill>
                  <a:srgbClr val="92D050"/>
                </a:solidFill>
                <a:latin typeface="Calibri" pitchFamily="34" charset="0"/>
              </a:rPr>
              <a:t>správně</a:t>
            </a:r>
            <a:r>
              <a:rPr lang="cs-CZ" sz="3200" dirty="0" smtClean="0">
                <a:latin typeface="Calibri" pitchFamily="34" charset="0"/>
              </a:rPr>
              <a:t> znázorněná čísla – </a:t>
            </a:r>
            <a:r>
              <a:rPr lang="cs-CZ" sz="3200" dirty="0" smtClean="0">
                <a:solidFill>
                  <a:srgbClr val="92D050"/>
                </a:solidFill>
                <a:latin typeface="Calibri" pitchFamily="34" charset="0"/>
              </a:rPr>
              <a:t>zezelenají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Klikněte na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špatně</a:t>
            </a:r>
            <a:r>
              <a:rPr lang="cs-CZ" sz="3200" dirty="0" smtClean="0">
                <a:latin typeface="Calibri" pitchFamily="34" charset="0"/>
              </a:rPr>
              <a:t> znázorněná </a:t>
            </a:r>
            <a:r>
              <a:rPr lang="cs-CZ" sz="3200" dirty="0">
                <a:latin typeface="Calibri" pitchFamily="34" charset="0"/>
              </a:rPr>
              <a:t>čísla -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zčervenají</a:t>
            </a:r>
            <a:endParaRPr lang="cs-CZ" sz="3200" dirty="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Znázornění zlomku a desetinného čísla na číselné ose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1043608" y="2958769"/>
            <a:ext cx="7056784" cy="614247"/>
            <a:chOff x="1043608" y="2996952"/>
            <a:chExt cx="7056784" cy="614247"/>
          </a:xfrm>
        </p:grpSpPr>
        <p:grpSp>
          <p:nvGrpSpPr>
            <p:cNvPr id="70" name="Skupina 69"/>
            <p:cNvGrpSpPr/>
            <p:nvPr/>
          </p:nvGrpSpPr>
          <p:grpSpPr>
            <a:xfrm>
              <a:off x="1043608" y="2996952"/>
              <a:ext cx="7056784" cy="614247"/>
              <a:chOff x="1043608" y="4806857"/>
              <a:chExt cx="7056784" cy="614247"/>
            </a:xfrm>
          </p:grpSpPr>
          <p:grpSp>
            <p:nvGrpSpPr>
              <p:cNvPr id="7" name="Skupina 6"/>
              <p:cNvGrpSpPr/>
              <p:nvPr/>
            </p:nvGrpSpPr>
            <p:grpSpPr>
              <a:xfrm>
                <a:off x="1186484" y="4806857"/>
                <a:ext cx="6786610" cy="142876"/>
                <a:chOff x="1186484" y="4806857"/>
                <a:chExt cx="6786610" cy="142876"/>
              </a:xfrm>
            </p:grpSpPr>
            <p:cxnSp>
              <p:nvCxnSpPr>
                <p:cNvPr id="47" name="Přímá spojovací čára 5"/>
                <p:cNvCxnSpPr/>
                <p:nvPr/>
              </p:nvCxnSpPr>
              <p:spPr>
                <a:xfrm>
                  <a:off x="1186484" y="4877501"/>
                  <a:ext cx="6786610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ovací čára 7"/>
                <p:cNvCxnSpPr/>
                <p:nvPr/>
              </p:nvCxnSpPr>
              <p:spPr>
                <a:xfrm rot="5400000">
                  <a:off x="118727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ovací čára 13"/>
                <p:cNvCxnSpPr/>
                <p:nvPr/>
              </p:nvCxnSpPr>
              <p:spPr>
                <a:xfrm rot="5400000">
                  <a:off x="447342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ovací čára 18"/>
                <p:cNvCxnSpPr/>
                <p:nvPr/>
              </p:nvCxnSpPr>
              <p:spPr>
                <a:xfrm rot="5400000">
                  <a:off x="7759574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5" name="TextovéPole 34"/>
              <p:cNvSpPr txBox="1"/>
              <p:nvPr/>
            </p:nvSpPr>
            <p:spPr>
              <a:xfrm>
                <a:off x="1043608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0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4356024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1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7668392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2</a:t>
                </a:r>
                <a:endParaRPr lang="cs-CZ" sz="2400" dirty="0">
                  <a:latin typeface="Calibri" pitchFamily="34" charset="0"/>
                </a:endParaRPr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1586537" y="2996952"/>
              <a:ext cx="5916658" cy="142876"/>
              <a:chOff x="1586537" y="4806857"/>
              <a:chExt cx="5916658" cy="142876"/>
            </a:xfrm>
          </p:grpSpPr>
          <p:cxnSp>
            <p:nvCxnSpPr>
              <p:cNvPr id="49" name="Přímá spojovací čára 8"/>
              <p:cNvCxnSpPr/>
              <p:nvPr/>
            </p:nvCxnSpPr>
            <p:spPr>
              <a:xfrm rot="5400000">
                <a:off x="151589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čára 9"/>
              <p:cNvCxnSpPr/>
              <p:nvPr/>
            </p:nvCxnSpPr>
            <p:spPr>
              <a:xfrm rot="5400000">
                <a:off x="217312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čára 10"/>
              <p:cNvCxnSpPr/>
              <p:nvPr/>
            </p:nvCxnSpPr>
            <p:spPr>
              <a:xfrm rot="5400000">
                <a:off x="283035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čára 11"/>
              <p:cNvCxnSpPr/>
              <p:nvPr/>
            </p:nvCxnSpPr>
            <p:spPr>
              <a:xfrm rot="5400000">
                <a:off x="348758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čára 12"/>
              <p:cNvCxnSpPr/>
              <p:nvPr/>
            </p:nvCxnSpPr>
            <p:spPr>
              <a:xfrm rot="5400000">
                <a:off x="381619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ovací čára 14"/>
              <p:cNvCxnSpPr/>
              <p:nvPr/>
            </p:nvCxnSpPr>
            <p:spPr>
              <a:xfrm rot="5400000">
                <a:off x="513065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ovací čára 15"/>
              <p:cNvCxnSpPr/>
              <p:nvPr/>
            </p:nvCxnSpPr>
            <p:spPr>
              <a:xfrm rot="5400000">
                <a:off x="578788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ovací čára 16"/>
              <p:cNvCxnSpPr/>
              <p:nvPr/>
            </p:nvCxnSpPr>
            <p:spPr>
              <a:xfrm rot="5400000">
                <a:off x="644511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ovací čára 17"/>
              <p:cNvCxnSpPr/>
              <p:nvPr/>
            </p:nvCxnSpPr>
            <p:spPr>
              <a:xfrm rot="5400000">
                <a:off x="710234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ovací čára 8"/>
              <p:cNvCxnSpPr/>
              <p:nvPr/>
            </p:nvCxnSpPr>
            <p:spPr>
              <a:xfrm rot="5400000">
                <a:off x="184450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ovací čára 9"/>
              <p:cNvCxnSpPr/>
              <p:nvPr/>
            </p:nvCxnSpPr>
            <p:spPr>
              <a:xfrm rot="5400000">
                <a:off x="250173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10"/>
              <p:cNvCxnSpPr/>
              <p:nvPr/>
            </p:nvCxnSpPr>
            <p:spPr>
              <a:xfrm rot="5400000">
                <a:off x="315896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ovací čára 12"/>
              <p:cNvCxnSpPr/>
              <p:nvPr/>
            </p:nvCxnSpPr>
            <p:spPr>
              <a:xfrm rot="5400000">
                <a:off x="414481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ovací čára 13"/>
              <p:cNvCxnSpPr/>
              <p:nvPr/>
            </p:nvCxnSpPr>
            <p:spPr>
              <a:xfrm rot="5400000">
                <a:off x="480204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ovací čára 14"/>
              <p:cNvCxnSpPr/>
              <p:nvPr/>
            </p:nvCxnSpPr>
            <p:spPr>
              <a:xfrm rot="5400000">
                <a:off x="545927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15"/>
              <p:cNvCxnSpPr/>
              <p:nvPr/>
            </p:nvCxnSpPr>
            <p:spPr>
              <a:xfrm rot="5400000">
                <a:off x="611650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16"/>
              <p:cNvCxnSpPr/>
              <p:nvPr/>
            </p:nvCxnSpPr>
            <p:spPr>
              <a:xfrm rot="5400000">
                <a:off x="677373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17"/>
              <p:cNvCxnSpPr/>
              <p:nvPr/>
            </p:nvCxnSpPr>
            <p:spPr>
              <a:xfrm rot="5400000">
                <a:off x="743096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108520" y="-171400"/>
            <a:ext cx="12169352" cy="741682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3" name="Skupina 72"/>
          <p:cNvGrpSpPr/>
          <p:nvPr/>
        </p:nvGrpSpPr>
        <p:grpSpPr>
          <a:xfrm>
            <a:off x="6660280" y="2996952"/>
            <a:ext cx="432000" cy="605681"/>
            <a:chOff x="2051768" y="3573016"/>
            <a:chExt cx="432000" cy="605681"/>
          </a:xfrm>
        </p:grpSpPr>
        <p:sp>
          <p:nvSpPr>
            <p:cNvPr id="71" name="Ovál 70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accent2"/>
                  </a:solidFill>
                  <a:latin typeface="Calibri" pitchFamily="34" charset="0"/>
                </a:rPr>
                <a:t>1,7</a:t>
              </a:r>
              <a:endParaRPr lang="cs-CZ" sz="2400" dirty="0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652120" y="2996952"/>
            <a:ext cx="432000" cy="605681"/>
            <a:chOff x="2051768" y="3573016"/>
            <a:chExt cx="432000" cy="605681"/>
          </a:xfrm>
        </p:grpSpPr>
        <p:sp>
          <p:nvSpPr>
            <p:cNvPr id="39" name="Ovál 38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accent2"/>
                  </a:solidFill>
                  <a:latin typeface="Calibri" pitchFamily="34" charset="0"/>
                </a:rPr>
                <a:t>1,4</a:t>
              </a:r>
              <a:endParaRPr lang="cs-CZ" sz="2400" dirty="0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004096" y="2996952"/>
            <a:ext cx="432000" cy="605681"/>
            <a:chOff x="2051768" y="3573016"/>
            <a:chExt cx="432000" cy="605681"/>
          </a:xfrm>
        </p:grpSpPr>
        <p:sp>
          <p:nvSpPr>
            <p:cNvPr id="42" name="Ovál 41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accent2"/>
                  </a:solidFill>
                  <a:latin typeface="Calibri" pitchFamily="34" charset="0"/>
                </a:rPr>
                <a:t>0,2</a:t>
              </a:r>
              <a:endParaRPr lang="cs-CZ" sz="2400" dirty="0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707952" y="2996952"/>
            <a:ext cx="432000" cy="605681"/>
            <a:chOff x="2051768" y="3573016"/>
            <a:chExt cx="432000" cy="605681"/>
          </a:xfrm>
        </p:grpSpPr>
        <p:sp>
          <p:nvSpPr>
            <p:cNvPr id="45" name="Ovál 44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accent2"/>
                  </a:solidFill>
                  <a:latin typeface="Calibri" pitchFamily="34" charset="0"/>
                </a:rPr>
                <a:t>1,2</a:t>
              </a:r>
              <a:endParaRPr lang="cs-CZ" sz="2400" dirty="0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1403696" y="2996952"/>
            <a:ext cx="432000" cy="605681"/>
            <a:chOff x="2051768" y="3573016"/>
            <a:chExt cx="432000" cy="605681"/>
          </a:xfrm>
        </p:grpSpPr>
        <p:sp>
          <p:nvSpPr>
            <p:cNvPr id="74" name="Ovál 73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accent2"/>
                  </a:solidFill>
                  <a:latin typeface="Calibri" pitchFamily="34" charset="0"/>
                </a:rPr>
                <a:t>0,1</a:t>
              </a:r>
              <a:endParaRPr lang="cs-CZ" sz="2400" dirty="0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2699840" y="2996952"/>
            <a:ext cx="432000" cy="605681"/>
            <a:chOff x="2051768" y="3573016"/>
            <a:chExt cx="432000" cy="605681"/>
          </a:xfrm>
        </p:grpSpPr>
        <p:sp>
          <p:nvSpPr>
            <p:cNvPr id="77" name="Ovál 76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chemeClr val="accent2"/>
                  </a:solidFill>
                  <a:latin typeface="Calibri" pitchFamily="34" charset="0"/>
                </a:rPr>
                <a:t>0,6</a:t>
              </a:r>
              <a:endParaRPr lang="cs-CZ" sz="2400" dirty="0">
                <a:solidFill>
                  <a:schemeClr val="accent2"/>
                </a:solidFill>
                <a:latin typeface="Calibri" pitchFamily="34" charset="0"/>
              </a:endParaRPr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403648" y="2996952"/>
            <a:ext cx="432000" cy="605681"/>
            <a:chOff x="2051768" y="3573016"/>
            <a:chExt cx="432000" cy="605681"/>
          </a:xfrm>
        </p:grpSpPr>
        <p:sp>
          <p:nvSpPr>
            <p:cNvPr id="80" name="Ovál 79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2D050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92D050"/>
                  </a:solidFill>
                  <a:latin typeface="Calibri" pitchFamily="34" charset="0"/>
                </a:rPr>
                <a:t>0,1</a:t>
              </a:r>
              <a:endParaRPr lang="cs-CZ" sz="2400" dirty="0">
                <a:solidFill>
                  <a:srgbClr val="92D050"/>
                </a:solidFill>
                <a:latin typeface="Calibri" pitchFamily="34" charset="0"/>
              </a:endParaRPr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6660280" y="2996952"/>
            <a:ext cx="432000" cy="605681"/>
            <a:chOff x="2051768" y="3573016"/>
            <a:chExt cx="432000" cy="605681"/>
          </a:xfrm>
        </p:grpSpPr>
        <p:sp>
          <p:nvSpPr>
            <p:cNvPr id="83" name="Ovál 82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2D050"/>
                </a:solidFill>
              </a:endParaRP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92D050"/>
                  </a:solidFill>
                  <a:latin typeface="Calibri" pitchFamily="34" charset="0"/>
                </a:rPr>
                <a:t>1,7</a:t>
              </a:r>
              <a:endParaRPr lang="cs-CZ" sz="2400" dirty="0">
                <a:solidFill>
                  <a:srgbClr val="92D050"/>
                </a:solidFill>
                <a:latin typeface="Calibri" pitchFamily="34" charset="0"/>
              </a:endParaRPr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5652120" y="2996952"/>
            <a:ext cx="432000" cy="605681"/>
            <a:chOff x="2051768" y="3573016"/>
            <a:chExt cx="432000" cy="605681"/>
          </a:xfrm>
        </p:grpSpPr>
        <p:sp>
          <p:nvSpPr>
            <p:cNvPr id="86" name="Ovál 85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92D050"/>
                </a:solidFill>
              </a:endParaRPr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92D050"/>
                  </a:solidFill>
                  <a:latin typeface="Calibri" pitchFamily="34" charset="0"/>
                </a:rPr>
                <a:t>1,4</a:t>
              </a:r>
              <a:endParaRPr lang="cs-CZ" sz="2400" dirty="0">
                <a:solidFill>
                  <a:srgbClr val="92D050"/>
                </a:solidFill>
                <a:latin typeface="Calibri" pitchFamily="34" charset="0"/>
              </a:endParaRPr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2699792" y="2996952"/>
            <a:ext cx="432000" cy="605681"/>
            <a:chOff x="2051768" y="3573016"/>
            <a:chExt cx="432000" cy="605681"/>
          </a:xfrm>
        </p:grpSpPr>
        <p:sp>
          <p:nvSpPr>
            <p:cNvPr id="89" name="Ovál 88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C00000"/>
                </a:solidFill>
              </a:endParaRPr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  <a:latin typeface="Calibri" pitchFamily="34" charset="0"/>
                </a:rPr>
                <a:t>0,6</a:t>
              </a:r>
              <a:endParaRPr lang="cs-CZ" sz="2400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3707952" y="2996952"/>
            <a:ext cx="432000" cy="605681"/>
            <a:chOff x="2051768" y="3573016"/>
            <a:chExt cx="432000" cy="605681"/>
          </a:xfrm>
        </p:grpSpPr>
        <p:sp>
          <p:nvSpPr>
            <p:cNvPr id="92" name="Ovál 91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C00000"/>
                </a:solidFill>
              </a:endParaRPr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  <a:latin typeface="Calibri" pitchFamily="34" charset="0"/>
                </a:rPr>
                <a:t>1,2</a:t>
              </a:r>
              <a:endParaRPr lang="cs-CZ" sz="2400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5004096" y="2996952"/>
            <a:ext cx="432000" cy="605681"/>
            <a:chOff x="2051768" y="3573016"/>
            <a:chExt cx="432000" cy="605681"/>
          </a:xfrm>
        </p:grpSpPr>
        <p:sp>
          <p:nvSpPr>
            <p:cNvPr id="95" name="Ovál 94"/>
            <p:cNvSpPr/>
            <p:nvPr/>
          </p:nvSpPr>
          <p:spPr>
            <a:xfrm>
              <a:off x="2195736" y="357301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C00000"/>
                </a:solidFill>
              </a:endParaRPr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  <a:latin typeface="Calibri" pitchFamily="34" charset="0"/>
                </a:rPr>
                <a:t>0,2</a:t>
              </a:r>
              <a:endParaRPr lang="cs-CZ" sz="2400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273000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3419872" y="3212976"/>
            <a:ext cx="2463928" cy="3168352"/>
            <a:chOff x="3347864" y="3212976"/>
            <a:chExt cx="2463928" cy="3168352"/>
          </a:xfrm>
        </p:grpSpPr>
        <p:sp>
          <p:nvSpPr>
            <p:cNvPr id="31" name="Obdélník 30"/>
            <p:cNvSpPr/>
            <p:nvPr/>
          </p:nvSpPr>
          <p:spPr>
            <a:xfrm>
              <a:off x="4315275" y="3212976"/>
              <a:ext cx="256724" cy="936104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bg1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Čárový popisek 1 31"/>
            <p:cNvSpPr/>
            <p:nvPr/>
          </p:nvSpPr>
          <p:spPr>
            <a:xfrm>
              <a:off x="3347864" y="5445224"/>
              <a:ext cx="2463928" cy="936104"/>
            </a:xfrm>
            <a:prstGeom prst="borderCallout1">
              <a:avLst>
                <a:gd name="adj1" fmla="val -10795"/>
                <a:gd name="adj2" fmla="val 50025"/>
                <a:gd name="adj3" fmla="val -133814"/>
                <a:gd name="adj4" fmla="val 43502"/>
              </a:avLst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Počet desetin je stejný</a:t>
              </a:r>
              <a:endParaRPr lang="cs-CZ" sz="24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603307" y="3212976"/>
            <a:ext cx="3656757" cy="2160240"/>
            <a:chOff x="4315275" y="3212976"/>
            <a:chExt cx="3656757" cy="2160240"/>
          </a:xfrm>
        </p:grpSpPr>
        <p:sp>
          <p:nvSpPr>
            <p:cNvPr id="37" name="Čárový popisek 1 36"/>
            <p:cNvSpPr/>
            <p:nvPr/>
          </p:nvSpPr>
          <p:spPr>
            <a:xfrm>
              <a:off x="5508104" y="4437112"/>
              <a:ext cx="2463928" cy="936104"/>
            </a:xfrm>
            <a:prstGeom prst="borderCallout1">
              <a:avLst>
                <a:gd name="adj1" fmla="val 48899"/>
                <a:gd name="adj2" fmla="val -3065"/>
                <a:gd name="adj3" fmla="val -29349"/>
                <a:gd name="adj4" fmla="val -4360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Počet setin se liší!</a:t>
              </a:r>
            </a:p>
            <a:p>
              <a:pPr algn="ctr"/>
              <a:r>
                <a:rPr lang="cs-CZ" sz="2400" dirty="0" smtClean="0"/>
                <a:t>8 &gt; 6</a:t>
              </a:r>
              <a:endParaRPr lang="cs-CZ" sz="2400" dirty="0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315275" y="3212976"/>
              <a:ext cx="256724" cy="936104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899593" y="3212976"/>
            <a:ext cx="3456383" cy="2232248"/>
            <a:chOff x="899593" y="3212976"/>
            <a:chExt cx="3456383" cy="2232248"/>
          </a:xfrm>
        </p:grpSpPr>
        <p:sp>
          <p:nvSpPr>
            <p:cNvPr id="13" name="Obdélník 12"/>
            <p:cNvSpPr/>
            <p:nvPr/>
          </p:nvSpPr>
          <p:spPr>
            <a:xfrm>
              <a:off x="4099252" y="3212976"/>
              <a:ext cx="256724" cy="936104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Čárový popisek 1 15"/>
            <p:cNvSpPr/>
            <p:nvPr/>
          </p:nvSpPr>
          <p:spPr>
            <a:xfrm>
              <a:off x="899593" y="4509120"/>
              <a:ext cx="2463928" cy="936104"/>
            </a:xfrm>
            <a:prstGeom prst="borderCallout1">
              <a:avLst>
                <a:gd name="adj1" fmla="val 46186"/>
                <a:gd name="adj2" fmla="val 104661"/>
                <a:gd name="adj3" fmla="val -36133"/>
                <a:gd name="adj4" fmla="val 134735"/>
              </a:avLst>
            </a:prstGeom>
            <a:solidFill>
              <a:schemeClr val="accent5"/>
            </a:solidFill>
            <a:ln>
              <a:solidFill>
                <a:srgbClr val="FFC000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Počet jednotek je stejný</a:t>
              </a:r>
              <a:endParaRPr lang="cs-CZ" sz="2400" dirty="0"/>
            </a:p>
          </p:txBody>
        </p:sp>
      </p:grp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7864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Porovnejte podle velikosti čísla 2,782 a 2,765</a:t>
            </a: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desetinných čísel podle velikosti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011590" y="3136613"/>
            <a:ext cx="1136474" cy="1012467"/>
            <a:chOff x="4011590" y="3136613"/>
            <a:chExt cx="1136474" cy="1012467"/>
          </a:xfrm>
        </p:grpSpPr>
        <p:sp>
          <p:nvSpPr>
            <p:cNvPr id="8" name="Obdélník 7"/>
            <p:cNvSpPr/>
            <p:nvPr/>
          </p:nvSpPr>
          <p:spPr>
            <a:xfrm>
              <a:off x="4011590" y="3136613"/>
              <a:ext cx="112082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dirty="0">
                  <a:solidFill>
                    <a:srgbClr val="073E87"/>
                  </a:solidFill>
                  <a:latin typeface="Calibri" pitchFamily="34" charset="0"/>
                </a:rPr>
                <a:t>2,782</a:t>
              </a: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4027244" y="3564305"/>
              <a:ext cx="112082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>
                <a:spcBef>
                  <a:spcPct val="20000"/>
                </a:spcBef>
                <a:buClr>
                  <a:srgbClr val="31B6FD"/>
                </a:buClr>
                <a:buSzPct val="100000"/>
              </a:pPr>
              <a:r>
                <a:rPr lang="cs-CZ" sz="3200" dirty="0" smtClean="0">
                  <a:solidFill>
                    <a:srgbClr val="073E87"/>
                  </a:solidFill>
                  <a:latin typeface="Calibri" pitchFamily="34" charset="0"/>
                </a:rPr>
                <a:t>2,765</a:t>
              </a:r>
              <a:endParaRPr lang="cs-CZ" sz="3200" dirty="0">
                <a:solidFill>
                  <a:srgbClr val="073E87"/>
                </a:solidFill>
                <a:latin typeface="Calibri" pitchFamily="34" charset="0"/>
              </a:endParaRPr>
            </a:p>
          </p:txBody>
        </p:sp>
      </p:grpSp>
      <p:sp>
        <p:nvSpPr>
          <p:cNvPr id="22" name="Obdélník 21"/>
          <p:cNvSpPr/>
          <p:nvPr/>
        </p:nvSpPr>
        <p:spPr>
          <a:xfrm>
            <a:off x="5580112" y="2979530"/>
            <a:ext cx="24400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>
                <a:solidFill>
                  <a:srgbClr val="C00000"/>
                </a:solidFill>
                <a:latin typeface="Calibri" pitchFamily="34" charset="0"/>
              </a:rPr>
              <a:t>2,782 </a:t>
            </a:r>
            <a:r>
              <a:rPr lang="cs-CZ" sz="3200" u="sng" dirty="0" smtClean="0">
                <a:solidFill>
                  <a:srgbClr val="C00000"/>
                </a:solidFill>
                <a:latin typeface="Calibri" pitchFamily="34" charset="0"/>
              </a:rPr>
              <a:t>&gt; </a:t>
            </a:r>
            <a:r>
              <a:rPr lang="cs-CZ" sz="3200" u="sng" dirty="0">
                <a:solidFill>
                  <a:srgbClr val="C00000"/>
                </a:solidFill>
                <a:latin typeface="Calibri" pitchFamily="34" charset="0"/>
              </a:rPr>
              <a:t>2,765</a:t>
            </a:r>
            <a:endParaRPr lang="cs-CZ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9625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5475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Doplňte mezi čísla znaky nerovnosti: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5,36         5,69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6,39         6,36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0,125       0,121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0,158       0,148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0,125       1,124</a:t>
            </a:r>
          </a:p>
          <a:p>
            <a:pPr marL="868680" lvl="3" indent="0">
              <a:buNone/>
            </a:pPr>
            <a:r>
              <a:rPr lang="cs-CZ" sz="2800" dirty="0" smtClean="0">
                <a:latin typeface="Calibri" pitchFamily="34" charset="0"/>
              </a:rPr>
              <a:t>7,589       7,598</a:t>
            </a:r>
            <a:endParaRPr lang="cs-CZ" sz="2800" dirty="0" smtClean="0">
              <a:latin typeface="Calibri" pitchFamily="34" charset="0"/>
            </a:endParaRPr>
          </a:p>
          <a:p>
            <a:pPr marL="868680" lvl="3" indent="0">
              <a:buNone/>
            </a:pPr>
            <a:endParaRPr lang="cs-CZ" sz="28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44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desetinných čísel podle velikosti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021910" y="2979530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&lt;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021910" y="3492297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&gt;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021910" y="3987642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&gt;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21910" y="4500409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&gt;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021910" y="5013176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&lt;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021910" y="5525943"/>
            <a:ext cx="389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&lt;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3738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2" grpId="0"/>
      <p:bldP spid="18" grpId="0"/>
      <p:bldP spid="19" grpId="0"/>
      <p:bldP spid="21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se zapisují a čtou desetinná čísla.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ze znázorňují desetinná čísla na číselné ose.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se porovnávají desetinná čísla podle velikosti.</a:t>
            </a: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</a:t>
            </a:r>
            <a:r>
              <a:rPr lang="cs-CZ" sz="3200" dirty="0" smtClean="0">
                <a:latin typeface="Calibri" pitchFamily="34" charset="0"/>
              </a:rPr>
              <a:t>8 </a:t>
            </a:r>
            <a:r>
              <a:rPr lang="cs-CZ" sz="3200" dirty="0" smtClean="0">
                <a:latin typeface="Calibri" pitchFamily="34" charset="0"/>
              </a:rPr>
              <a:t>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Číslo 0,48 jde zapsat zlomkem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48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48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Číslo 0,509 odpovídá zlomku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509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509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509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000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Číslo nula celá padesát sedm tisícin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,57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,005 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,057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827584" y="1412776"/>
            <a:ext cx="7056784" cy="614247"/>
            <a:chOff x="827584" y="1412776"/>
            <a:chExt cx="7056784" cy="614247"/>
          </a:xfrm>
        </p:grpSpPr>
        <p:grpSp>
          <p:nvGrpSpPr>
            <p:cNvPr id="11" name="Skupina 10"/>
            <p:cNvGrpSpPr/>
            <p:nvPr/>
          </p:nvGrpSpPr>
          <p:grpSpPr>
            <a:xfrm>
              <a:off x="827584" y="1412776"/>
              <a:ext cx="7056784" cy="614247"/>
              <a:chOff x="1043608" y="4806857"/>
              <a:chExt cx="7056784" cy="614247"/>
            </a:xfrm>
          </p:grpSpPr>
          <p:grpSp>
            <p:nvGrpSpPr>
              <p:cNvPr id="12" name="Skupina 11"/>
              <p:cNvGrpSpPr/>
              <p:nvPr/>
            </p:nvGrpSpPr>
            <p:grpSpPr>
              <a:xfrm>
                <a:off x="1186484" y="4806857"/>
                <a:ext cx="6786610" cy="142876"/>
                <a:chOff x="1186484" y="4806857"/>
                <a:chExt cx="6786610" cy="142876"/>
              </a:xfrm>
            </p:grpSpPr>
            <p:cxnSp>
              <p:nvCxnSpPr>
                <p:cNvPr id="18" name="Přímá spojovací čára 5"/>
                <p:cNvCxnSpPr/>
                <p:nvPr/>
              </p:nvCxnSpPr>
              <p:spPr>
                <a:xfrm>
                  <a:off x="1186484" y="4877501"/>
                  <a:ext cx="6786610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ovací čára 7"/>
                <p:cNvCxnSpPr/>
                <p:nvPr/>
              </p:nvCxnSpPr>
              <p:spPr>
                <a:xfrm rot="5400000">
                  <a:off x="118727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ovací čára 13"/>
                <p:cNvCxnSpPr/>
                <p:nvPr/>
              </p:nvCxnSpPr>
              <p:spPr>
                <a:xfrm rot="5400000">
                  <a:off x="447342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ovací čára 18"/>
                <p:cNvCxnSpPr/>
                <p:nvPr/>
              </p:nvCxnSpPr>
              <p:spPr>
                <a:xfrm rot="5400000">
                  <a:off x="7759574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4" name="TextovéPole 13"/>
              <p:cNvSpPr txBox="1"/>
              <p:nvPr/>
            </p:nvSpPr>
            <p:spPr>
              <a:xfrm>
                <a:off x="1043608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0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4356024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1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7668392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2</a:t>
                </a:r>
                <a:endParaRPr lang="cs-CZ" sz="2400" dirty="0">
                  <a:latin typeface="Calibri" pitchFamily="34" charset="0"/>
                </a:endParaRP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1370513" y="1412776"/>
              <a:ext cx="5916658" cy="142876"/>
              <a:chOff x="1586537" y="4806857"/>
              <a:chExt cx="5916658" cy="142876"/>
            </a:xfrm>
          </p:grpSpPr>
          <p:cxnSp>
            <p:nvCxnSpPr>
              <p:cNvPr id="23" name="Přímá spojovací čára 8"/>
              <p:cNvCxnSpPr/>
              <p:nvPr/>
            </p:nvCxnSpPr>
            <p:spPr>
              <a:xfrm rot="5400000">
                <a:off x="151589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9"/>
              <p:cNvCxnSpPr/>
              <p:nvPr/>
            </p:nvCxnSpPr>
            <p:spPr>
              <a:xfrm rot="5400000">
                <a:off x="217312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10"/>
              <p:cNvCxnSpPr/>
              <p:nvPr/>
            </p:nvCxnSpPr>
            <p:spPr>
              <a:xfrm rot="5400000">
                <a:off x="283035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11"/>
              <p:cNvCxnSpPr/>
              <p:nvPr/>
            </p:nvCxnSpPr>
            <p:spPr>
              <a:xfrm rot="5400000">
                <a:off x="348758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12"/>
              <p:cNvCxnSpPr/>
              <p:nvPr/>
            </p:nvCxnSpPr>
            <p:spPr>
              <a:xfrm rot="5400000">
                <a:off x="381619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14"/>
              <p:cNvCxnSpPr/>
              <p:nvPr/>
            </p:nvCxnSpPr>
            <p:spPr>
              <a:xfrm rot="5400000">
                <a:off x="513065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15"/>
              <p:cNvCxnSpPr/>
              <p:nvPr/>
            </p:nvCxnSpPr>
            <p:spPr>
              <a:xfrm rot="5400000">
                <a:off x="578788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16"/>
              <p:cNvCxnSpPr/>
              <p:nvPr/>
            </p:nvCxnSpPr>
            <p:spPr>
              <a:xfrm rot="5400000">
                <a:off x="644511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17"/>
              <p:cNvCxnSpPr/>
              <p:nvPr/>
            </p:nvCxnSpPr>
            <p:spPr>
              <a:xfrm rot="5400000">
                <a:off x="710234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8"/>
              <p:cNvCxnSpPr/>
              <p:nvPr/>
            </p:nvCxnSpPr>
            <p:spPr>
              <a:xfrm rot="5400000">
                <a:off x="184450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9"/>
              <p:cNvCxnSpPr/>
              <p:nvPr/>
            </p:nvCxnSpPr>
            <p:spPr>
              <a:xfrm rot="5400000">
                <a:off x="250173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10"/>
              <p:cNvCxnSpPr/>
              <p:nvPr/>
            </p:nvCxnSpPr>
            <p:spPr>
              <a:xfrm rot="5400000">
                <a:off x="315896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12"/>
              <p:cNvCxnSpPr/>
              <p:nvPr/>
            </p:nvCxnSpPr>
            <p:spPr>
              <a:xfrm rot="5400000">
                <a:off x="414481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3"/>
              <p:cNvCxnSpPr/>
              <p:nvPr/>
            </p:nvCxnSpPr>
            <p:spPr>
              <a:xfrm rot="5400000">
                <a:off x="480204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14"/>
              <p:cNvCxnSpPr/>
              <p:nvPr/>
            </p:nvCxnSpPr>
            <p:spPr>
              <a:xfrm rot="5400000">
                <a:off x="545927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15"/>
              <p:cNvCxnSpPr/>
              <p:nvPr/>
            </p:nvCxnSpPr>
            <p:spPr>
              <a:xfrm rot="5400000">
                <a:off x="611650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16"/>
              <p:cNvCxnSpPr/>
              <p:nvPr/>
            </p:nvCxnSpPr>
            <p:spPr>
              <a:xfrm rot="5400000">
                <a:off x="677373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čára 17"/>
              <p:cNvCxnSpPr/>
              <p:nvPr/>
            </p:nvCxnSpPr>
            <p:spPr>
              <a:xfrm rot="5400000">
                <a:off x="743096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2" name="Ovál 41"/>
            <p:cNvSpPr/>
            <p:nvPr/>
          </p:nvSpPr>
          <p:spPr>
            <a:xfrm>
              <a:off x="3613507" y="141277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Na číselné ose je znázorněno číslo:</a:t>
            </a:r>
            <a:endParaRPr lang="cs-CZ" sz="3200" i="1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,2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,2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>
                <a:latin typeface="Calibri" pitchFamily="34" charset="0"/>
              </a:rPr>
              <a:t>Na číselné ose je znázorněno číslo: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827584" y="1412776"/>
            <a:ext cx="7056784" cy="614247"/>
            <a:chOff x="827584" y="1412776"/>
            <a:chExt cx="7056784" cy="614247"/>
          </a:xfrm>
        </p:grpSpPr>
        <p:grpSp>
          <p:nvGrpSpPr>
            <p:cNvPr id="12" name="Skupina 11"/>
            <p:cNvGrpSpPr/>
            <p:nvPr/>
          </p:nvGrpSpPr>
          <p:grpSpPr>
            <a:xfrm>
              <a:off x="827584" y="1412776"/>
              <a:ext cx="7056784" cy="614247"/>
              <a:chOff x="1043608" y="4806857"/>
              <a:chExt cx="7056784" cy="614247"/>
            </a:xfrm>
          </p:grpSpPr>
          <p:grpSp>
            <p:nvGrpSpPr>
              <p:cNvPr id="35" name="Skupina 34"/>
              <p:cNvGrpSpPr/>
              <p:nvPr/>
            </p:nvGrpSpPr>
            <p:grpSpPr>
              <a:xfrm>
                <a:off x="1186484" y="4806857"/>
                <a:ext cx="6786610" cy="142876"/>
                <a:chOff x="1186484" y="4806857"/>
                <a:chExt cx="6786610" cy="142876"/>
              </a:xfrm>
            </p:grpSpPr>
            <p:cxnSp>
              <p:nvCxnSpPr>
                <p:cNvPr id="39" name="Přímá spojovací čára 5"/>
                <p:cNvCxnSpPr/>
                <p:nvPr/>
              </p:nvCxnSpPr>
              <p:spPr>
                <a:xfrm>
                  <a:off x="1186484" y="4877501"/>
                  <a:ext cx="6786610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ovací čára 7"/>
                <p:cNvCxnSpPr/>
                <p:nvPr/>
              </p:nvCxnSpPr>
              <p:spPr>
                <a:xfrm rot="5400000">
                  <a:off x="118727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ovací čára 13"/>
                <p:cNvCxnSpPr/>
                <p:nvPr/>
              </p:nvCxnSpPr>
              <p:spPr>
                <a:xfrm rot="5400000">
                  <a:off x="4473428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ovací čára 18"/>
                <p:cNvCxnSpPr/>
                <p:nvPr/>
              </p:nvCxnSpPr>
              <p:spPr>
                <a:xfrm rot="5400000">
                  <a:off x="7759574" y="4877501"/>
                  <a:ext cx="142876" cy="1588"/>
                </a:xfrm>
                <a:prstGeom prst="line">
                  <a:avLst/>
                </a:prstGeom>
                <a:ln w="28575"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6" name="TextovéPole 35"/>
              <p:cNvSpPr txBox="1"/>
              <p:nvPr/>
            </p:nvSpPr>
            <p:spPr>
              <a:xfrm>
                <a:off x="1043608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0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4356024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1</a:t>
                </a:r>
                <a:endParaRPr lang="cs-CZ" sz="2400" dirty="0">
                  <a:latin typeface="Calibri" pitchFamily="34" charset="0"/>
                </a:endParaRP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7668392" y="4959439"/>
                <a:ext cx="432000" cy="461665"/>
              </a:xfrm>
              <a:prstGeom prst="rect">
                <a:avLst/>
              </a:prstGeom>
              <a:noFill/>
            </p:spPr>
            <p:txBody>
              <a:bodyPr wrap="none" rtlCol="0">
                <a:noAutofit/>
              </a:bodyPr>
              <a:lstStyle/>
              <a:p>
                <a:pPr algn="ctr"/>
                <a:r>
                  <a:rPr lang="cs-CZ" sz="2400" dirty="0" smtClean="0">
                    <a:latin typeface="Calibri" pitchFamily="34" charset="0"/>
                  </a:rPr>
                  <a:t>2</a:t>
                </a:r>
                <a:endParaRPr lang="cs-CZ" sz="2400" dirty="0">
                  <a:latin typeface="Calibri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>
              <a:off x="1370513" y="1412776"/>
              <a:ext cx="5916658" cy="142876"/>
              <a:chOff x="1586537" y="4806857"/>
              <a:chExt cx="5916658" cy="142876"/>
            </a:xfrm>
          </p:grpSpPr>
          <p:cxnSp>
            <p:nvCxnSpPr>
              <p:cNvPr id="17" name="Přímá spojovací čára 8"/>
              <p:cNvCxnSpPr/>
              <p:nvPr/>
            </p:nvCxnSpPr>
            <p:spPr>
              <a:xfrm rot="5400000">
                <a:off x="151589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9"/>
              <p:cNvCxnSpPr/>
              <p:nvPr/>
            </p:nvCxnSpPr>
            <p:spPr>
              <a:xfrm rot="5400000">
                <a:off x="217312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0"/>
              <p:cNvCxnSpPr/>
              <p:nvPr/>
            </p:nvCxnSpPr>
            <p:spPr>
              <a:xfrm rot="5400000">
                <a:off x="283035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1"/>
              <p:cNvCxnSpPr/>
              <p:nvPr/>
            </p:nvCxnSpPr>
            <p:spPr>
              <a:xfrm rot="5400000">
                <a:off x="348758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12"/>
              <p:cNvCxnSpPr/>
              <p:nvPr/>
            </p:nvCxnSpPr>
            <p:spPr>
              <a:xfrm rot="5400000">
                <a:off x="381619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14"/>
              <p:cNvCxnSpPr/>
              <p:nvPr/>
            </p:nvCxnSpPr>
            <p:spPr>
              <a:xfrm rot="5400000">
                <a:off x="513065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15"/>
              <p:cNvCxnSpPr/>
              <p:nvPr/>
            </p:nvCxnSpPr>
            <p:spPr>
              <a:xfrm rot="5400000">
                <a:off x="578788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16"/>
              <p:cNvCxnSpPr/>
              <p:nvPr/>
            </p:nvCxnSpPr>
            <p:spPr>
              <a:xfrm rot="5400000">
                <a:off x="644511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17"/>
              <p:cNvCxnSpPr/>
              <p:nvPr/>
            </p:nvCxnSpPr>
            <p:spPr>
              <a:xfrm rot="5400000">
                <a:off x="710234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8"/>
              <p:cNvCxnSpPr/>
              <p:nvPr/>
            </p:nvCxnSpPr>
            <p:spPr>
              <a:xfrm rot="5400000">
                <a:off x="184450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9"/>
              <p:cNvCxnSpPr/>
              <p:nvPr/>
            </p:nvCxnSpPr>
            <p:spPr>
              <a:xfrm rot="5400000">
                <a:off x="250173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10"/>
              <p:cNvCxnSpPr/>
              <p:nvPr/>
            </p:nvCxnSpPr>
            <p:spPr>
              <a:xfrm rot="5400000">
                <a:off x="3158968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12"/>
              <p:cNvCxnSpPr/>
              <p:nvPr/>
            </p:nvCxnSpPr>
            <p:spPr>
              <a:xfrm rot="5400000">
                <a:off x="414481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13"/>
              <p:cNvCxnSpPr/>
              <p:nvPr/>
            </p:nvCxnSpPr>
            <p:spPr>
              <a:xfrm rot="5400000">
                <a:off x="480204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14"/>
              <p:cNvCxnSpPr/>
              <p:nvPr/>
            </p:nvCxnSpPr>
            <p:spPr>
              <a:xfrm rot="5400000">
                <a:off x="545927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15"/>
              <p:cNvCxnSpPr/>
              <p:nvPr/>
            </p:nvCxnSpPr>
            <p:spPr>
              <a:xfrm rot="5400000">
                <a:off x="611650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16"/>
              <p:cNvCxnSpPr/>
              <p:nvPr/>
            </p:nvCxnSpPr>
            <p:spPr>
              <a:xfrm rot="5400000">
                <a:off x="677373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17"/>
              <p:cNvCxnSpPr/>
              <p:nvPr/>
            </p:nvCxnSpPr>
            <p:spPr>
              <a:xfrm rot="5400000">
                <a:off x="7430963" y="4877501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6" name="Ovál 15"/>
            <p:cNvSpPr/>
            <p:nvPr/>
          </p:nvSpPr>
          <p:spPr>
            <a:xfrm>
              <a:off x="5269691" y="141277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>
                <a:latin typeface="Calibri" pitchFamily="34" charset="0"/>
              </a:rPr>
              <a:t>Označte pravdivou nerovnost: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0,557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&lt;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0,548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0,557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0,548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,557&gt;0,548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>
                <a:latin typeface="Calibri" pitchFamily="34" charset="0"/>
              </a:rPr>
              <a:t>Označte pravdivou nerovnost: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,369&gt;0,370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0,369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0,370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0,369&lt;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0,370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>
                <a:latin typeface="Calibri" pitchFamily="34" charset="0"/>
              </a:rPr>
              <a:t>Označte pravdivou nerovnost: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,3&lt;0,30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0,3&gt;0,30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0,30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1570</TotalTime>
  <Words>740</Words>
  <Application>Microsoft Office PowerPoint</Application>
  <PresentationFormat>Předvádění na obrazovce (4:3)</PresentationFormat>
  <Paragraphs>193</Paragraphs>
  <Slides>21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 Desetinná čísla</vt:lpstr>
      <vt:lpstr>Zlomek a desetinné číslo</vt:lpstr>
      <vt:lpstr>Zlomek a desetinné číslo</vt:lpstr>
      <vt:lpstr>Znázornění zlomku a desetinného čísla na číselné ose</vt:lpstr>
      <vt:lpstr>Znázornění zlomku a desetinného čísla na číselné ose</vt:lpstr>
      <vt:lpstr>Znázornění zlomku a desetinného čísla na číselné ose</vt:lpstr>
      <vt:lpstr>Porovnávání desetinných čísel podle velikosti</vt:lpstr>
      <vt:lpstr>Porovnávání desetinných čísel podle velikosti</vt:lpstr>
      <vt:lpstr>Co jsme se dozvěděli?</vt:lpstr>
      <vt:lpstr>Závěrečné opakování</vt:lpstr>
      <vt:lpstr>Číslo 0,48 jde zapsat zlomkem</vt:lpstr>
      <vt:lpstr>Číslo 0,509 odpovídá zlomku</vt:lpstr>
      <vt:lpstr>Číslo nula celá padesát sedm tisícin je:</vt:lpstr>
      <vt:lpstr>Na číselné ose je znázorněno číslo:</vt:lpstr>
      <vt:lpstr>Na číselné ose je znázorněno číslo:</vt:lpstr>
      <vt:lpstr>Označte pravdivou nerovnost:</vt:lpstr>
      <vt:lpstr>Označte pravdivou nerovnost:</vt:lpstr>
      <vt:lpstr>Označte pravdivou nerovnost: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209</cp:revision>
  <dcterms:created xsi:type="dcterms:W3CDTF">2013-05-10T12:01:16Z</dcterms:created>
  <dcterms:modified xsi:type="dcterms:W3CDTF">2013-10-15T17:46:31Z</dcterms:modified>
</cp:coreProperties>
</file>