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57" r:id="rId3"/>
    <p:sldId id="263" r:id="rId4"/>
    <p:sldId id="261" r:id="rId5"/>
    <p:sldId id="265" r:id="rId6"/>
    <p:sldId id="259" r:id="rId7"/>
    <p:sldId id="266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6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VY_32_INOVACE_01_M7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Symbolika v geometrii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VY_32_INOVACE_01_M7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Symbolika v geometrii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006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SYMBOLIKA V GEOMETRII</a:t>
            </a:r>
            <a:endParaRPr lang="cs-CZ" sz="3200" b="1" dirty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3756205531"/>
              </p:ext>
            </p:extLst>
          </p:nvPr>
        </p:nvGraphicFramePr>
        <p:xfrm>
          <a:off x="1115616" y="98072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51520" y="623731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61225" algn="l"/>
              </a:tabLst>
            </a:pPr>
            <a:r>
              <a:rPr lang="cs-CZ" dirty="0" smtClean="0"/>
              <a:t>5. 1. 2012	7. třída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229600" cy="100811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TEST ZNALOSTÍ SYMBOLIKY</a:t>
            </a:r>
            <a:b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spoj čarou věty, které odpovídají daným symbolům: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87014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↔ a</a:t>
            </a:r>
            <a:r>
              <a:rPr lang="cs-CZ" sz="2800" dirty="0" smtClean="0">
                <a:latin typeface="Symbol"/>
              </a:rPr>
              <a:t> ^ </a:t>
            </a:r>
            <a:r>
              <a:rPr lang="cs-CZ" sz="2800" dirty="0" smtClean="0"/>
              <a:t>↔ b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↔ b || ↔ k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|AB|=|MN|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|AB|= 6 cm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A</a:t>
            </a:r>
            <a:r>
              <a:rPr lang="cs-CZ" sz="2800" dirty="0" smtClean="0">
                <a:latin typeface="Symbol"/>
              </a:rPr>
              <a:t> Î </a:t>
            </a:r>
            <a:r>
              <a:rPr lang="cs-CZ" sz="2800" dirty="0" smtClean="0"/>
              <a:t>k ∩ m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k(K; r=6cm)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K </a:t>
            </a:r>
            <a:r>
              <a:rPr lang="cs-CZ" sz="2800" dirty="0" smtClean="0">
                <a:latin typeface="Symbol"/>
              </a:rPr>
              <a:t>Î </a:t>
            </a:r>
            <a:r>
              <a:rPr lang="cs-CZ" sz="2800" dirty="0" smtClean="0"/>
              <a:t>↔ 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4798133"/>
          </a:xfrm>
        </p:spPr>
        <p:txBody>
          <a:bodyPr>
            <a:noAutofit/>
          </a:bodyPr>
          <a:lstStyle/>
          <a:p>
            <a:r>
              <a:rPr lang="cs-CZ" sz="2400" dirty="0" smtClean="0"/>
              <a:t>Přímka </a:t>
            </a:r>
            <a:r>
              <a:rPr lang="cs-CZ" sz="2400" i="1" dirty="0" smtClean="0">
                <a:solidFill>
                  <a:srgbClr val="C00000"/>
                </a:solidFill>
              </a:rPr>
              <a:t>b</a:t>
            </a:r>
            <a:r>
              <a:rPr lang="cs-CZ" sz="2400" dirty="0" smtClean="0"/>
              <a:t> je rovnoběžná s přímkou </a:t>
            </a:r>
            <a:r>
              <a:rPr lang="cs-CZ" sz="2400" i="1" dirty="0" smtClean="0">
                <a:solidFill>
                  <a:srgbClr val="C00000"/>
                </a:solidFill>
              </a:rPr>
              <a:t>k</a:t>
            </a:r>
          </a:p>
          <a:p>
            <a:r>
              <a:rPr lang="cs-CZ" sz="2400" dirty="0" smtClean="0"/>
              <a:t>Bod </a:t>
            </a:r>
            <a:r>
              <a:rPr lang="cs-CZ" sz="2400" i="1" dirty="0" smtClean="0">
                <a:solidFill>
                  <a:srgbClr val="C00000"/>
                </a:solidFill>
              </a:rPr>
              <a:t>K</a:t>
            </a:r>
            <a:r>
              <a:rPr lang="cs-CZ" sz="2400" dirty="0" smtClean="0"/>
              <a:t> leží na přímce </a:t>
            </a:r>
            <a:r>
              <a:rPr lang="cs-CZ" sz="2400" i="1" dirty="0" smtClean="0">
                <a:solidFill>
                  <a:srgbClr val="C00000"/>
                </a:solidFill>
              </a:rPr>
              <a:t>a</a:t>
            </a:r>
          </a:p>
          <a:p>
            <a:r>
              <a:rPr lang="cs-CZ" sz="2400" dirty="0" smtClean="0"/>
              <a:t>Přímka </a:t>
            </a:r>
            <a:r>
              <a:rPr lang="cs-CZ" sz="2400" i="1" dirty="0" smtClean="0">
                <a:solidFill>
                  <a:srgbClr val="C00000"/>
                </a:solidFill>
              </a:rPr>
              <a:t>a</a:t>
            </a:r>
            <a:r>
              <a:rPr lang="cs-CZ" sz="2400" dirty="0" smtClean="0"/>
              <a:t> je kolmá na přímku </a:t>
            </a:r>
            <a:r>
              <a:rPr lang="cs-CZ" sz="2400" i="1" dirty="0" smtClean="0">
                <a:solidFill>
                  <a:srgbClr val="C00000"/>
                </a:solidFill>
              </a:rPr>
              <a:t>b</a:t>
            </a:r>
          </a:p>
          <a:p>
            <a:r>
              <a:rPr lang="cs-CZ" sz="2400" dirty="0" smtClean="0"/>
              <a:t>Bod </a:t>
            </a:r>
            <a:r>
              <a:rPr lang="cs-CZ" sz="2400" i="1" dirty="0" smtClean="0">
                <a:solidFill>
                  <a:srgbClr val="C00000"/>
                </a:solidFill>
              </a:rPr>
              <a:t>A</a:t>
            </a:r>
            <a:r>
              <a:rPr lang="cs-CZ" sz="2400" dirty="0" smtClean="0"/>
              <a:t> je průnikem přímky </a:t>
            </a:r>
            <a:r>
              <a:rPr lang="cs-CZ" sz="2400" i="1" dirty="0" smtClean="0">
                <a:solidFill>
                  <a:srgbClr val="C00000"/>
                </a:solidFill>
              </a:rPr>
              <a:t>k</a:t>
            </a:r>
            <a:r>
              <a:rPr lang="cs-CZ" sz="2400" dirty="0" smtClean="0"/>
              <a:t> a </a:t>
            </a:r>
            <a:r>
              <a:rPr lang="cs-CZ" sz="2400" i="1" dirty="0" smtClean="0">
                <a:solidFill>
                  <a:srgbClr val="C00000"/>
                </a:solidFill>
              </a:rPr>
              <a:t>m</a:t>
            </a:r>
          </a:p>
          <a:p>
            <a:r>
              <a:rPr lang="cs-CZ" sz="2400" dirty="0" smtClean="0"/>
              <a:t>Úsečka </a:t>
            </a:r>
            <a:r>
              <a:rPr lang="cs-CZ" sz="2400" i="1" dirty="0" smtClean="0">
                <a:solidFill>
                  <a:srgbClr val="C00000"/>
                </a:solidFill>
              </a:rPr>
              <a:t>AB</a:t>
            </a:r>
            <a:r>
              <a:rPr lang="cs-CZ" sz="2400" dirty="0" smtClean="0"/>
              <a:t> má délku 6 cm</a:t>
            </a:r>
          </a:p>
          <a:p>
            <a:r>
              <a:rPr lang="cs-CZ" sz="2400" dirty="0" smtClean="0"/>
              <a:t>Kružnice </a:t>
            </a:r>
            <a:r>
              <a:rPr lang="cs-CZ" sz="2400" i="1" dirty="0" smtClean="0">
                <a:solidFill>
                  <a:srgbClr val="C00000"/>
                </a:solidFill>
              </a:rPr>
              <a:t>k </a:t>
            </a:r>
            <a:r>
              <a:rPr lang="cs-CZ" sz="2400" dirty="0" smtClean="0"/>
              <a:t>má střed v bodě </a:t>
            </a:r>
            <a:r>
              <a:rPr lang="cs-CZ" sz="2400" i="1" dirty="0" smtClean="0">
                <a:solidFill>
                  <a:srgbClr val="C00000"/>
                </a:solidFill>
              </a:rPr>
              <a:t>K</a:t>
            </a:r>
            <a:r>
              <a:rPr lang="cs-CZ" sz="2400" dirty="0" smtClean="0"/>
              <a:t> a poloměr 6 cm</a:t>
            </a:r>
          </a:p>
          <a:p>
            <a:r>
              <a:rPr lang="cs-CZ" sz="2400" dirty="0" smtClean="0"/>
              <a:t>Úsečka </a:t>
            </a:r>
            <a:r>
              <a:rPr lang="cs-CZ" sz="2400" i="1" dirty="0" smtClean="0">
                <a:solidFill>
                  <a:srgbClr val="C00000"/>
                </a:solidFill>
              </a:rPr>
              <a:t>AB</a:t>
            </a:r>
            <a:r>
              <a:rPr lang="cs-CZ" sz="2400" dirty="0" smtClean="0"/>
              <a:t> má stejnou délku jako úsečka </a:t>
            </a:r>
            <a:r>
              <a:rPr lang="cs-CZ" sz="2400" i="1" dirty="0" smtClean="0">
                <a:solidFill>
                  <a:srgbClr val="C00000"/>
                </a:solidFill>
              </a:rPr>
              <a:t>MN</a:t>
            </a:r>
            <a:endParaRPr lang="cs-CZ" sz="2400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SPRÁVNÉ ŘEŠENÍ :</a:t>
            </a:r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94214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↔ a</a:t>
            </a:r>
            <a:r>
              <a:rPr lang="cs-CZ" sz="2800" dirty="0" smtClean="0">
                <a:latin typeface="Symbol"/>
              </a:rPr>
              <a:t> ^ </a:t>
            </a:r>
            <a:r>
              <a:rPr lang="cs-CZ" sz="2800" dirty="0" smtClean="0"/>
              <a:t>↔ b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↔ b || ↔ k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|AB|=|MN|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|AB|= 6 cm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A</a:t>
            </a:r>
            <a:r>
              <a:rPr lang="cs-CZ" sz="2800" dirty="0" smtClean="0">
                <a:latin typeface="Symbol"/>
              </a:rPr>
              <a:t> Î </a:t>
            </a:r>
            <a:r>
              <a:rPr lang="cs-CZ" sz="2800" dirty="0" smtClean="0"/>
              <a:t>k ∩ m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k(K; r=6cm)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K </a:t>
            </a:r>
            <a:r>
              <a:rPr lang="cs-CZ" sz="2800" dirty="0" smtClean="0">
                <a:latin typeface="Symbol"/>
              </a:rPr>
              <a:t>Î </a:t>
            </a:r>
            <a:r>
              <a:rPr lang="cs-CZ" sz="2800" dirty="0" smtClean="0"/>
              <a:t>↔ 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4798133"/>
          </a:xfrm>
        </p:spPr>
        <p:txBody>
          <a:bodyPr>
            <a:noAutofit/>
          </a:bodyPr>
          <a:lstStyle/>
          <a:p>
            <a:r>
              <a:rPr lang="cs-CZ" sz="2400" dirty="0" smtClean="0"/>
              <a:t>Přímka </a:t>
            </a:r>
            <a:r>
              <a:rPr lang="cs-CZ" sz="2400" i="1" dirty="0" smtClean="0">
                <a:solidFill>
                  <a:srgbClr val="C00000"/>
                </a:solidFill>
              </a:rPr>
              <a:t>b</a:t>
            </a:r>
            <a:r>
              <a:rPr lang="cs-CZ" sz="2400" dirty="0" smtClean="0"/>
              <a:t> je rovnoběžná s přímkou </a:t>
            </a:r>
            <a:r>
              <a:rPr lang="cs-CZ" sz="2400" i="1" dirty="0" smtClean="0">
                <a:solidFill>
                  <a:srgbClr val="C00000"/>
                </a:solidFill>
              </a:rPr>
              <a:t>k</a:t>
            </a:r>
          </a:p>
          <a:p>
            <a:r>
              <a:rPr lang="cs-CZ" sz="2400" dirty="0" smtClean="0"/>
              <a:t>Bod </a:t>
            </a:r>
            <a:r>
              <a:rPr lang="cs-CZ" sz="2400" i="1" dirty="0" smtClean="0">
                <a:solidFill>
                  <a:srgbClr val="C00000"/>
                </a:solidFill>
              </a:rPr>
              <a:t>K</a:t>
            </a:r>
            <a:r>
              <a:rPr lang="cs-CZ" sz="2400" dirty="0" smtClean="0"/>
              <a:t> leží na přímce </a:t>
            </a:r>
            <a:r>
              <a:rPr lang="cs-CZ" sz="2400" i="1" dirty="0" smtClean="0">
                <a:solidFill>
                  <a:srgbClr val="C00000"/>
                </a:solidFill>
              </a:rPr>
              <a:t>a</a:t>
            </a:r>
          </a:p>
          <a:p>
            <a:r>
              <a:rPr lang="cs-CZ" sz="2400" dirty="0" smtClean="0"/>
              <a:t>Přímka </a:t>
            </a:r>
            <a:r>
              <a:rPr lang="cs-CZ" sz="2400" i="1" dirty="0" smtClean="0">
                <a:solidFill>
                  <a:srgbClr val="C00000"/>
                </a:solidFill>
              </a:rPr>
              <a:t>a</a:t>
            </a:r>
            <a:r>
              <a:rPr lang="cs-CZ" sz="2400" dirty="0" smtClean="0"/>
              <a:t> je kolmá na přímku </a:t>
            </a:r>
            <a:r>
              <a:rPr lang="cs-CZ" sz="2400" i="1" dirty="0" smtClean="0">
                <a:solidFill>
                  <a:srgbClr val="C00000"/>
                </a:solidFill>
              </a:rPr>
              <a:t>b</a:t>
            </a:r>
          </a:p>
          <a:p>
            <a:r>
              <a:rPr lang="cs-CZ" sz="2400" dirty="0" smtClean="0"/>
              <a:t>Bod </a:t>
            </a:r>
            <a:r>
              <a:rPr lang="cs-CZ" sz="2400" i="1" dirty="0" smtClean="0">
                <a:solidFill>
                  <a:srgbClr val="C00000"/>
                </a:solidFill>
              </a:rPr>
              <a:t>A</a:t>
            </a:r>
            <a:r>
              <a:rPr lang="cs-CZ" sz="2400" dirty="0" smtClean="0"/>
              <a:t> je průnikem přímky </a:t>
            </a:r>
            <a:r>
              <a:rPr lang="cs-CZ" sz="2400" i="1" dirty="0" smtClean="0">
                <a:solidFill>
                  <a:srgbClr val="C00000"/>
                </a:solidFill>
              </a:rPr>
              <a:t>k</a:t>
            </a:r>
            <a:r>
              <a:rPr lang="cs-CZ" sz="2400" dirty="0" smtClean="0"/>
              <a:t> a </a:t>
            </a:r>
            <a:r>
              <a:rPr lang="cs-CZ" sz="2400" i="1" dirty="0" smtClean="0">
                <a:solidFill>
                  <a:srgbClr val="C00000"/>
                </a:solidFill>
              </a:rPr>
              <a:t>m</a:t>
            </a:r>
          </a:p>
          <a:p>
            <a:r>
              <a:rPr lang="cs-CZ" sz="2400" dirty="0" smtClean="0"/>
              <a:t>Úsečka </a:t>
            </a:r>
            <a:r>
              <a:rPr lang="cs-CZ" sz="2400" i="1" dirty="0" smtClean="0">
                <a:solidFill>
                  <a:srgbClr val="C00000"/>
                </a:solidFill>
              </a:rPr>
              <a:t>AB</a:t>
            </a:r>
            <a:r>
              <a:rPr lang="cs-CZ" sz="2400" dirty="0" smtClean="0"/>
              <a:t> má délku 6 cm</a:t>
            </a:r>
          </a:p>
          <a:p>
            <a:r>
              <a:rPr lang="cs-CZ" sz="2400" dirty="0" smtClean="0"/>
              <a:t>Kružnice </a:t>
            </a:r>
            <a:r>
              <a:rPr lang="cs-CZ" sz="2400" i="1" dirty="0" smtClean="0">
                <a:solidFill>
                  <a:srgbClr val="C00000"/>
                </a:solidFill>
              </a:rPr>
              <a:t>k </a:t>
            </a:r>
            <a:r>
              <a:rPr lang="cs-CZ" sz="2400" dirty="0" smtClean="0"/>
              <a:t>má střed v bodě </a:t>
            </a:r>
            <a:r>
              <a:rPr lang="cs-CZ" sz="2400" i="1" dirty="0" smtClean="0">
                <a:solidFill>
                  <a:srgbClr val="C00000"/>
                </a:solidFill>
              </a:rPr>
              <a:t>K</a:t>
            </a:r>
            <a:r>
              <a:rPr lang="cs-CZ" sz="2400" dirty="0" smtClean="0"/>
              <a:t> a poloměr 6 cm</a:t>
            </a:r>
          </a:p>
          <a:p>
            <a:r>
              <a:rPr lang="cs-CZ" sz="2400" dirty="0" smtClean="0"/>
              <a:t>Úsečka </a:t>
            </a:r>
            <a:r>
              <a:rPr lang="cs-CZ" sz="2400" i="1" dirty="0" smtClean="0">
                <a:solidFill>
                  <a:srgbClr val="C00000"/>
                </a:solidFill>
              </a:rPr>
              <a:t>AB</a:t>
            </a:r>
            <a:r>
              <a:rPr lang="cs-CZ" sz="2400" dirty="0" smtClean="0"/>
              <a:t> má stejnou délku jako úsečka </a:t>
            </a:r>
            <a:r>
              <a:rPr lang="cs-CZ" sz="2400" i="1" dirty="0" smtClean="0">
                <a:solidFill>
                  <a:srgbClr val="C00000"/>
                </a:solidFill>
              </a:rPr>
              <a:t>MN</a:t>
            </a:r>
            <a:endParaRPr lang="cs-CZ" sz="2400" i="1" dirty="0">
              <a:solidFill>
                <a:srgbClr val="C00000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2771800" y="1844824"/>
            <a:ext cx="1872208" cy="115212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2771800" y="1772816"/>
            <a:ext cx="1872208" cy="79208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16200000" flipH="1">
            <a:off x="2375756" y="3537012"/>
            <a:ext cx="2520280" cy="201622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 flipH="1" flipV="1">
            <a:off x="1583668" y="3176972"/>
            <a:ext cx="3672408" cy="24482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2627784" y="4005064"/>
            <a:ext cx="2016224" cy="648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V="1">
            <a:off x="2411760" y="3861048"/>
            <a:ext cx="2160240" cy="9361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flipV="1">
            <a:off x="2483768" y="5085184"/>
            <a:ext cx="2160240" cy="3600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926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spc="300" dirty="0" smtClean="0">
                <a:solidFill>
                  <a:srgbClr val="FF0000"/>
                </a:solidFill>
              </a:rPr>
              <a:t>DOPLŇOVAČKA:</a:t>
            </a:r>
            <a:endParaRPr lang="cs-CZ" sz="3200" b="1" spc="3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r>
              <a:rPr lang="cs-CZ" dirty="0" smtClean="0"/>
              <a:t>Body značíme </a:t>
            </a:r>
            <a:r>
              <a:rPr lang="cs-CZ" dirty="0" smtClean="0">
                <a:solidFill>
                  <a:srgbClr val="FF0000"/>
                </a:solidFill>
              </a:rPr>
              <a:t>________________</a:t>
            </a:r>
            <a:r>
              <a:rPr lang="cs-CZ" dirty="0" smtClean="0"/>
              <a:t> např.: </a:t>
            </a:r>
            <a:r>
              <a:rPr lang="cs-CZ" dirty="0" smtClean="0">
                <a:solidFill>
                  <a:srgbClr val="FF0000"/>
                </a:solidFill>
              </a:rPr>
              <a:t>________</a:t>
            </a:r>
          </a:p>
          <a:p>
            <a:r>
              <a:rPr lang="cs-CZ" dirty="0" smtClean="0"/>
              <a:t>Přímka nemá začátek ani </a:t>
            </a:r>
            <a:r>
              <a:rPr lang="cs-CZ" dirty="0" smtClean="0">
                <a:solidFill>
                  <a:srgbClr val="FF0000"/>
                </a:solidFill>
              </a:rPr>
              <a:t>_________</a:t>
            </a:r>
            <a:r>
              <a:rPr lang="cs-CZ" dirty="0" smtClean="0"/>
              <a:t> a značíme </a:t>
            </a:r>
            <a:r>
              <a:rPr lang="cs-CZ" dirty="0" smtClean="0">
                <a:solidFill>
                  <a:srgbClr val="FF0000"/>
                </a:solidFill>
              </a:rPr>
              <a:t>_____</a:t>
            </a:r>
          </a:p>
          <a:p>
            <a:r>
              <a:rPr lang="cs-CZ" dirty="0" smtClean="0"/>
              <a:t>Polopřímka je dána jedním </a:t>
            </a:r>
            <a:r>
              <a:rPr lang="cs-CZ" dirty="0" smtClean="0">
                <a:solidFill>
                  <a:srgbClr val="FF0000"/>
                </a:solidFill>
              </a:rPr>
              <a:t>_____</a:t>
            </a:r>
            <a:r>
              <a:rPr lang="cs-CZ" dirty="0" smtClean="0"/>
              <a:t> a směrem, značíme </a:t>
            </a:r>
            <a:r>
              <a:rPr lang="cs-CZ" dirty="0" smtClean="0">
                <a:solidFill>
                  <a:srgbClr val="FF0000"/>
                </a:solidFill>
              </a:rPr>
              <a:t>___</a:t>
            </a:r>
          </a:p>
          <a:p>
            <a:r>
              <a:rPr lang="cs-CZ" dirty="0" smtClean="0"/>
              <a:t>Úsečka je dána 2 </a:t>
            </a:r>
            <a:r>
              <a:rPr lang="cs-CZ" dirty="0" smtClean="0">
                <a:solidFill>
                  <a:srgbClr val="FF0000"/>
                </a:solidFill>
              </a:rPr>
              <a:t>____</a:t>
            </a:r>
            <a:r>
              <a:rPr lang="cs-CZ" dirty="0" smtClean="0"/>
              <a:t> a velikostí, značíme </a:t>
            </a:r>
            <a:r>
              <a:rPr lang="cs-CZ" dirty="0" smtClean="0">
                <a:solidFill>
                  <a:srgbClr val="FF0000"/>
                </a:solidFill>
              </a:rPr>
              <a:t>____</a:t>
            </a:r>
          </a:p>
          <a:p>
            <a:r>
              <a:rPr lang="cs-CZ" dirty="0" smtClean="0"/>
              <a:t>Velikost úsečky označujeme např.: </a:t>
            </a:r>
            <a:r>
              <a:rPr lang="cs-CZ" dirty="0" smtClean="0">
                <a:solidFill>
                  <a:srgbClr val="FF0000"/>
                </a:solidFill>
              </a:rPr>
              <a:t>_____________</a:t>
            </a:r>
          </a:p>
          <a:p>
            <a:r>
              <a:rPr lang="cs-CZ" dirty="0" smtClean="0"/>
              <a:t>Kružnice je dána </a:t>
            </a:r>
            <a:r>
              <a:rPr lang="cs-CZ" dirty="0" smtClean="0">
                <a:solidFill>
                  <a:srgbClr val="FF0000"/>
                </a:solidFill>
              </a:rPr>
              <a:t>_______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_________</a:t>
            </a:r>
            <a:r>
              <a:rPr lang="cs-CZ" dirty="0" smtClean="0"/>
              <a:t> , značíme </a:t>
            </a:r>
            <a:r>
              <a:rPr lang="cs-CZ" dirty="0" smtClean="0">
                <a:solidFill>
                  <a:srgbClr val="FF0000"/>
                </a:solidFill>
              </a:rPr>
              <a:t>______</a:t>
            </a:r>
          </a:p>
          <a:p>
            <a:r>
              <a:rPr lang="cs-CZ" dirty="0" smtClean="0"/>
              <a:t>Rovnoběžky mají mezi sebou stále stejnou </a:t>
            </a:r>
            <a:r>
              <a:rPr lang="cs-CZ" dirty="0" smtClean="0">
                <a:solidFill>
                  <a:srgbClr val="FF0000"/>
                </a:solidFill>
              </a:rPr>
              <a:t>___________</a:t>
            </a:r>
            <a:r>
              <a:rPr lang="cs-CZ" dirty="0" smtClean="0"/>
              <a:t> a v žádném bodě se </a:t>
            </a:r>
            <a:r>
              <a:rPr lang="cs-CZ" dirty="0" smtClean="0">
                <a:solidFill>
                  <a:srgbClr val="FF0000"/>
                </a:solidFill>
              </a:rPr>
              <a:t>____________ </a:t>
            </a:r>
            <a:r>
              <a:rPr lang="cs-CZ" dirty="0" smtClean="0"/>
              <a:t>, značíme </a:t>
            </a:r>
            <a:r>
              <a:rPr lang="cs-CZ" dirty="0" smtClean="0">
                <a:solidFill>
                  <a:srgbClr val="FF0000"/>
                </a:solidFill>
              </a:rPr>
              <a:t>____</a:t>
            </a:r>
          </a:p>
          <a:p>
            <a:r>
              <a:rPr lang="cs-CZ" dirty="0" smtClean="0"/>
              <a:t>Různoběžky mají společný pouze </a:t>
            </a:r>
            <a:r>
              <a:rPr lang="cs-CZ" dirty="0" smtClean="0">
                <a:solidFill>
                  <a:srgbClr val="FF0000"/>
                </a:solidFill>
              </a:rPr>
              <a:t>____________ </a:t>
            </a:r>
            <a:r>
              <a:rPr lang="cs-CZ" dirty="0" smtClean="0"/>
              <a:t>, který nazýváme </a:t>
            </a:r>
            <a:r>
              <a:rPr lang="cs-CZ" dirty="0" smtClean="0">
                <a:solidFill>
                  <a:srgbClr val="FF0000"/>
                </a:solidFill>
              </a:rPr>
              <a:t>___________ </a:t>
            </a:r>
            <a:r>
              <a:rPr lang="cs-CZ" dirty="0" smtClean="0"/>
              <a:t>, různoběžky značíme </a:t>
            </a:r>
            <a:r>
              <a:rPr lang="cs-CZ" dirty="0" smtClean="0">
                <a:solidFill>
                  <a:srgbClr val="FF0000"/>
                </a:solidFill>
              </a:rPr>
              <a:t>_______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pPr algn="ctr"/>
            <a:r>
              <a:rPr lang="cs-CZ" sz="3200" b="1" spc="300" dirty="0" smtClean="0">
                <a:solidFill>
                  <a:srgbClr val="FF0000"/>
                </a:solidFill>
              </a:rPr>
              <a:t>SPRÁVNÉ ŘEŠENÍ :</a:t>
            </a:r>
            <a:endParaRPr lang="cs-CZ" sz="3200" b="1" spc="3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Autofit/>
          </a:bodyPr>
          <a:lstStyle/>
          <a:p>
            <a:r>
              <a:rPr lang="cs-CZ" sz="2400" dirty="0" smtClean="0"/>
              <a:t>Body značíme </a:t>
            </a:r>
            <a:r>
              <a:rPr lang="cs-CZ" sz="2400" dirty="0" smtClean="0">
                <a:solidFill>
                  <a:srgbClr val="FF0000"/>
                </a:solidFill>
              </a:rPr>
              <a:t>velkými tiskacími písmeny</a:t>
            </a:r>
            <a:r>
              <a:rPr lang="cs-CZ" sz="2400" dirty="0" smtClean="0"/>
              <a:t> např.: </a:t>
            </a:r>
            <a:r>
              <a:rPr lang="cs-CZ" sz="2400" dirty="0" smtClean="0">
                <a:solidFill>
                  <a:srgbClr val="FF0000"/>
                </a:solidFill>
              </a:rPr>
              <a:t>A, B, K, L</a:t>
            </a:r>
          </a:p>
          <a:p>
            <a:r>
              <a:rPr lang="cs-CZ" sz="2400" dirty="0" smtClean="0"/>
              <a:t>Přímka nemá začátek ani </a:t>
            </a:r>
            <a:r>
              <a:rPr lang="cs-CZ" sz="2400" dirty="0" smtClean="0">
                <a:solidFill>
                  <a:srgbClr val="FF0000"/>
                </a:solidFill>
              </a:rPr>
              <a:t>konec</a:t>
            </a:r>
            <a:r>
              <a:rPr lang="cs-CZ" sz="2400" dirty="0" smtClean="0"/>
              <a:t> a značíme </a:t>
            </a:r>
            <a:r>
              <a:rPr lang="cs-CZ" sz="2400" dirty="0" smtClean="0">
                <a:solidFill>
                  <a:srgbClr val="FF0000"/>
                </a:solidFill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b</a:t>
            </a:r>
          </a:p>
          <a:p>
            <a:r>
              <a:rPr lang="cs-CZ" sz="2400" dirty="0" smtClean="0"/>
              <a:t>Polopřímka je dána jedním </a:t>
            </a:r>
            <a:r>
              <a:rPr lang="cs-CZ" sz="2400" dirty="0" smtClean="0">
                <a:solidFill>
                  <a:srgbClr val="FF0000"/>
                </a:solidFill>
              </a:rPr>
              <a:t>bodem</a:t>
            </a:r>
            <a:r>
              <a:rPr lang="cs-CZ" sz="2400" dirty="0" smtClean="0"/>
              <a:t> a směrem, značíme  </a:t>
            </a:r>
            <a:r>
              <a:rPr lang="cs-CZ" sz="2400" b="1" dirty="0" smtClean="0">
                <a:solidFill>
                  <a:srgbClr val="FF0000"/>
                </a:solidFill>
              </a:rPr>
              <a:t>k</a:t>
            </a:r>
          </a:p>
          <a:p>
            <a:r>
              <a:rPr lang="cs-CZ" sz="2400" dirty="0" smtClean="0"/>
              <a:t>Úsečka je dána 2 </a:t>
            </a:r>
            <a:r>
              <a:rPr lang="cs-CZ" sz="2400" dirty="0" smtClean="0">
                <a:solidFill>
                  <a:srgbClr val="FF0000"/>
                </a:solidFill>
              </a:rPr>
              <a:t>body</a:t>
            </a:r>
            <a:r>
              <a:rPr lang="cs-CZ" sz="2400" dirty="0" smtClean="0"/>
              <a:t> a velikostí, značíme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KL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400" dirty="0" smtClean="0"/>
              <a:t>Velikost úsečky označujeme např.: </a:t>
            </a:r>
            <a:r>
              <a:rPr lang="cs-CZ" sz="2400" b="1" dirty="0" smtClean="0">
                <a:solidFill>
                  <a:srgbClr val="FF0000"/>
                </a:solidFill>
              </a:rPr>
              <a:t>|AB|= 8 cm</a:t>
            </a:r>
          </a:p>
          <a:p>
            <a:r>
              <a:rPr lang="cs-CZ" sz="2400" dirty="0" smtClean="0"/>
              <a:t>Kružnice je dána </a:t>
            </a:r>
            <a:r>
              <a:rPr lang="cs-CZ" sz="2400" dirty="0" smtClean="0">
                <a:solidFill>
                  <a:srgbClr val="FF0000"/>
                </a:solidFill>
              </a:rPr>
              <a:t>středem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FF0000"/>
                </a:solidFill>
              </a:rPr>
              <a:t>poloměrem</a:t>
            </a:r>
            <a:r>
              <a:rPr lang="cs-CZ" sz="2400" dirty="0" smtClean="0"/>
              <a:t> , značíme </a:t>
            </a:r>
            <a:r>
              <a:rPr lang="cs-CZ" sz="2400" b="1" dirty="0" smtClean="0">
                <a:solidFill>
                  <a:srgbClr val="FF0000"/>
                </a:solidFill>
              </a:rPr>
              <a:t>k(S;r=3cm)</a:t>
            </a:r>
          </a:p>
          <a:p>
            <a:r>
              <a:rPr lang="cs-CZ" sz="2400" dirty="0" smtClean="0"/>
              <a:t>Rovnoběžky mají mezi sebou stále stejnou </a:t>
            </a:r>
            <a:r>
              <a:rPr lang="cs-CZ" sz="2400" dirty="0" smtClean="0">
                <a:solidFill>
                  <a:srgbClr val="FF0000"/>
                </a:solidFill>
              </a:rPr>
              <a:t>vzdálenost</a:t>
            </a:r>
            <a:r>
              <a:rPr lang="cs-CZ" sz="2400" dirty="0" smtClean="0"/>
              <a:t> a v žádném bodě se </a:t>
            </a:r>
            <a:r>
              <a:rPr lang="cs-CZ" sz="2400" dirty="0" smtClean="0">
                <a:solidFill>
                  <a:srgbClr val="FF0000"/>
                </a:solidFill>
              </a:rPr>
              <a:t>neprotínají </a:t>
            </a:r>
            <a:r>
              <a:rPr lang="cs-CZ" sz="2400" dirty="0" smtClean="0"/>
              <a:t>, značíme 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Různoběžky mají společný pouze </a:t>
            </a:r>
            <a:r>
              <a:rPr lang="cs-CZ" sz="2400" dirty="0" smtClean="0">
                <a:solidFill>
                  <a:srgbClr val="FF0000"/>
                </a:solidFill>
              </a:rPr>
              <a:t>jeden společný bod </a:t>
            </a:r>
            <a:r>
              <a:rPr lang="cs-CZ" sz="2400" dirty="0" smtClean="0"/>
              <a:t>, který nazýváme </a:t>
            </a:r>
            <a:r>
              <a:rPr lang="cs-CZ" sz="2400" dirty="0" smtClean="0">
                <a:solidFill>
                  <a:srgbClr val="FF0000"/>
                </a:solidFill>
              </a:rPr>
              <a:t>průsečík </a:t>
            </a:r>
            <a:r>
              <a:rPr lang="cs-CZ" sz="2400" dirty="0" smtClean="0"/>
              <a:t>, různoběžky značíme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7956376" y="2564904"/>
            <a:ext cx="576064" cy="1588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6444208" y="2132856"/>
            <a:ext cx="720080" cy="1588"/>
          </a:xfrm>
          <a:prstGeom prst="straightConnector1">
            <a:avLst/>
          </a:prstGeom>
          <a:ln w="38100" cap="rnd" cmpd="sng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 flipH="1" flipV="1">
            <a:off x="7812360" y="2564904"/>
            <a:ext cx="28803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660232" y="3068960"/>
            <a:ext cx="64807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6516216" y="3068960"/>
            <a:ext cx="28803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7164288" y="3068960"/>
            <a:ext cx="28803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5580112" y="4725144"/>
            <a:ext cx="43204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5724128" y="4725144"/>
            <a:ext cx="43204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5976156" y="5697252"/>
            <a:ext cx="50405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6120172" y="5697252"/>
            <a:ext cx="50405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V="1">
            <a:off x="6084168" y="5517232"/>
            <a:ext cx="432048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151443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ÚKOL NA PROCVIČENÍ :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100" b="1" dirty="0" smtClean="0">
                <a:solidFill>
                  <a:schemeClr val="tx2">
                    <a:lumMod val="50000"/>
                  </a:schemeClr>
                </a:solidFill>
              </a:rPr>
              <a:t>podle níže napsaného zápisu konstrukce narýsujte obrázek</a:t>
            </a:r>
            <a:endParaRPr lang="cs-CZ" sz="31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8317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Zápis konstrukce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2800" dirty="0" smtClean="0"/>
              <a:t>1.AB; |AB|=  10cm</a:t>
            </a:r>
          </a:p>
          <a:p>
            <a:pPr>
              <a:buNone/>
            </a:pPr>
            <a:r>
              <a:rPr lang="cs-CZ" sz="2800" dirty="0" smtClean="0"/>
              <a:t>	2.k; k (A; r = 6 cm)</a:t>
            </a:r>
          </a:p>
          <a:p>
            <a:pPr>
              <a:buNone/>
            </a:pPr>
            <a:r>
              <a:rPr lang="cs-CZ" sz="2800" dirty="0" smtClean="0"/>
              <a:t>	3.m;m(B;r = 6 cm)</a:t>
            </a:r>
          </a:p>
          <a:p>
            <a:pPr>
              <a:buNone/>
            </a:pPr>
            <a:r>
              <a:rPr lang="cs-CZ" sz="2800" dirty="0" smtClean="0"/>
              <a:t>	4. K, M; K, M</a:t>
            </a:r>
            <a:r>
              <a:rPr lang="cs-CZ" sz="2800" dirty="0" smtClean="0">
                <a:latin typeface="Symbol"/>
              </a:rPr>
              <a:t> Î</a:t>
            </a:r>
            <a:r>
              <a:rPr lang="cs-CZ" sz="2800" dirty="0" smtClean="0"/>
              <a:t> k∩m</a:t>
            </a:r>
          </a:p>
          <a:p>
            <a:pPr>
              <a:buNone/>
            </a:pPr>
            <a:r>
              <a:rPr lang="cs-CZ" sz="2800" dirty="0" smtClean="0"/>
              <a:t>	5. k´, k´(K; r = 4,5 cm)</a:t>
            </a:r>
          </a:p>
          <a:p>
            <a:pPr>
              <a:buNone/>
            </a:pPr>
            <a:r>
              <a:rPr lang="cs-CZ" sz="2800" dirty="0" smtClean="0"/>
              <a:t>	6. m´, </a:t>
            </a:r>
            <a:r>
              <a:rPr lang="cs-CZ" sz="2800" dirty="0" err="1" smtClean="0"/>
              <a:t>m</a:t>
            </a:r>
            <a:r>
              <a:rPr lang="cs-CZ" sz="2800" dirty="0" smtClean="0"/>
              <a:t>´(M; r = 4,5 cm)</a:t>
            </a: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r>
              <a:rPr lang="cs-CZ" sz="1800" dirty="0" smtClean="0"/>
              <a:t>	</a:t>
            </a:r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KONTROLA ÚKOLU: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pokud jste rýsovali správně, tak jste narýsovali tento geometrický obrazec: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Zástupný symbol pro obsah 4" descr="geo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2276872"/>
            <a:ext cx="5048522" cy="40770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704088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Tento výukový materiál bude využíván při úvodní hodině geometrie v 7. ročníku a urychlí procvičení symboliky a značení při konstrukčních úlohách.</a:t>
            </a:r>
          </a:p>
          <a:p>
            <a:r>
              <a:rPr lang="cs-CZ" dirty="0" smtClean="0"/>
              <a:t>Na začátku hodiny si krátkým testem zopakujeme symboliku využívanou v geometrii. Žáci pracují na tabuli s popisovačem, nebo interaktivním perem.</a:t>
            </a:r>
          </a:p>
          <a:p>
            <a:r>
              <a:rPr lang="cs-CZ" dirty="0" smtClean="0"/>
              <a:t>Dále následuje doplňovačka, která bude doprovázena teoretickým výkladem. Žáci pracují na tabuli s popisovačem, nebo interaktivním perem.</a:t>
            </a:r>
          </a:p>
          <a:p>
            <a:r>
              <a:rPr lang="cs-CZ" dirty="0" smtClean="0"/>
              <a:t>Na procvičení pak následuje konkrétní příklad, kde je dán zápis konstrukce a žáci podle něj do sešitu sami rýsují. </a:t>
            </a:r>
          </a:p>
          <a:p>
            <a:r>
              <a:rPr lang="cs-CZ" dirty="0" smtClean="0"/>
              <a:t>Po samostatné práci do sešitů, odkryjeme na tabuli správné řešení, nad kterým pak diskutujeme správný postup, který mohou žáci na tabuli obtáhnout pomocí pravítka a barevných popisovačů.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</a:p>
          <a:p>
            <a:pPr>
              <a:buNone/>
            </a:pPr>
            <a:r>
              <a:rPr lang="cs-CZ" sz="2400" i="1" dirty="0" smtClean="0"/>
              <a:t>	učebnice  Konstrukční úlohy  - 444 úloh autoři: </a:t>
            </a:r>
            <a:r>
              <a:rPr lang="cs-CZ" sz="2400" i="1" dirty="0" err="1" smtClean="0"/>
              <a:t>Hozová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Hoza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Poštulka</a:t>
            </a:r>
            <a:r>
              <a:rPr lang="cs-CZ" sz="2400" i="1" dirty="0" smtClean="0"/>
              <a:t>, Kleinová, Párová, </a:t>
            </a:r>
            <a:r>
              <a:rPr lang="cs-CZ" sz="2400" i="1" dirty="0" err="1" smtClean="0"/>
              <a:t>Hřivňák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Czudek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Kupčík</a:t>
            </a:r>
            <a:endParaRPr lang="cs-CZ" sz="2400" i="1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349</TotalTime>
  <Words>505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 MATEMATIKA – GEOMETRIE 7</vt:lpstr>
      <vt:lpstr>TEST ZNALOSTÍ SYMBOLIKY spoj čarou věty, které odpovídají daným symbolům:</vt:lpstr>
      <vt:lpstr>SPRÁVNÉ ŘEŠENÍ :</vt:lpstr>
      <vt:lpstr>DOPLŇOVAČKA:</vt:lpstr>
      <vt:lpstr>SPRÁVNÉ ŘEŠENÍ :</vt:lpstr>
      <vt:lpstr>  ÚKOL NA PROCVIČENÍ : podle níže napsaného zápisu konstrukce narýsujte obrázek</vt:lpstr>
      <vt:lpstr>  KONTROLA ÚKOLU: pokud jste rýsovali správně, tak jste narýsovali tento geometrický obrazec: 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77</cp:revision>
  <dcterms:created xsi:type="dcterms:W3CDTF">2011-11-27T20:43:59Z</dcterms:created>
  <dcterms:modified xsi:type="dcterms:W3CDTF">2012-03-15T19:41:41Z</dcterms:modified>
</cp:coreProperties>
</file>