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64" r:id="rId5"/>
    <p:sldId id="265" r:id="rId6"/>
    <p:sldId id="266" r:id="rId7"/>
    <p:sldId id="258" r:id="rId8"/>
    <p:sldId id="259" r:id="rId9"/>
    <p:sldId id="260" r:id="rId10"/>
    <p:sldId id="261" r:id="rId11"/>
    <p:sldId id="262" r:id="rId12"/>
    <p:sldId id="263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04508-7768-4C0E-8638-1ABDD0F0E599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7917-66F3-4A78-BF3D-6C6737C3EBD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Doperwt_rijserwt_bloemen_Pisum_sativum.jpg?uselang=cs" TargetMode="External"/><Relationship Id="rId2" Type="http://schemas.openxmlformats.org/officeDocument/2006/relationships/hyperlink" Target="http://cs.wikipedia.org/wiki/Soubor:Doperwt_rijserwt_peulen_Pisum_sativum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ommons.wikimedia.org/wiki/File:Mafate_Marla_lentils_dsc00647.jpg?uselang=cs" TargetMode="External"/><Relationship Id="rId4" Type="http://schemas.openxmlformats.org/officeDocument/2006/relationships/hyperlink" Target="http://cs.wikipedia.org/wiki/Soubor:3_types_of_lentil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haseolus_vulgaris_001.JPG?uselang=cs" TargetMode="External"/><Relationship Id="rId2" Type="http://schemas.openxmlformats.org/officeDocument/2006/relationships/hyperlink" Target="http://cs.wikipedia.org/wiki/Soubor:A_green_bean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Soybeanvarieties.jpg" TargetMode="External"/><Relationship Id="rId4" Type="http://schemas.openxmlformats.org/officeDocument/2006/relationships/hyperlink" Target="http://commons.wikimedia.org/wiki/File:Phaseolus_vulgaris_002.JPG?uselang=c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Soja.jpg" TargetMode="External"/><Relationship Id="rId2" Type="http://schemas.openxmlformats.org/officeDocument/2006/relationships/hyperlink" Target="http://cs.wikipedia.org/wiki/Soubor:Soybeans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mmons.wikimedia.org/wiki/File:Illustration_Pisum_sativum0_clean.jpg?uselang=c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září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Prezentace seznamuje žáky s jednotlivými druhy luskovin, jejich užitím</a:t>
            </a:r>
            <a:r>
              <a:rPr lang="cs-CZ" sz="2000" dirty="0" smtClean="0"/>
              <a:t> </a:t>
            </a:r>
            <a:r>
              <a:rPr lang="cs-CZ" sz="2000" dirty="0" smtClean="0"/>
              <a:t>a původem. Žáci popisují tělo rostliny.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Sója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Vysoký obsah bílkovin</a:t>
            </a:r>
          </a:p>
          <a:p>
            <a:r>
              <a:rPr lang="cs-CZ" dirty="0" smtClean="0"/>
              <a:t>Pochází z Číny</a:t>
            </a:r>
          </a:p>
          <a:p>
            <a:pPr>
              <a:buNone/>
            </a:pPr>
            <a:r>
              <a:rPr lang="cs-CZ" u="sng" dirty="0" smtClean="0"/>
              <a:t>Využití:</a:t>
            </a:r>
          </a:p>
          <a:p>
            <a:r>
              <a:rPr lang="cs-CZ" dirty="0" smtClean="0"/>
              <a:t>Potravina: sýr tofu, sojové mléko</a:t>
            </a:r>
          </a:p>
          <a:p>
            <a:r>
              <a:rPr lang="cs-CZ" dirty="0" smtClean="0"/>
              <a:t>Krmivo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Picture 3" descr="C:\Users\Viktor\Desktop\sója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5597" y="3129448"/>
            <a:ext cx="2281245" cy="3442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Viktor\Desktop\sój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278" y="1142984"/>
            <a:ext cx="2804606" cy="4405781"/>
          </a:xfrm>
          <a:prstGeom prst="rect">
            <a:avLst/>
          </a:prstGeom>
          <a:noFill/>
        </p:spPr>
      </p:pic>
      <p:pic>
        <p:nvPicPr>
          <p:cNvPr id="5122" name="Picture 2" descr="C:\Users\Viktor\Desktop\só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016" y="1142984"/>
            <a:ext cx="2870224" cy="4385877"/>
          </a:xfrm>
          <a:prstGeom prst="rect">
            <a:avLst/>
          </a:prstGeom>
          <a:noFill/>
        </p:spPr>
      </p:pic>
      <p:pic>
        <p:nvPicPr>
          <p:cNvPr id="5125" name="Picture 5" descr="C:\Users\Viktor\Desktop\sója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150533"/>
            <a:ext cx="3000364" cy="4493045"/>
          </a:xfrm>
          <a:prstGeom prst="rect">
            <a:avLst/>
          </a:prstGeom>
          <a:noFill/>
        </p:spPr>
      </p:pic>
      <p:sp>
        <p:nvSpPr>
          <p:cNvPr id="8" name="Šipka doleva 7">
            <a:hlinkClick r:id="rId5" action="ppaction://hlinksldjump" highlightClick="1"/>
          </p:cNvPr>
          <p:cNvSpPr/>
          <p:nvPr/>
        </p:nvSpPr>
        <p:spPr>
          <a:xfrm>
            <a:off x="285720" y="5786454"/>
            <a:ext cx="714380" cy="57150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Tělo rostlin</a:t>
            </a:r>
            <a:endParaRPr lang="cs-CZ" b="1" dirty="0">
              <a:solidFill>
                <a:srgbClr val="00B050"/>
              </a:solidFill>
            </a:endParaRPr>
          </a:p>
        </p:txBody>
      </p:sp>
      <p:pic>
        <p:nvPicPr>
          <p:cNvPr id="6146" name="Picture 2" descr="C:\Users\Viktor\Desktop\hrácše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773" y="1428736"/>
            <a:ext cx="3076111" cy="4886088"/>
          </a:xfrm>
          <a:prstGeom prst="rect">
            <a:avLst/>
          </a:prstGeom>
          <a:noFill/>
        </p:spPr>
      </p:pic>
      <p:cxnSp>
        <p:nvCxnSpPr>
          <p:cNvPr id="6" name="Přímá spojovací šipka 5"/>
          <p:cNvCxnSpPr/>
          <p:nvPr/>
        </p:nvCxnSpPr>
        <p:spPr>
          <a:xfrm>
            <a:off x="1428728" y="2071678"/>
            <a:ext cx="1643074" cy="571504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ovací šipka 6"/>
          <p:cNvCxnSpPr/>
          <p:nvPr/>
        </p:nvCxnSpPr>
        <p:spPr>
          <a:xfrm>
            <a:off x="1285852" y="3071810"/>
            <a:ext cx="1643074" cy="571504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šipka 7"/>
          <p:cNvCxnSpPr/>
          <p:nvPr/>
        </p:nvCxnSpPr>
        <p:spPr>
          <a:xfrm rot="10800000" flipV="1">
            <a:off x="5786446" y="4143380"/>
            <a:ext cx="1857388" cy="571504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šipka 9"/>
          <p:cNvCxnSpPr/>
          <p:nvPr/>
        </p:nvCxnSpPr>
        <p:spPr>
          <a:xfrm rot="10800000" flipV="1">
            <a:off x="4500562" y="3000372"/>
            <a:ext cx="3295672" cy="928694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vnoramenný trojúhelník 16"/>
          <p:cNvSpPr/>
          <p:nvPr/>
        </p:nvSpPr>
        <p:spPr>
          <a:xfrm rot="10800000">
            <a:off x="5169223" y="6143644"/>
            <a:ext cx="45719" cy="571504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Volný tvar 17"/>
          <p:cNvSpPr/>
          <p:nvPr/>
        </p:nvSpPr>
        <p:spPr>
          <a:xfrm>
            <a:off x="4945224" y="6242180"/>
            <a:ext cx="214605" cy="159230"/>
          </a:xfrm>
          <a:custGeom>
            <a:avLst/>
            <a:gdLst>
              <a:gd name="connsiteX0" fmla="*/ 214605 w 214605"/>
              <a:gd name="connsiteY0" fmla="*/ 0 h 159230"/>
              <a:gd name="connsiteX1" fmla="*/ 167952 w 214605"/>
              <a:gd name="connsiteY1" fmla="*/ 9330 h 159230"/>
              <a:gd name="connsiteX2" fmla="*/ 149290 w 214605"/>
              <a:gd name="connsiteY2" fmla="*/ 27991 h 159230"/>
              <a:gd name="connsiteX3" fmla="*/ 121298 w 214605"/>
              <a:gd name="connsiteY3" fmla="*/ 46653 h 159230"/>
              <a:gd name="connsiteX4" fmla="*/ 102637 w 214605"/>
              <a:gd name="connsiteY4" fmla="*/ 74644 h 159230"/>
              <a:gd name="connsiteX5" fmla="*/ 55984 w 214605"/>
              <a:gd name="connsiteY5" fmla="*/ 149289 h 159230"/>
              <a:gd name="connsiteX6" fmla="*/ 0 w 214605"/>
              <a:gd name="connsiteY6" fmla="*/ 158620 h 15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05" h="159230">
                <a:moveTo>
                  <a:pt x="214605" y="0"/>
                </a:moveTo>
                <a:cubicBezTo>
                  <a:pt x="199054" y="3110"/>
                  <a:pt x="182529" y="3083"/>
                  <a:pt x="167952" y="9330"/>
                </a:cubicBezTo>
                <a:cubicBezTo>
                  <a:pt x="159866" y="12795"/>
                  <a:pt x="156159" y="22496"/>
                  <a:pt x="149290" y="27991"/>
                </a:cubicBezTo>
                <a:cubicBezTo>
                  <a:pt x="140533" y="34996"/>
                  <a:pt x="130629" y="40432"/>
                  <a:pt x="121298" y="46653"/>
                </a:cubicBezTo>
                <a:cubicBezTo>
                  <a:pt x="115078" y="55983"/>
                  <a:pt x="107191" y="64397"/>
                  <a:pt x="102637" y="74644"/>
                </a:cubicBezTo>
                <a:cubicBezTo>
                  <a:pt x="83650" y="117365"/>
                  <a:pt x="98507" y="133343"/>
                  <a:pt x="55984" y="149289"/>
                </a:cubicBezTo>
                <a:cubicBezTo>
                  <a:pt x="29475" y="159230"/>
                  <a:pt x="20641" y="158620"/>
                  <a:pt x="0" y="158620"/>
                </a:cubicBezTo>
              </a:path>
            </a:pathLst>
          </a:custGeom>
          <a:ln w="158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/>
          <p:cNvSpPr/>
          <p:nvPr/>
        </p:nvSpPr>
        <p:spPr>
          <a:xfrm>
            <a:off x="5000337" y="6394580"/>
            <a:ext cx="214605" cy="159230"/>
          </a:xfrm>
          <a:custGeom>
            <a:avLst/>
            <a:gdLst>
              <a:gd name="connsiteX0" fmla="*/ 214605 w 214605"/>
              <a:gd name="connsiteY0" fmla="*/ 0 h 159230"/>
              <a:gd name="connsiteX1" fmla="*/ 167952 w 214605"/>
              <a:gd name="connsiteY1" fmla="*/ 9330 h 159230"/>
              <a:gd name="connsiteX2" fmla="*/ 149290 w 214605"/>
              <a:gd name="connsiteY2" fmla="*/ 27991 h 159230"/>
              <a:gd name="connsiteX3" fmla="*/ 121298 w 214605"/>
              <a:gd name="connsiteY3" fmla="*/ 46653 h 159230"/>
              <a:gd name="connsiteX4" fmla="*/ 102637 w 214605"/>
              <a:gd name="connsiteY4" fmla="*/ 74644 h 159230"/>
              <a:gd name="connsiteX5" fmla="*/ 55984 w 214605"/>
              <a:gd name="connsiteY5" fmla="*/ 149289 h 159230"/>
              <a:gd name="connsiteX6" fmla="*/ 0 w 214605"/>
              <a:gd name="connsiteY6" fmla="*/ 158620 h 159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05" h="159230">
                <a:moveTo>
                  <a:pt x="214605" y="0"/>
                </a:moveTo>
                <a:cubicBezTo>
                  <a:pt x="199054" y="3110"/>
                  <a:pt x="182529" y="3083"/>
                  <a:pt x="167952" y="9330"/>
                </a:cubicBezTo>
                <a:cubicBezTo>
                  <a:pt x="159866" y="12795"/>
                  <a:pt x="156159" y="22496"/>
                  <a:pt x="149290" y="27991"/>
                </a:cubicBezTo>
                <a:cubicBezTo>
                  <a:pt x="140533" y="34996"/>
                  <a:pt x="130629" y="40432"/>
                  <a:pt x="121298" y="46653"/>
                </a:cubicBezTo>
                <a:cubicBezTo>
                  <a:pt x="115078" y="55983"/>
                  <a:pt x="107191" y="64397"/>
                  <a:pt x="102637" y="74644"/>
                </a:cubicBezTo>
                <a:cubicBezTo>
                  <a:pt x="83650" y="117365"/>
                  <a:pt x="98507" y="133343"/>
                  <a:pt x="55984" y="149289"/>
                </a:cubicBezTo>
                <a:cubicBezTo>
                  <a:pt x="29475" y="159230"/>
                  <a:pt x="20641" y="158620"/>
                  <a:pt x="0" y="158620"/>
                </a:cubicBezTo>
              </a:path>
            </a:pathLst>
          </a:custGeom>
          <a:ln w="158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Volný tvar 20"/>
          <p:cNvSpPr/>
          <p:nvPr/>
        </p:nvSpPr>
        <p:spPr>
          <a:xfrm>
            <a:off x="5197151" y="6223518"/>
            <a:ext cx="303543" cy="205878"/>
          </a:xfrm>
          <a:custGeom>
            <a:avLst/>
            <a:gdLst>
              <a:gd name="connsiteX0" fmla="*/ 0 w 373225"/>
              <a:gd name="connsiteY0" fmla="*/ 0 h 238184"/>
              <a:gd name="connsiteX1" fmla="*/ 158620 w 373225"/>
              <a:gd name="connsiteY1" fmla="*/ 9331 h 238184"/>
              <a:gd name="connsiteX2" fmla="*/ 177282 w 373225"/>
              <a:gd name="connsiteY2" fmla="*/ 27992 h 238184"/>
              <a:gd name="connsiteX3" fmla="*/ 223935 w 373225"/>
              <a:gd name="connsiteY3" fmla="*/ 65315 h 238184"/>
              <a:gd name="connsiteX4" fmla="*/ 242596 w 373225"/>
              <a:gd name="connsiteY4" fmla="*/ 121298 h 238184"/>
              <a:gd name="connsiteX5" fmla="*/ 251927 w 373225"/>
              <a:gd name="connsiteY5" fmla="*/ 158621 h 238184"/>
              <a:gd name="connsiteX6" fmla="*/ 270588 w 373225"/>
              <a:gd name="connsiteY6" fmla="*/ 214604 h 238184"/>
              <a:gd name="connsiteX7" fmla="*/ 373225 w 373225"/>
              <a:gd name="connsiteY7" fmla="*/ 233266 h 23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225" h="238184">
                <a:moveTo>
                  <a:pt x="0" y="0"/>
                </a:moveTo>
                <a:cubicBezTo>
                  <a:pt x="52873" y="3110"/>
                  <a:pt x="106303" y="1070"/>
                  <a:pt x="158620" y="9331"/>
                </a:cubicBezTo>
                <a:cubicBezTo>
                  <a:pt x="167309" y="10703"/>
                  <a:pt x="170413" y="22497"/>
                  <a:pt x="177282" y="27992"/>
                </a:cubicBezTo>
                <a:cubicBezTo>
                  <a:pt x="236129" y="75069"/>
                  <a:pt x="178879" y="20259"/>
                  <a:pt x="223935" y="65315"/>
                </a:cubicBezTo>
                <a:cubicBezTo>
                  <a:pt x="230155" y="83976"/>
                  <a:pt x="237825" y="102215"/>
                  <a:pt x="242596" y="121298"/>
                </a:cubicBezTo>
                <a:cubicBezTo>
                  <a:pt x="245706" y="133739"/>
                  <a:pt x="248242" y="146338"/>
                  <a:pt x="251927" y="158621"/>
                </a:cubicBezTo>
                <a:cubicBezTo>
                  <a:pt x="257579" y="177462"/>
                  <a:pt x="251927" y="208383"/>
                  <a:pt x="270588" y="214604"/>
                </a:cubicBezTo>
                <a:cubicBezTo>
                  <a:pt x="341324" y="238184"/>
                  <a:pt x="306900" y="233266"/>
                  <a:pt x="373225" y="233266"/>
                </a:cubicBezTo>
              </a:path>
            </a:pathLst>
          </a:custGeom>
          <a:ln w="158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Volný tvar 21"/>
          <p:cNvSpPr/>
          <p:nvPr/>
        </p:nvSpPr>
        <p:spPr>
          <a:xfrm>
            <a:off x="5214942" y="6437832"/>
            <a:ext cx="303543" cy="205878"/>
          </a:xfrm>
          <a:custGeom>
            <a:avLst/>
            <a:gdLst>
              <a:gd name="connsiteX0" fmla="*/ 0 w 373225"/>
              <a:gd name="connsiteY0" fmla="*/ 0 h 238184"/>
              <a:gd name="connsiteX1" fmla="*/ 158620 w 373225"/>
              <a:gd name="connsiteY1" fmla="*/ 9331 h 238184"/>
              <a:gd name="connsiteX2" fmla="*/ 177282 w 373225"/>
              <a:gd name="connsiteY2" fmla="*/ 27992 h 238184"/>
              <a:gd name="connsiteX3" fmla="*/ 223935 w 373225"/>
              <a:gd name="connsiteY3" fmla="*/ 65315 h 238184"/>
              <a:gd name="connsiteX4" fmla="*/ 242596 w 373225"/>
              <a:gd name="connsiteY4" fmla="*/ 121298 h 238184"/>
              <a:gd name="connsiteX5" fmla="*/ 251927 w 373225"/>
              <a:gd name="connsiteY5" fmla="*/ 158621 h 238184"/>
              <a:gd name="connsiteX6" fmla="*/ 270588 w 373225"/>
              <a:gd name="connsiteY6" fmla="*/ 214604 h 238184"/>
              <a:gd name="connsiteX7" fmla="*/ 373225 w 373225"/>
              <a:gd name="connsiteY7" fmla="*/ 233266 h 23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225" h="238184">
                <a:moveTo>
                  <a:pt x="0" y="0"/>
                </a:moveTo>
                <a:cubicBezTo>
                  <a:pt x="52873" y="3110"/>
                  <a:pt x="106303" y="1070"/>
                  <a:pt x="158620" y="9331"/>
                </a:cubicBezTo>
                <a:cubicBezTo>
                  <a:pt x="167309" y="10703"/>
                  <a:pt x="170413" y="22497"/>
                  <a:pt x="177282" y="27992"/>
                </a:cubicBezTo>
                <a:cubicBezTo>
                  <a:pt x="236129" y="75069"/>
                  <a:pt x="178879" y="20259"/>
                  <a:pt x="223935" y="65315"/>
                </a:cubicBezTo>
                <a:cubicBezTo>
                  <a:pt x="230155" y="83976"/>
                  <a:pt x="237825" y="102215"/>
                  <a:pt x="242596" y="121298"/>
                </a:cubicBezTo>
                <a:cubicBezTo>
                  <a:pt x="245706" y="133739"/>
                  <a:pt x="248242" y="146338"/>
                  <a:pt x="251927" y="158621"/>
                </a:cubicBezTo>
                <a:cubicBezTo>
                  <a:pt x="257579" y="177462"/>
                  <a:pt x="251927" y="208383"/>
                  <a:pt x="270588" y="214604"/>
                </a:cubicBezTo>
                <a:cubicBezTo>
                  <a:pt x="341324" y="238184"/>
                  <a:pt x="306900" y="233266"/>
                  <a:pt x="373225" y="233266"/>
                </a:cubicBezTo>
              </a:path>
            </a:pathLst>
          </a:custGeom>
          <a:ln w="158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4" name="Přímá spojovací šipka 23"/>
          <p:cNvCxnSpPr/>
          <p:nvPr/>
        </p:nvCxnSpPr>
        <p:spPr>
          <a:xfrm rot="10800000" flipV="1">
            <a:off x="5429256" y="5643578"/>
            <a:ext cx="2357454" cy="64294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ovéPole 24"/>
          <p:cNvSpPr txBox="1"/>
          <p:nvPr/>
        </p:nvSpPr>
        <p:spPr>
          <a:xfrm>
            <a:off x="785786" y="171448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List</a:t>
            </a:r>
            <a:endParaRPr lang="cs-CZ" sz="2800" dirty="0"/>
          </a:p>
        </p:txBody>
      </p:sp>
      <p:sp>
        <p:nvSpPr>
          <p:cNvPr id="26" name="TextovéPole 25"/>
          <p:cNvSpPr txBox="1"/>
          <p:nvPr/>
        </p:nvSpPr>
        <p:spPr>
          <a:xfrm>
            <a:off x="142844" y="262002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Plod - lusk</a:t>
            </a:r>
            <a:endParaRPr lang="cs-CZ" sz="2800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6643734" y="2428868"/>
            <a:ext cx="2714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Stonek - lodyha</a:t>
            </a:r>
            <a:endParaRPr lang="cs-CZ" sz="2800" dirty="0"/>
          </a:p>
        </p:txBody>
      </p:sp>
      <p:sp>
        <p:nvSpPr>
          <p:cNvPr id="30" name="TextovéPole 29"/>
          <p:cNvSpPr txBox="1"/>
          <p:nvPr/>
        </p:nvSpPr>
        <p:spPr>
          <a:xfrm>
            <a:off x="7643834" y="371475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Květ</a:t>
            </a:r>
            <a:endParaRPr lang="cs-CZ" sz="2800" dirty="0"/>
          </a:p>
        </p:txBody>
      </p:sp>
      <p:sp>
        <p:nvSpPr>
          <p:cNvPr id="31" name="TextovéPole 30"/>
          <p:cNvSpPr txBox="1"/>
          <p:nvPr/>
        </p:nvSpPr>
        <p:spPr>
          <a:xfrm>
            <a:off x="7786710" y="521495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Kořen</a:t>
            </a:r>
            <a:endParaRPr lang="cs-CZ" sz="2800" dirty="0"/>
          </a:p>
        </p:txBody>
      </p:sp>
      <p:sp>
        <p:nvSpPr>
          <p:cNvPr id="32" name="Šipka doleva 31">
            <a:hlinkClick r:id="rId3" action="ppaction://hlinksldjump" highlightClick="1"/>
          </p:cNvPr>
          <p:cNvSpPr/>
          <p:nvPr/>
        </p:nvSpPr>
        <p:spPr>
          <a:xfrm>
            <a:off x="285720" y="5786454"/>
            <a:ext cx="714380" cy="57150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http://cs.wikipedia.org/wiki/Soubor:Doperwt_rijserwt_peulen_Pisum_sativum.jpg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http://commons.wikimedia.org/wiki/File:Doperwt_rijserwt_bloemen_Pisum_sativum.jpg?uselang=cs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http://cs.wikipedia.org/wiki/Soubor:3_types_of_lentil.jpg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http://commons.wikimedia.org/wiki/File:Mafate_Marla_lentils_dsc00647.jpg?uselang=cs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http://cs.wikipedia.org/wiki/Soubor:A_green_bean.jpg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http://commons.wikimedia.org/wiki/File:Phaseolus_vulgaris_001.JPG?uselang=cs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http://commons.wikimedia.org/wiki/File:Phaseolus_vulgaris_002.JPG?uselang=cs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http://cs.wikipedia.org/wiki/Soubor:Soybeanvarieties.jpg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500042"/>
            <a:ext cx="8429684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http://cs.wikipedia.org/wiki/Soubor:Soybeans.jpg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http://cs.wikipedia.org/wiki/Soubor:Soja.jpg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http://commons.wikimedia.org/wiki/File:Illustration_Pisum_sativum0_clean.jpg?uselang=cs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/>
              <a:t>Luskoviny</a:t>
            </a:r>
            <a:br>
              <a:rPr lang="cs-CZ" b="1" dirty="0" smtClean="0"/>
            </a:br>
            <a:r>
              <a:rPr lang="cs-CZ" b="1" dirty="0" smtClean="0"/>
              <a:t>( podpora pro výuku)</a:t>
            </a:r>
            <a:endParaRPr lang="cs-CZ" b="1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07194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642910" y="50004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VY_32_INOVACE_04_LUSKOVINY (PODPORA PRO VÝUKU)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Luskoviny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4" name="Zaoblený obdélník 3">
            <a:hlinkClick r:id="rId2" action="ppaction://hlinksldjump" highlightClick="1"/>
          </p:cNvPr>
          <p:cNvSpPr/>
          <p:nvPr/>
        </p:nvSpPr>
        <p:spPr>
          <a:xfrm>
            <a:off x="1142976" y="2000240"/>
            <a:ext cx="3000396" cy="1143008"/>
          </a:xfrm>
          <a:prstGeom prst="roundRect">
            <a:avLst>
              <a:gd name="adj" fmla="val 932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Hrách setý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5" name="Zaoblený obdélník 4">
            <a:hlinkClick r:id="rId3" action="ppaction://hlinksldjump" highlightClick="1"/>
          </p:cNvPr>
          <p:cNvSpPr/>
          <p:nvPr/>
        </p:nvSpPr>
        <p:spPr>
          <a:xfrm>
            <a:off x="357158" y="3571876"/>
            <a:ext cx="3000396" cy="1143008"/>
          </a:xfrm>
          <a:prstGeom prst="roundRect">
            <a:avLst>
              <a:gd name="adj" fmla="val 932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Fazol obecný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7" name="Zaoblený obdélník 6">
            <a:hlinkClick r:id="rId4" action="ppaction://hlinksldjump" highlightClick="1"/>
          </p:cNvPr>
          <p:cNvSpPr/>
          <p:nvPr/>
        </p:nvSpPr>
        <p:spPr>
          <a:xfrm>
            <a:off x="5786446" y="3500438"/>
            <a:ext cx="3000396" cy="1143008"/>
          </a:xfrm>
          <a:prstGeom prst="roundRect">
            <a:avLst>
              <a:gd name="adj" fmla="val 932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Sója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8" name="Zaoblený obdélník 7">
            <a:hlinkClick r:id="rId5" action="ppaction://hlinksldjump" highlightClick="1"/>
          </p:cNvPr>
          <p:cNvSpPr/>
          <p:nvPr/>
        </p:nvSpPr>
        <p:spPr>
          <a:xfrm>
            <a:off x="4929190" y="2000240"/>
            <a:ext cx="3000396" cy="1143008"/>
          </a:xfrm>
          <a:prstGeom prst="roundRect">
            <a:avLst>
              <a:gd name="adj" fmla="val 932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Čočka jedlá</a:t>
            </a:r>
            <a:endParaRPr lang="cs-CZ" sz="2800" dirty="0">
              <a:solidFill>
                <a:schemeClr val="tx1"/>
              </a:solidFill>
            </a:endParaRPr>
          </a:p>
        </p:txBody>
      </p:sp>
      <p:sp>
        <p:nvSpPr>
          <p:cNvPr id="10" name="Elipsa 9">
            <a:hlinkClick r:id="rId6" action="ppaction://hlinksldjump" highlightClick="1"/>
          </p:cNvPr>
          <p:cNvSpPr/>
          <p:nvPr/>
        </p:nvSpPr>
        <p:spPr>
          <a:xfrm>
            <a:off x="3714744" y="4071942"/>
            <a:ext cx="1785950" cy="17859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>
                <a:solidFill>
                  <a:schemeClr val="tx1"/>
                </a:solidFill>
              </a:rPr>
              <a:t>Tělo rostlin</a:t>
            </a:r>
            <a:endParaRPr lang="cs-CZ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Hrách setý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Obsahuje vitamíny, zvláště skupiny B</a:t>
            </a:r>
          </a:p>
          <a:p>
            <a:r>
              <a:rPr lang="cs-CZ" dirty="0" smtClean="0"/>
              <a:t>Pochází ze středomoří</a:t>
            </a:r>
          </a:p>
          <a:p>
            <a:pPr>
              <a:buNone/>
            </a:pPr>
            <a:r>
              <a:rPr lang="cs-CZ" u="sng" dirty="0" smtClean="0"/>
              <a:t>Využití:</a:t>
            </a:r>
          </a:p>
          <a:p>
            <a:r>
              <a:rPr lang="cs-CZ" dirty="0" smtClean="0"/>
              <a:t>Potravina: </a:t>
            </a:r>
          </a:p>
          <a:p>
            <a:pPr lvl="1"/>
            <a:r>
              <a:rPr lang="cs-CZ" dirty="0" smtClean="0"/>
              <a:t>Mražený hrách</a:t>
            </a:r>
          </a:p>
          <a:p>
            <a:pPr lvl="1"/>
            <a:r>
              <a:rPr lang="cs-CZ" dirty="0" smtClean="0"/>
              <a:t>Konzervovaný hrách</a:t>
            </a:r>
          </a:p>
          <a:p>
            <a:pPr lvl="1"/>
            <a:r>
              <a:rPr lang="cs-CZ" dirty="0" smtClean="0"/>
              <a:t>Syrový hrách</a:t>
            </a:r>
          </a:p>
          <a:p>
            <a:pPr lvl="1">
              <a:buNone/>
            </a:pPr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iktor\Desktop\hrášek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84189"/>
            <a:ext cx="4143404" cy="4316513"/>
          </a:xfrm>
          <a:prstGeom prst="rect">
            <a:avLst/>
          </a:prstGeom>
          <a:noFill/>
        </p:spPr>
      </p:pic>
      <p:pic>
        <p:nvPicPr>
          <p:cNvPr id="2051" name="Picture 3" descr="C:\Users\Viktor\Desktop\hrášek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14422"/>
            <a:ext cx="3214694" cy="4286259"/>
          </a:xfrm>
          <a:prstGeom prst="rect">
            <a:avLst/>
          </a:prstGeom>
          <a:noFill/>
        </p:spPr>
      </p:pic>
      <p:sp>
        <p:nvSpPr>
          <p:cNvPr id="6" name="Šipka doleva 5">
            <a:hlinkClick r:id="rId4" action="ppaction://hlinksldjump" highlightClick="1"/>
          </p:cNvPr>
          <p:cNvSpPr/>
          <p:nvPr/>
        </p:nvSpPr>
        <p:spPr>
          <a:xfrm>
            <a:off x="285720" y="5786454"/>
            <a:ext cx="714380" cy="57150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Čočka jedlá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Vysoký obsah bílkovin</a:t>
            </a:r>
          </a:p>
          <a:p>
            <a:r>
              <a:rPr lang="cs-CZ" dirty="0" smtClean="0"/>
              <a:t>Pochází z Asie</a:t>
            </a:r>
          </a:p>
          <a:p>
            <a:pPr>
              <a:buNone/>
            </a:pPr>
            <a:r>
              <a:rPr lang="cs-CZ" u="sng" dirty="0" smtClean="0"/>
              <a:t>Využití:</a:t>
            </a:r>
          </a:p>
          <a:p>
            <a:r>
              <a:rPr lang="cs-CZ" dirty="0" smtClean="0"/>
              <a:t>Potravina</a:t>
            </a:r>
          </a:p>
          <a:p>
            <a:pPr>
              <a:buNone/>
            </a:pPr>
            <a:r>
              <a:rPr lang="cs-CZ" dirty="0" smtClean="0"/>
              <a:t>    - uvařená</a:t>
            </a:r>
          </a:p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čočič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1" y="3125389"/>
            <a:ext cx="6000792" cy="3375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Viktor\Desktop\čoči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00067"/>
            <a:ext cx="7048517" cy="5286387"/>
          </a:xfrm>
          <a:prstGeom prst="rect">
            <a:avLst/>
          </a:prstGeom>
          <a:noFill/>
        </p:spPr>
      </p:pic>
      <p:sp>
        <p:nvSpPr>
          <p:cNvPr id="6" name="Šipka doleva 5">
            <a:hlinkClick r:id="rId3" action="ppaction://hlinksldjump" highlightClick="1"/>
          </p:cNvPr>
          <p:cNvSpPr/>
          <p:nvPr/>
        </p:nvSpPr>
        <p:spPr>
          <a:xfrm>
            <a:off x="285720" y="5786454"/>
            <a:ext cx="714380" cy="57150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cs-CZ" b="1" dirty="0" smtClean="0">
                <a:solidFill>
                  <a:srgbClr val="00B050"/>
                </a:solidFill>
              </a:rPr>
              <a:t>Fazol obecný</a:t>
            </a:r>
            <a:endParaRPr lang="cs-CZ" b="1" dirty="0">
              <a:solidFill>
                <a:srgbClr val="00B05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Obsahuje vitamíny skupiny B, vápník, draslík</a:t>
            </a:r>
          </a:p>
          <a:p>
            <a:r>
              <a:rPr lang="cs-CZ" dirty="0" smtClean="0"/>
              <a:t>Pochází z tropické oblasti Ameriky</a:t>
            </a:r>
          </a:p>
          <a:p>
            <a:pPr>
              <a:buNone/>
            </a:pPr>
            <a:r>
              <a:rPr lang="cs-CZ" u="sng" dirty="0" smtClean="0"/>
              <a:t>Využití:</a:t>
            </a:r>
            <a:r>
              <a:rPr lang="cs-CZ" dirty="0" smtClean="0"/>
              <a:t> čerstvý - uvařený, sterilovaný, mražený</a:t>
            </a:r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b="1" dirty="0" smtClean="0">
                <a:solidFill>
                  <a:srgbClr val="FF0000"/>
                </a:solidFill>
              </a:rPr>
              <a:t>Nikdy by se neměl konzumovat za syrova,</a:t>
            </a:r>
          </a:p>
          <a:p>
            <a:pPr algn="ctr">
              <a:buNone/>
            </a:pPr>
            <a:r>
              <a:rPr lang="cs-CZ" b="1" dirty="0" smtClean="0">
                <a:solidFill>
                  <a:srgbClr val="FF0000"/>
                </a:solidFill>
              </a:rPr>
              <a:t>obsahuje toxickou látku =&gt; způsobuje střevní potíže!</a:t>
            </a:r>
            <a:endParaRPr lang="cs-CZ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Viktor\Desktop\fazol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47645"/>
            <a:ext cx="3500430" cy="4667239"/>
          </a:xfrm>
          <a:prstGeom prst="rect">
            <a:avLst/>
          </a:prstGeom>
          <a:noFill/>
        </p:spPr>
      </p:pic>
      <p:pic>
        <p:nvPicPr>
          <p:cNvPr id="4100" name="Picture 4" descr="C:\Users\Viktor\Desktop\fazolka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71414"/>
            <a:ext cx="3786184" cy="5048245"/>
          </a:xfrm>
          <a:prstGeom prst="rect">
            <a:avLst/>
          </a:prstGeom>
          <a:noFill/>
        </p:spPr>
      </p:pic>
      <p:pic>
        <p:nvPicPr>
          <p:cNvPr id="4098" name="Picture 2" descr="C:\Users\Viktor\Desktop\fozol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929066"/>
            <a:ext cx="3810000" cy="2857500"/>
          </a:xfrm>
          <a:prstGeom prst="rect">
            <a:avLst/>
          </a:prstGeom>
          <a:noFill/>
        </p:spPr>
      </p:pic>
      <p:sp>
        <p:nvSpPr>
          <p:cNvPr id="7" name="Šipka doleva 6">
            <a:hlinkClick r:id="rId5" action="ppaction://hlinksldjump" highlightClick="1"/>
          </p:cNvPr>
          <p:cNvSpPr/>
          <p:nvPr/>
        </p:nvSpPr>
        <p:spPr>
          <a:xfrm>
            <a:off x="285720" y="5786454"/>
            <a:ext cx="714380" cy="571504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217</Words>
  <Application>Microsoft Office PowerPoint</Application>
  <PresentationFormat>Předvádění na obrazovce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Motiv sady Office</vt:lpstr>
      <vt:lpstr>Snímek 1</vt:lpstr>
      <vt:lpstr>Luskoviny ( podpora pro výuku)</vt:lpstr>
      <vt:lpstr>Luskoviny</vt:lpstr>
      <vt:lpstr>Hrách setý</vt:lpstr>
      <vt:lpstr>Snímek 5</vt:lpstr>
      <vt:lpstr>Čočka jedlá</vt:lpstr>
      <vt:lpstr>Snímek 7</vt:lpstr>
      <vt:lpstr>Fazol obecný</vt:lpstr>
      <vt:lpstr>Snímek 9</vt:lpstr>
      <vt:lpstr>Sója</vt:lpstr>
      <vt:lpstr>Snímek 11</vt:lpstr>
      <vt:lpstr>Tělo rostlin</vt:lpstr>
      <vt:lpstr>Snímek 13</vt:lpstr>
      <vt:lpstr>Snímek 14</vt:lpstr>
      <vt:lpstr>Snímek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Viktor</dc:creator>
  <cp:lastModifiedBy>Viktor</cp:lastModifiedBy>
  <cp:revision>13</cp:revision>
  <dcterms:created xsi:type="dcterms:W3CDTF">2011-10-30T18:19:01Z</dcterms:created>
  <dcterms:modified xsi:type="dcterms:W3CDTF">2012-01-03T14:54:59Z</dcterms:modified>
</cp:coreProperties>
</file>