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8"/>
  </p:notesMasterIdLst>
  <p:sldIdLst>
    <p:sldId id="256" r:id="rId2"/>
    <p:sldId id="262" r:id="rId3"/>
    <p:sldId id="268" r:id="rId4"/>
    <p:sldId id="269" r:id="rId5"/>
    <p:sldId id="270" r:id="rId6"/>
    <p:sldId id="271" r:id="rId7"/>
    <p:sldId id="272" r:id="rId8"/>
    <p:sldId id="282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0099"/>
    <a:srgbClr val="FF3300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47" autoAdjust="0"/>
    <p:restoredTop sz="94660"/>
  </p:normalViewPr>
  <p:slideViewPr>
    <p:cSldViewPr>
      <p:cViewPr varScale="1">
        <p:scale>
          <a:sx n="73" d="100"/>
          <a:sy n="73" d="100"/>
        </p:scale>
        <p:origin x="-12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VY_32_INOVACE_J. Jech Dukáty ve vejcích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VY_32_INOVACE_J. Jech Dukáty ve vejcích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15.10.2013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15.10.2013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15.10.2013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wikipedia" TargetMode="External"/><Relationship Id="rId2" Type="http://schemas.openxmlformats.org/officeDocument/2006/relationships/hyperlink" Target="http://upload.wikimedia.org/wikipedia/commons/1/16/Jan_Vil%C3%ADmek_-_Bo%C5%BEena_N%C4%9Bmcov%C3%A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Karel_Jarom%C3%ADr_Erben" TargetMode="External"/><Relationship Id="rId4" Type="http://schemas.openxmlformats.org/officeDocument/2006/relationships/hyperlink" Target="http://cs.wikipedia.org/wiki/Bo%C5%BEena_N%C4%9Bmcov%C3%A1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2963328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1844824"/>
            <a:ext cx="7452816" cy="4281339"/>
          </a:xfrm>
        </p:spPr>
        <p:txBody>
          <a:bodyPr>
            <a:noAutofit/>
          </a:bodyPr>
          <a:lstStyle/>
          <a:p>
            <a:r>
              <a:rPr lang="cs-CZ" sz="2000" dirty="0" smtClean="0"/>
              <a:t>Materiál je určen pro hodinu literatury v 6. třídě. Předpokládá práci s Čítankou 6, Nakladatelství Fraus 2003. První snímek vymezuje pojem lidová slovesnost, který je potřebný pro práci s textem. Uvádí příklady útvarů lidové slovesnosti. Na dalších snímcích se děti pokusí podle charakteristiky určit pohádku a pověst. Po zodpovězení se zobrazí správné odpovědi. Dále jsou vymezeny pojmy pořekadlo, přísloví, rčení, s kterými se setkáváme v textu. </a:t>
            </a:r>
          </a:p>
          <a:p>
            <a:r>
              <a:rPr lang="cs-CZ" sz="2000" dirty="0" smtClean="0"/>
              <a:t>Žáci uvedou dva sběratele lidové slovesnosti. Přes hypertextový odkaz je možné doplnění učiva. Následuje práce s textem formou otázek. Na snímku 11 je použito interaktivní pero.</a:t>
            </a:r>
          </a:p>
          <a:p>
            <a:r>
              <a:rPr lang="cs-CZ" sz="2000" dirty="0" smtClean="0"/>
              <a:t>Materiál je určen k interaktivní výuce.</a:t>
            </a:r>
            <a:endParaRPr lang="cs-CZ" sz="2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Anonymní tvorba převážně venkovských lidí, bez písemného záznamu, předávaná ústně, součást folklóru</a:t>
            </a:r>
          </a:p>
          <a:p>
            <a:endParaRPr lang="cs-CZ" dirty="0"/>
          </a:p>
          <a:p>
            <a:r>
              <a:rPr lang="cs-CZ" dirty="0" smtClean="0"/>
              <a:t>Útvary lidové slovesnosti jsou např.: pohádky, pověsti, přísloví, pranostiky, pořekadla, hádanky, lidové písně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Lidová slovesnost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5820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Urči útvar lidové slovesnosti</a:t>
            </a:r>
            <a:endParaRPr lang="cs-CZ" dirty="0" smtClean="0"/>
          </a:p>
          <a:p>
            <a:r>
              <a:rPr lang="cs-CZ" dirty="0" smtClean="0"/>
              <a:t> vypravování o souboji dobra a zla</a:t>
            </a:r>
          </a:p>
          <a:p>
            <a:r>
              <a:rPr lang="cs-CZ" dirty="0" smtClean="0"/>
              <a:t> má dobrý konec</a:t>
            </a:r>
          </a:p>
          <a:p>
            <a:r>
              <a:rPr lang="cs-CZ" dirty="0" smtClean="0"/>
              <a:t> vyskytují se v něm nadpřirozené postavy a kouzla</a:t>
            </a:r>
          </a:p>
          <a:p>
            <a:r>
              <a:rPr lang="cs-CZ" dirty="0" smtClean="0"/>
              <a:t> prostředí, čas i postavy jsou fiktivní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Útvary lidové slovesnosti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5085184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POHÁDKA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95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Urči útvar lidové slovesnosti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Vypravování, které se vztahuje k určitému místu, času či osobě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Vyskytují se v něm nadpřirozené postavy nebo jevy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Útvary lidové slovesnosti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4653137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solidFill>
                  <a:srgbClr val="FF0000"/>
                </a:solidFill>
              </a:rPr>
              <a:t>POVĚST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001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Pořekadlo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je ustálené spojení slov, které vyjadřuje nějakou situaci za pomoci přirovnání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(Chová se jako slon v porcelánu)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Přísloví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stručně vyjadřuje lidovou zkušenost, obsahuje ponaučení (Bez práce nejsou koláče)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Rčení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je ustálené obrazné spojení slov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(Má brouky v hlavě)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Útvary lidové slovesnosti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353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708920"/>
            <a:ext cx="7408333" cy="3743389"/>
          </a:xfrm>
        </p:spPr>
        <p:txBody>
          <a:bodyPr>
            <a:normAutofit/>
          </a:bodyPr>
          <a:lstStyle/>
          <a:p>
            <a:r>
              <a:rPr lang="cs-CZ" sz="3800" dirty="0" smtClean="0"/>
              <a:t>Uveď dva nejznámější sběratele lidové slovesnosti</a:t>
            </a:r>
          </a:p>
          <a:p>
            <a:endParaRPr lang="cs-CZ" sz="38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Sběratelé lidové slovesnosti</a:t>
            </a:r>
            <a:endParaRPr lang="cs-CZ" dirty="0"/>
          </a:p>
        </p:txBody>
      </p:sp>
      <p:sp>
        <p:nvSpPr>
          <p:cNvPr id="9" name="TextovéPole 8">
            <a:hlinkClick r:id="rId2"/>
          </p:cNvPr>
          <p:cNvSpPr txBox="1"/>
          <p:nvPr/>
        </p:nvSpPr>
        <p:spPr>
          <a:xfrm rot="10800000" flipV="1">
            <a:off x="3131840" y="436510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Božena Němcová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>
            <a:hlinkClick r:id="rId3" action="ppaction://hlinkfile"/>
          </p:cNvPr>
          <p:cNvSpPr txBox="1"/>
          <p:nvPr/>
        </p:nvSpPr>
        <p:spPr>
          <a:xfrm>
            <a:off x="2988473" y="5301208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Karel Jaromír Erben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254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1026" name="Picture 2" descr="C:\Users\poz\Desktop\Jan_Vilímek_-_Božena_Němcová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60847"/>
            <a:ext cx="2814430" cy="360039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oz\Desktop\JAN_VI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60848"/>
            <a:ext cx="2605417" cy="360039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582509" y="5661247"/>
            <a:ext cx="18806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  <a:hlinkClick r:id="rId4"/>
              </a:rPr>
              <a:t>Božena Němcová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83819" y="5661246"/>
            <a:ext cx="21018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  <a:hlinkClick r:id="rId5"/>
              </a:rPr>
              <a:t>Karel Jaromír Erben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2523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je Rýbrcoul?</a:t>
            </a:r>
          </a:p>
          <a:p>
            <a:r>
              <a:rPr lang="cs-CZ" dirty="0" smtClean="0"/>
              <a:t>Jakou plní roli?</a:t>
            </a:r>
          </a:p>
          <a:p>
            <a:r>
              <a:rPr lang="cs-CZ" dirty="0" smtClean="0"/>
              <a:t>Kolik má v příběhu podob a jakých?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Jaromír Jech : Dukáty ve vejcích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2626204"/>
            <a:ext cx="1746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Krakonoš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71521" y="3087869"/>
            <a:ext cx="3877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Trestá zlo a napravuje je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4005064"/>
            <a:ext cx="6089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Dvě, fešácký pán a </a:t>
            </a:r>
            <a:r>
              <a:rPr lang="cs-CZ" sz="2400" dirty="0" err="1" smtClean="0">
                <a:solidFill>
                  <a:srgbClr val="FF0000"/>
                </a:solidFill>
              </a:rPr>
              <a:t>strejček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500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slovesa, která jsou použita pro řeč selky: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 řeč sedláka: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1588379" y="3304903"/>
            <a:ext cx="54394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Křičela, vyčítala, láteřila, klevetila, hudrovala jako krocan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88380" y="4869160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Domlouval, namítal nesměle, dal si jazyk na uzel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282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Zakroužkuj vlastnosti vhodné pro selku: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Pracovitá, hodná, lakomá, vypočítavá, hloupá, šetrná,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hamižná, sobecká, nespravedlivá, moudrá,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nelítostná, důvěřivá, nevděčná</a:t>
            </a:r>
            <a:r>
              <a:rPr lang="cs-CZ" smtClean="0"/>
              <a:t>, dobrosrdečná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695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změnila selka a život na statku?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10800000" flipV="1">
            <a:off x="971599" y="3121587"/>
            <a:ext cx="61926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Požádala rodiče o odpuštění, všichni žili v lásce a spokojenosti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131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 rčení:</a:t>
            </a:r>
          </a:p>
          <a:p>
            <a:r>
              <a:rPr lang="cs-CZ" dirty="0" smtClean="0"/>
              <a:t>Chodit po ptaném chlebě</a:t>
            </a:r>
          </a:p>
          <a:p>
            <a:r>
              <a:rPr lang="cs-CZ" dirty="0" smtClean="0"/>
              <a:t>Pouštět zuby na jarmark</a:t>
            </a:r>
          </a:p>
          <a:p>
            <a:r>
              <a:rPr lang="cs-CZ" dirty="0" smtClean="0"/>
              <a:t>Dostat se z krávy na kozu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17882" y="3070574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Žebrat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17882" y="3532239"/>
            <a:ext cx="2587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Smát 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6016" y="3993905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Zchudnout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851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přísloví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Proč v příběhu tato přísloví neplatí?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3212976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Bez práce nejsou koláče.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3674641"/>
            <a:ext cx="55133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Kdo nepracuje, ať nejí.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4941168"/>
            <a:ext cx="49372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Vyjadřují nevděčné a sobecké chování dcery k rodičům.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365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příběh pohádkou nebo pověstí?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Dokaž své tvrzení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8419" y="3120725"/>
            <a:ext cx="1219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Pověst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4509120"/>
            <a:ext cx="37131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Příběh se odehrává před  150 lety v Lochově, má konkrétní určení času a místa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9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92500" lnSpcReduction="20000"/>
          </a:bodyPr>
          <a:lstStyle/>
          <a:p>
            <a:r>
              <a:rPr lang="cs-CZ" i="1" u="sng" dirty="0" smtClean="0"/>
              <a:t>Použitá </a:t>
            </a:r>
            <a:r>
              <a:rPr lang="cs-CZ" sz="1900" i="1" u="sng" dirty="0" smtClean="0"/>
              <a:t>literatura: </a:t>
            </a:r>
            <a:r>
              <a:rPr lang="cs-CZ" sz="1900" dirty="0" smtClean="0"/>
              <a:t>LEDERBUCHOVÁ</a:t>
            </a:r>
            <a:r>
              <a:rPr lang="cs-CZ" sz="1900" dirty="0"/>
              <a:t>, Ladislava; BERÁNKOVÁ, Eva. </a:t>
            </a:r>
            <a:r>
              <a:rPr lang="cs-CZ" sz="1900" i="1" dirty="0"/>
              <a:t>Čítanka 6, příručka učitele</a:t>
            </a:r>
            <a:r>
              <a:rPr lang="cs-CZ" sz="1900" dirty="0"/>
              <a:t>. Plzeň: Nakladatelství Fraus, 2003, ISBN 80-7238-249-7. </a:t>
            </a:r>
            <a:endParaRPr lang="cs-CZ" sz="1900" i="1" u="sng" dirty="0" smtClean="0"/>
          </a:p>
          <a:p>
            <a:endParaRPr lang="cs-CZ" dirty="0"/>
          </a:p>
          <a:p>
            <a:r>
              <a:rPr lang="cs-CZ" i="1" u="sng" dirty="0" smtClean="0"/>
              <a:t>Internetové </a:t>
            </a:r>
            <a:r>
              <a:rPr lang="cs-CZ" sz="1800" i="1" u="sng" dirty="0" smtClean="0"/>
              <a:t>odkazy: </a:t>
            </a:r>
            <a:r>
              <a:rPr lang="cs-CZ" sz="1800" dirty="0" smtClean="0"/>
              <a:t>VILÍMEK</a:t>
            </a:r>
            <a:r>
              <a:rPr lang="cs-CZ" sz="1800" dirty="0"/>
              <a:t>, Jan. </a:t>
            </a:r>
            <a:r>
              <a:rPr lang="cs-CZ" sz="1800" i="1" dirty="0"/>
              <a:t>Wikimedia.org.</a:t>
            </a:r>
            <a:r>
              <a:rPr lang="cs-CZ" sz="1800" dirty="0"/>
              <a:t> [online]. [cit. 6.10.2013]. Dostupný na WWW: http://upload.wikimedia.org/wikipedia/commons/6/6a/Jan_Vil%C3%ADmek_-_Karel_Jarom%C3%ADr_Erben.jpg </a:t>
            </a:r>
            <a:endParaRPr lang="cs-CZ" sz="1800" dirty="0" smtClean="0"/>
          </a:p>
          <a:p>
            <a:r>
              <a:rPr lang="cs-CZ" sz="1800" dirty="0"/>
              <a:t>VILÍMEK, Jan. </a:t>
            </a:r>
            <a:r>
              <a:rPr lang="cs-CZ" sz="1800" i="1" dirty="0"/>
              <a:t>Wikimedia.org</a:t>
            </a:r>
            <a:r>
              <a:rPr lang="cs-CZ" sz="1800" dirty="0"/>
              <a:t> [online]. [cit. 6.10.2013]. Dostupný na WWW: http://upload.wikimedia.org/wikipedia/commons/1/16/Jan_Vil%C3%ADmek_-_Bo%C5%BEena_N%C4%9Bmcov%C3%A1.jpg </a:t>
            </a:r>
            <a:endParaRPr lang="cs-CZ" sz="1800" i="1" u="sng" dirty="0" smtClean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678</TotalTime>
  <Words>642</Words>
  <Application>Microsoft Office PowerPoint</Application>
  <PresentationFormat>Předvádění na obrazovce (4:3)</PresentationFormat>
  <Paragraphs>113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Základní škola a Mateřská škola Bílá Třemešná, okres Trutnov</vt:lpstr>
      <vt:lpstr>Anotace</vt:lpstr>
      <vt:lpstr>Lidová slovesnost</vt:lpstr>
      <vt:lpstr>Útvary lidové slovesnosti</vt:lpstr>
      <vt:lpstr>Útvary lidové slovesnosti</vt:lpstr>
      <vt:lpstr>Útvary lidové slovesnosti</vt:lpstr>
      <vt:lpstr>Sběratelé lidové slovesnosti</vt:lpstr>
      <vt:lpstr>Prezentace aplikace PowerPoint</vt:lpstr>
      <vt:lpstr> Jaromír Jech : Dukáty ve vejcích</vt:lpstr>
      <vt:lpstr>Práce s textem</vt:lpstr>
      <vt:lpstr>Práce s textem</vt:lpstr>
      <vt:lpstr>Práce s textem</vt:lpstr>
      <vt:lpstr>Práce s textem</vt:lpstr>
      <vt:lpstr>Práce s textem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84</cp:revision>
  <dcterms:created xsi:type="dcterms:W3CDTF">2013-05-10T12:01:16Z</dcterms:created>
  <dcterms:modified xsi:type="dcterms:W3CDTF">2013-10-15T21:21:34Z</dcterms:modified>
</cp:coreProperties>
</file>